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Каспийское море</c:v>
                </c:pt>
                <c:pt idx="1">
                  <c:v>Байкал</c:v>
                </c:pt>
                <c:pt idx="2">
                  <c:v>Ладожское озеро</c:v>
                </c:pt>
                <c:pt idx="3">
                  <c:v>Онежское озеро</c:v>
                </c:pt>
                <c:pt idx="4">
                  <c:v>Другие озера России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371000</c:v>
                </c:pt>
                <c:pt idx="1">
                  <c:v>31500</c:v>
                </c:pt>
                <c:pt idx="2">
                  <c:v>18000</c:v>
                </c:pt>
                <c:pt idx="3">
                  <c:v>9700</c:v>
                </c:pt>
                <c:pt idx="4">
                  <c:v>290800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Каспийское море</c:v>
                </c:pt>
                <c:pt idx="1">
                  <c:v>Байкал</c:v>
                </c:pt>
                <c:pt idx="2">
                  <c:v>Ладожское озеро</c:v>
                </c:pt>
                <c:pt idx="3">
                  <c:v>Онежское озеро</c:v>
                </c:pt>
                <c:pt idx="4">
                  <c:v>Другие озера России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%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19055604160632"/>
          <c:y val="0.15007237133843121"/>
          <c:w val="0.38755018469913488"/>
          <c:h val="0.796284680188503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Каспийское море</c:v>
                </c:pt>
              </c:strCache>
            </c:strRef>
          </c:tx>
          <c:invertIfNegative val="0"/>
          <c:cat>
            <c:strRef>
              <c:f>Лист1!$A$3</c:f>
              <c:strCache>
                <c:ptCount val="1"/>
                <c:pt idx="0">
                  <c:v>Максимальная глубина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1025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Байкал</c:v>
                </c:pt>
              </c:strCache>
            </c:strRef>
          </c:tx>
          <c:invertIfNegative val="0"/>
          <c:cat>
            <c:strRef>
              <c:f>Лист1!$A$3</c:f>
              <c:strCache>
                <c:ptCount val="1"/>
                <c:pt idx="0">
                  <c:v>Максимальная глубина</c:v>
                </c:pt>
              </c:strCache>
            </c:strRef>
          </c:cat>
          <c:val>
            <c:numRef>
              <c:f>Лист1!$C$3</c:f>
              <c:numCache>
                <c:formatCode>General</c:formatCode>
                <c:ptCount val="1"/>
                <c:pt idx="0">
                  <c:v>1620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Ладожское озеро</c:v>
                </c:pt>
              </c:strCache>
            </c:strRef>
          </c:tx>
          <c:invertIfNegative val="0"/>
          <c:cat>
            <c:strRef>
              <c:f>Лист1!$A$3</c:f>
              <c:strCache>
                <c:ptCount val="1"/>
                <c:pt idx="0">
                  <c:v>Максимальная глубина</c:v>
                </c:pt>
              </c:strCache>
            </c:strRef>
          </c:cat>
          <c:val>
            <c:numRef>
              <c:f>Лист1!$D$3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Онежское озеро</c:v>
                </c:pt>
              </c:strCache>
            </c:strRef>
          </c:tx>
          <c:invertIfNegative val="0"/>
          <c:cat>
            <c:strRef>
              <c:f>Лист1!$A$3</c:f>
              <c:strCache>
                <c:ptCount val="1"/>
                <c:pt idx="0">
                  <c:v>Максимальная глубина</c:v>
                </c:pt>
              </c:strCache>
            </c:strRef>
          </c:cat>
          <c:val>
            <c:numRef>
              <c:f>Лист1!$E$3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233352"/>
        <c:axId val="430232960"/>
      </c:barChart>
      <c:catAx>
        <c:axId val="430233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0232960"/>
        <c:crosses val="autoZero"/>
        <c:auto val="1"/>
        <c:lblAlgn val="ctr"/>
        <c:lblOffset val="100"/>
        <c:noMultiLvlLbl val="0"/>
      </c:catAx>
      <c:valAx>
        <c:axId val="43023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233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0.4475</cdr:x>
      <cdr:y>0.26088</cdr:y>
    </cdr:from>
    <cdr:to>
      <cdr:x>0.605</cdr:x>
      <cdr:y>0.48362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>
          <a:off x="3682752" y="1180728"/>
          <a:ext cx="1296144" cy="100811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0.12988</cdr:x>
      <cdr:y>0.27289</cdr:y>
    </cdr:from>
    <cdr:to>
      <cdr:x>0.22438</cdr:x>
      <cdr:y>0.47135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1187624" y="1584176"/>
          <a:ext cx="864096" cy="115212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2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6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7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2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7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5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9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2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DB8C-6BF4-4E1E-B8D9-A2ACB0A5341B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44C7-1F2B-4A7A-AD86-2DC80AE7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урока: Россия на географической карте.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4 класс </a:t>
            </a:r>
          </a:p>
          <a:p>
            <a:r>
              <a:rPr lang="ru-RU" dirty="0" smtClean="0"/>
              <a:t>УМК «Гармония»</a:t>
            </a:r>
          </a:p>
          <a:p>
            <a:r>
              <a:rPr lang="ru-RU" dirty="0" smtClean="0"/>
              <a:t>Подготовила учитель начальных классов ГБОУ СОШ №1376 г. Москва.</a:t>
            </a:r>
          </a:p>
          <a:p>
            <a:r>
              <a:rPr lang="ru-RU" dirty="0" smtClean="0"/>
              <a:t>Комарова Ольга Евгеньевна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9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43900" cy="669055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1" y="575883"/>
            <a:ext cx="10717530" cy="632867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7418070" y="4434840"/>
            <a:ext cx="662940" cy="11658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5000" dirty="0"/>
              <a:t>МАКСИМАЛЬНАЯ ГЛУБИНА – 1025м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41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"/>
            <a:ext cx="10515600" cy="5333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Реки России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906"/>
            <a:ext cx="12192000" cy="6306929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5753100" y="3200400"/>
            <a:ext cx="228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67200" y="3314700"/>
            <a:ext cx="165100" cy="342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59200" y="2971800"/>
            <a:ext cx="165100" cy="342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924800" y="2933700"/>
            <a:ext cx="228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198100" y="5003800"/>
            <a:ext cx="228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00200" y="2520950"/>
            <a:ext cx="228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0275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за работу!!!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8248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задания.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6740" y="2230120"/>
            <a:ext cx="333376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56740" y="254698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56740" y="2861628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56740" y="318071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56740" y="3498850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56740" y="3826510"/>
            <a:ext cx="345440" cy="327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265295" y="609536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265295" y="414464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238500" y="3826510"/>
            <a:ext cx="345440" cy="327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547620" y="3826510"/>
            <a:ext cx="345440" cy="327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202180" y="3826510"/>
            <a:ext cx="345440" cy="327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893060" y="3826510"/>
            <a:ext cx="345440" cy="327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583940" y="3826510"/>
            <a:ext cx="345440" cy="327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276408" y="3832225"/>
            <a:ext cx="345440" cy="327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929380" y="3826510"/>
            <a:ext cx="345440" cy="327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265295" y="447230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265295" y="479996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265295" y="512762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265295" y="544004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265295" y="576770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202180" y="414464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919855" y="511746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919855" y="479996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919855" y="447230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3929380" y="414464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583940" y="414464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3238500" y="414464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893060" y="414464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47620" y="414464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190115" y="544004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2190115" y="511238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190115" y="4782820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190115" y="447230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893060" y="3498850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238500" y="350837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238500" y="512762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3238500" y="479996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3238500" y="447230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583940" y="3186430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3583940" y="350837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3929380" y="350837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2557145" y="285305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2547620" y="318071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2547620" y="350837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2883535" y="3166428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2557145" y="2230120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2557145" y="254698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238500" y="576770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3238500" y="5455285"/>
            <a:ext cx="345440" cy="32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243840" y="-26250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Решите кроссворд (проверка домашнего задания).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01040" y="-21678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701040" y="-21678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Небесное горячее, самосветящееся тело. (Звезда)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Звезда, вокруг которого вращается Земля. (Солнце)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Небесное холодное тело, вращающееся вокруг звезды. (Планета)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планета Солнечной системы. (Марс)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Звезда, которая помогает путешественникам сориентироваться на местности. (Полярная)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Естественный спутник Земли. (Луна)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Пространство, окружающее Землю, Солнце, планеты. (Космос)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Планета, названная в честь бога торговли. (Меркурий)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00650" y="1543050"/>
            <a:ext cx="66179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Небесное горячее, самосветящееся тело. </a:t>
            </a:r>
          </a:p>
          <a:p>
            <a:r>
              <a:rPr lang="ru-RU" dirty="0" smtClean="0"/>
              <a:t>(Звезда)</a:t>
            </a:r>
          </a:p>
          <a:p>
            <a:r>
              <a:rPr lang="ru-RU" dirty="0" smtClean="0"/>
              <a:t>2. Звезда, вокруг которого вращается Земля. </a:t>
            </a:r>
          </a:p>
          <a:p>
            <a:r>
              <a:rPr lang="ru-RU" dirty="0" smtClean="0"/>
              <a:t>(Солнце)</a:t>
            </a:r>
          </a:p>
          <a:p>
            <a:r>
              <a:rPr lang="ru-RU" dirty="0" smtClean="0"/>
              <a:t>3. Небесное холодное тело, вращающееся вокруг звезды. </a:t>
            </a:r>
          </a:p>
          <a:p>
            <a:r>
              <a:rPr lang="ru-RU" dirty="0" smtClean="0"/>
              <a:t>(Планета)</a:t>
            </a:r>
          </a:p>
          <a:p>
            <a:r>
              <a:rPr lang="ru-RU" dirty="0" smtClean="0"/>
              <a:t>4. Четвёртая планета Солнечной системы. </a:t>
            </a:r>
          </a:p>
          <a:p>
            <a:r>
              <a:rPr lang="ru-RU" dirty="0" smtClean="0"/>
              <a:t>(Марс)</a:t>
            </a:r>
          </a:p>
          <a:p>
            <a:r>
              <a:rPr lang="ru-RU" dirty="0" smtClean="0"/>
              <a:t>5. Звезда, которая помогает путешественникам сориентироваться на местности. </a:t>
            </a:r>
          </a:p>
          <a:p>
            <a:r>
              <a:rPr lang="ru-RU" dirty="0" smtClean="0"/>
              <a:t>(Полярная)</a:t>
            </a:r>
          </a:p>
          <a:p>
            <a:r>
              <a:rPr lang="ru-RU" dirty="0" smtClean="0"/>
              <a:t>6. Естественный спутник Земли. </a:t>
            </a:r>
          </a:p>
          <a:p>
            <a:r>
              <a:rPr lang="ru-RU" dirty="0" smtClean="0"/>
              <a:t>(Луна)</a:t>
            </a:r>
          </a:p>
          <a:p>
            <a:r>
              <a:rPr lang="ru-RU" dirty="0" smtClean="0"/>
              <a:t>7. Пространство, окружающее Землю, Солнце, планеты. </a:t>
            </a:r>
          </a:p>
          <a:p>
            <a:r>
              <a:rPr lang="ru-RU" dirty="0" smtClean="0"/>
              <a:t>(Космос)</a:t>
            </a:r>
          </a:p>
          <a:p>
            <a:r>
              <a:rPr lang="ru-RU" dirty="0" smtClean="0"/>
              <a:t>8. Планета, названная в честь бога торговли. </a:t>
            </a:r>
          </a:p>
          <a:p>
            <a:r>
              <a:rPr lang="ru-RU" dirty="0" smtClean="0"/>
              <a:t>(Меркурий)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856740" y="1954530"/>
            <a:ext cx="34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200276" y="3547606"/>
            <a:ext cx="34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4265295" y="3539986"/>
            <a:ext cx="34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</a:t>
            </a:r>
            <a:endParaRPr lang="ru-RU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2542222" y="1966476"/>
            <a:ext cx="34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874010" y="2884438"/>
            <a:ext cx="34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3599180" y="2887911"/>
            <a:ext cx="34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238500" y="3212326"/>
            <a:ext cx="34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919855" y="3230741"/>
            <a:ext cx="34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113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222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Моря есть – плавать нельзя, </a:t>
            </a:r>
          </a:p>
          <a:p>
            <a:pPr marL="0" indent="0">
              <a:buNone/>
            </a:pPr>
            <a:r>
              <a:rPr lang="ru-RU" sz="3600" dirty="0" smtClean="0"/>
              <a:t>Дороги есть – ехать нельзя,</a:t>
            </a:r>
          </a:p>
          <a:p>
            <a:pPr marL="0" indent="0">
              <a:buNone/>
            </a:pPr>
            <a:r>
              <a:rPr lang="ru-RU" sz="3600" dirty="0" smtClean="0"/>
              <a:t>Земля есть – пахать нельзя.</a:t>
            </a:r>
          </a:p>
          <a:p>
            <a:pPr marL="0" indent="0" algn="ctr">
              <a:buNone/>
            </a:pPr>
            <a:r>
              <a:rPr lang="ru-RU" sz="3600" dirty="0" smtClean="0"/>
              <a:t>(Карта)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Условные знаки на физической карте.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33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   </a:t>
            </a:r>
            <a:r>
              <a:rPr lang="ru-RU" dirty="0" smtClean="0"/>
              <a:t>- равнины, низменности</a:t>
            </a:r>
          </a:p>
          <a:p>
            <a:pPr marL="0" indent="0">
              <a:buNone/>
            </a:pPr>
            <a:r>
              <a:rPr lang="ru-RU" sz="1200" b="1" dirty="0" smtClean="0"/>
              <a:t>                                                     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возвышенности</a:t>
            </a:r>
            <a:endParaRPr lang="ru-RU" sz="1200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</a:t>
            </a:r>
            <a:r>
              <a:rPr lang="ru-RU" dirty="0" smtClean="0"/>
              <a:t>- горы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- мелкие водоёмы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- глубокие водоёмы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- города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550" y="1962785"/>
            <a:ext cx="1623060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60120" y="3999494"/>
            <a:ext cx="162306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971550" y="2460263"/>
            <a:ext cx="162306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71550" y="2957741"/>
            <a:ext cx="1623060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60120" y="3478617"/>
            <a:ext cx="162306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1565910" y="4480560"/>
            <a:ext cx="308610" cy="3086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3" y="720090"/>
            <a:ext cx="12199543" cy="6137910"/>
          </a:xfrm>
        </p:spPr>
      </p:pic>
      <p:sp>
        <p:nvSpPr>
          <p:cNvPr id="5" name="TextBox 4"/>
          <p:cNvSpPr txBox="1"/>
          <p:nvPr/>
        </p:nvSpPr>
        <p:spPr>
          <a:xfrm>
            <a:off x="1657350" y="0"/>
            <a:ext cx="816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Страны, граничащие с Россией.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058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с помощью физической карты таблицу самых высоких вершин России.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449761"/>
              </p:ext>
            </p:extLst>
          </p:nvPr>
        </p:nvGraphicFramePr>
        <p:xfrm>
          <a:off x="838200" y="1908810"/>
          <a:ext cx="10835638" cy="3924227"/>
        </p:xfrm>
        <a:graphic>
          <a:graphicData uri="http://schemas.openxmlformats.org/drawingml/2006/table">
            <a:tbl>
              <a:tblPr firstRow="1" firstCol="1" bandRow="1"/>
              <a:tblGrid>
                <a:gridCol w="4377688"/>
                <a:gridCol w="3451860"/>
                <a:gridCol w="3006090"/>
              </a:tblGrid>
              <a:tr h="1346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гор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вершины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Высота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Кавказские горы</a:t>
                      </a:r>
                      <a:endParaRPr lang="ru-RU" sz="4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Алтай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Уральские 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горы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Эльбрус</a:t>
                      </a:r>
                      <a:endParaRPr lang="ru-RU" sz="4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Белуха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Народная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5642 м.</a:t>
                      </a:r>
                      <a:endParaRPr lang="ru-RU" sz="4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4506 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1895 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937" y="1"/>
            <a:ext cx="10515600" cy="822960"/>
          </a:xfrm>
        </p:spPr>
        <p:txBody>
          <a:bodyPr/>
          <a:lstStyle/>
          <a:p>
            <a:pPr algn="ctr"/>
            <a:r>
              <a:rPr lang="ru-RU" dirty="0" smtClean="0"/>
              <a:t>Водоёмы России.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7" y="768752"/>
            <a:ext cx="10312059" cy="6089248"/>
          </a:xfrm>
        </p:spPr>
      </p:pic>
    </p:spTree>
    <p:extLst>
      <p:ext uri="{BB962C8B-B14F-4D97-AF65-F5344CB8AC3E}">
        <p14:creationId xmlns:p14="http://schemas.microsoft.com/office/powerpoint/2010/main" val="7926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/>
          <a:lstStyle/>
          <a:p>
            <a:r>
              <a:rPr lang="ru-RU" dirty="0" smtClean="0"/>
              <a:t>	Каспийское море.</a:t>
            </a:r>
            <a:endParaRPr lang="ru-RU" dirty="0"/>
          </a:p>
        </p:txBody>
      </p:sp>
      <p:pic>
        <p:nvPicPr>
          <p:cNvPr id="6" name="Содержимое 5" descr="Каспийское мо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1825" y="1412777"/>
            <a:ext cx="35583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каспийское море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7608" y="1412776"/>
            <a:ext cx="7611428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2711624" y="4005064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7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>Площадь – 371000 кв.км.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59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309</Words>
  <Application>Microsoft Office PowerPoint</Application>
  <PresentationFormat>Широкоэкранный</PresentationFormat>
  <Paragraphs>125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Тема урока: Россия на географической карте.</vt:lpstr>
      <vt:lpstr>Проверка домашнего задания.</vt:lpstr>
      <vt:lpstr>Отгадайте загадку: </vt:lpstr>
      <vt:lpstr>Условные знаки на физической карте.</vt:lpstr>
      <vt:lpstr>Презентация PowerPoint</vt:lpstr>
      <vt:lpstr>Составь с помощью физической карты таблицу самых высоких вершин России.</vt:lpstr>
      <vt:lpstr>Водоёмы России.</vt:lpstr>
      <vt:lpstr> Каспийское море.</vt:lpstr>
      <vt:lpstr>Площадь – 371000 кв.км.</vt:lpstr>
      <vt:lpstr>Презентация PowerPoint</vt:lpstr>
      <vt:lpstr>МАКСИМАЛЬНАЯ ГЛУБИНА – 1025м.</vt:lpstr>
      <vt:lpstr>Реки России</vt:lpstr>
      <vt:lpstr>Спасибо за работу!!!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Россия на географической карте.</dc:title>
  <dc:creator>Inwin PC</dc:creator>
  <cp:lastModifiedBy>Inwin PC</cp:lastModifiedBy>
  <cp:revision>7</cp:revision>
  <dcterms:created xsi:type="dcterms:W3CDTF">2014-11-18T17:31:29Z</dcterms:created>
  <dcterms:modified xsi:type="dcterms:W3CDTF">2014-11-18T18:20:12Z</dcterms:modified>
</cp:coreProperties>
</file>