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82" r:id="rId3"/>
    <p:sldId id="283" r:id="rId4"/>
    <p:sldId id="288" r:id="rId5"/>
    <p:sldId id="289" r:id="rId6"/>
    <p:sldId id="291" r:id="rId7"/>
    <p:sldId id="274" r:id="rId8"/>
    <p:sldId id="268" r:id="rId9"/>
    <p:sldId id="286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71F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FE96A-0440-4042-AA83-46985AA498D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C74E6-AEDD-46A1-A1CB-DD84283E07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754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DE685-F7F4-4DC1-8550-BB7612DFB92C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28D88-704B-4E67-97A0-356A1059DD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66E532-2460-41A0-9244-CF00F5347454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3C645-E17C-4DA3-B5F1-31D573287F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90828A-B206-4EBB-9392-B3296B6266AC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70266-594E-434A-9DBF-E24C40C9C5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7781A-B637-4DE3-8EFD-C8AF0D108900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956C6-9724-4E8D-98D4-783158F4BF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BE1734-8163-4F19-AD90-BECC33A9382F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AE0F3-61A9-4221-8DA2-AA39AC40E2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F9FD8-C58C-42F7-9DEF-2F42437EBF79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D6C89-A75C-464C-9648-6B5FA0DCC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F5A29-CF18-4BA1-8551-475E8C749A47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5519E-B731-4FE5-A27C-284E2D6268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B8376F-6F28-4145-BE14-18A855A805D6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43C19-B370-441F-935F-DC6D1E8CD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A6565-6A70-4826-9096-576DA75E2DD4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1631F-F233-436E-A91F-785203C26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56CB0-F15C-4601-86A3-E6B8D58E51A6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DF182-4964-45F3-A21C-E30F324E0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B485F-EC31-45D1-90C9-D276A11565B5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AE151-0897-42E6-AF78-BB87E5039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76B2C4-E80E-4B8A-A7EB-A8931E49D0C7}" type="datetimeFigureOut">
              <a:rPr lang="ru-RU" smtClean="0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10585D-F8F5-4012-973A-A5BF83D8CA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664" y="836712"/>
            <a:ext cx="8939336" cy="5865515"/>
          </a:xfrm>
        </p:spPr>
        <p:txBody>
          <a:bodyPr>
            <a:normAutofit/>
          </a:bodyPr>
          <a:lstStyle/>
          <a:p>
            <a:pPr marL="92075" indent="-20638">
              <a:lnSpc>
                <a:spcPct val="150000"/>
              </a:lnSpc>
              <a:buNone/>
            </a:pPr>
            <a:r>
              <a:rPr lang="ru-RU" sz="2400" b="1" i="1" dirty="0" smtClean="0"/>
              <a:t>V</a:t>
            </a:r>
            <a:r>
              <a:rPr lang="ru-RU" sz="2400" b="1" i="1" baseline="-25000" dirty="0" smtClean="0"/>
              <a:t>1 </a:t>
            </a:r>
            <a:r>
              <a:rPr lang="ru-RU" sz="2400" b="1" i="1" dirty="0" smtClean="0"/>
              <a:t>= V</a:t>
            </a:r>
            <a:r>
              <a:rPr lang="ru-RU" sz="2400" b="1" i="1" baseline="-25000" dirty="0" smtClean="0"/>
              <a:t>2</a:t>
            </a:r>
            <a:r>
              <a:rPr lang="ru-RU" sz="2400" b="1" i="1" dirty="0" smtClean="0"/>
              <a:t>; тела изготовлены из разных веществ: m</a:t>
            </a:r>
            <a:r>
              <a:rPr lang="ru-RU" sz="2400" b="1" i="1" baseline="-25000" dirty="0" smtClean="0"/>
              <a:t>1  </a:t>
            </a:r>
            <a:r>
              <a:rPr lang="ru-RU" sz="2400" b="1" i="1" dirty="0" smtClean="0">
                <a:cs typeface="Times New Roman"/>
              </a:rPr>
              <a:t>≠</a:t>
            </a:r>
            <a:r>
              <a:rPr lang="ru-RU" sz="2400" b="1" i="1" dirty="0" smtClean="0"/>
              <a:t> m</a:t>
            </a:r>
            <a:r>
              <a:rPr lang="ru-RU" sz="2400" b="1" i="1" baseline="-25000" dirty="0" smtClean="0"/>
              <a:t>2</a:t>
            </a:r>
            <a:r>
              <a:rPr lang="ru-RU" sz="2400" b="1" i="1" dirty="0" smtClean="0"/>
              <a:t>.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i="1" dirty="0" smtClean="0"/>
              <a:t>m</a:t>
            </a:r>
            <a:r>
              <a:rPr lang="ru-RU" sz="2400" b="1" i="1" baseline="-25000" dirty="0" smtClean="0"/>
              <a:t>1 </a:t>
            </a:r>
            <a:r>
              <a:rPr lang="ru-RU" sz="2400" b="1" i="1" dirty="0" smtClean="0"/>
              <a:t>= m</a:t>
            </a:r>
            <a:r>
              <a:rPr lang="ru-RU" sz="2400" b="1" i="1" baseline="-25000" dirty="0" smtClean="0"/>
              <a:t>2</a:t>
            </a:r>
            <a:r>
              <a:rPr lang="ru-RU" sz="2400" b="1" i="1" dirty="0" smtClean="0"/>
              <a:t>; тела изготовлены из разных веществ: V</a:t>
            </a:r>
            <a:r>
              <a:rPr lang="ru-RU" sz="2400" b="1" i="1" baseline="-25000" dirty="0" smtClean="0"/>
              <a:t>1</a:t>
            </a:r>
            <a:r>
              <a:rPr lang="ru-RU" sz="2400" b="1" i="1" dirty="0" smtClean="0">
                <a:cs typeface="Times New Roman"/>
              </a:rPr>
              <a:t>≠</a:t>
            </a:r>
            <a:r>
              <a:rPr lang="ru-RU" sz="2400" b="1" i="1" dirty="0" smtClean="0"/>
              <a:t>V</a:t>
            </a:r>
            <a:r>
              <a:rPr lang="ru-RU" sz="2400" b="1" i="1" baseline="-25000" dirty="0" smtClean="0"/>
              <a:t>2</a:t>
            </a:r>
            <a:r>
              <a:rPr lang="ru-RU" sz="2400" b="1" i="1" dirty="0" smtClean="0"/>
              <a:t>.</a:t>
            </a:r>
          </a:p>
          <a:p>
            <a:pPr marL="180975" indent="-20638">
              <a:lnSpc>
                <a:spcPct val="150000"/>
              </a:lnSpc>
              <a:buNone/>
              <a:tabLst>
                <a:tab pos="177800" algn="l"/>
              </a:tabLst>
            </a:pPr>
            <a:r>
              <a:rPr lang="ru-RU" sz="2400" dirty="0" smtClean="0"/>
              <a:t>Опр. </a:t>
            </a:r>
            <a:r>
              <a:rPr lang="ru-RU" sz="2400" dirty="0" smtClean="0">
                <a:solidFill>
                  <a:srgbClr val="C00000"/>
                </a:solidFill>
              </a:rPr>
              <a:t>Плотность – это физическая величина равная отношению массы тела к его объему. </a:t>
            </a:r>
          </a:p>
          <a:p>
            <a:pPr marL="180975" indent="-20638">
              <a:lnSpc>
                <a:spcPct val="150000"/>
              </a:lnSpc>
              <a:buNone/>
              <a:tabLst>
                <a:tab pos="177800" algn="l"/>
              </a:tabLst>
            </a:pPr>
            <a:endParaRPr lang="ru-RU" sz="2400" dirty="0" smtClean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  <a:p>
            <a:pPr marL="180975" indent="-20638">
              <a:lnSpc>
                <a:spcPct val="150000"/>
              </a:lnSpc>
              <a:buNone/>
              <a:tabLst>
                <a:tab pos="177800" algn="l"/>
              </a:tabLst>
            </a:pPr>
            <a:endParaRPr lang="ru-RU" sz="2400" dirty="0" smtClean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  <a:p>
            <a:pPr marL="180975" indent="-20638">
              <a:lnSpc>
                <a:spcPct val="150000"/>
              </a:lnSpc>
              <a:buNone/>
              <a:tabLst>
                <a:tab pos="177800" algn="l"/>
              </a:tabLst>
            </a:pPr>
            <a:r>
              <a:rPr lang="ru-RU" sz="2400" dirty="0" smtClean="0">
                <a:ea typeface="BatangChe" pitchFamily="49" charset="-127"/>
              </a:rPr>
              <a:t>Где:</a:t>
            </a:r>
          </a:p>
          <a:p>
            <a:pPr marL="180975" indent="-20638">
              <a:buNone/>
              <a:tabLst>
                <a:tab pos="177800" algn="l"/>
              </a:tabLst>
            </a:pPr>
            <a:r>
              <a:rPr lang="ru-RU" sz="2400" dirty="0" err="1" smtClean="0">
                <a:ea typeface="BatangChe" pitchFamily="49" charset="-127"/>
              </a:rPr>
              <a:t>ρ </a:t>
            </a:r>
            <a:r>
              <a:rPr lang="ru-RU" sz="2400" dirty="0" smtClean="0">
                <a:ea typeface="BatangChe" pitchFamily="49" charset="-127"/>
              </a:rPr>
              <a:t>– плотность тела </a:t>
            </a:r>
            <a:r>
              <a:rPr lang="en-US" sz="2400" dirty="0" smtClean="0">
                <a:ea typeface="BatangChe" pitchFamily="49" charset="-127"/>
              </a:rPr>
              <a:t>[</a:t>
            </a:r>
            <a:r>
              <a:rPr lang="ru-RU" sz="2400" dirty="0" smtClean="0">
                <a:ea typeface="BatangChe" pitchFamily="49" charset="-127"/>
              </a:rPr>
              <a:t>кг/м³</a:t>
            </a:r>
            <a:r>
              <a:rPr lang="en-US" sz="2400" dirty="0" smtClean="0">
                <a:ea typeface="BatangChe" pitchFamily="49" charset="-127"/>
              </a:rPr>
              <a:t>]</a:t>
            </a:r>
            <a:endParaRPr lang="ru-RU" sz="2400" dirty="0" smtClean="0">
              <a:ea typeface="BatangChe" pitchFamily="49" charset="-127"/>
            </a:endParaRPr>
          </a:p>
          <a:p>
            <a:pPr marL="180975" indent="-20638">
              <a:buNone/>
              <a:tabLst>
                <a:tab pos="177800" algn="l"/>
              </a:tabLst>
            </a:pPr>
            <a:r>
              <a:rPr lang="en-US" sz="2400" dirty="0" smtClean="0">
                <a:ea typeface="BatangChe" pitchFamily="49" charset="-127"/>
              </a:rPr>
              <a:t>m – </a:t>
            </a:r>
            <a:r>
              <a:rPr lang="ru-RU" sz="2400" dirty="0" smtClean="0">
                <a:ea typeface="BatangChe" pitchFamily="49" charset="-127"/>
              </a:rPr>
              <a:t>масса тела </a:t>
            </a:r>
            <a:r>
              <a:rPr lang="en-US" sz="2400" dirty="0" smtClean="0">
                <a:ea typeface="BatangChe" pitchFamily="49" charset="-127"/>
              </a:rPr>
              <a:t>[</a:t>
            </a:r>
            <a:r>
              <a:rPr lang="ru-RU" sz="2400" dirty="0" smtClean="0">
                <a:ea typeface="BatangChe" pitchFamily="49" charset="-127"/>
              </a:rPr>
              <a:t>кг</a:t>
            </a:r>
            <a:r>
              <a:rPr lang="en-US" sz="2400" dirty="0" smtClean="0">
                <a:ea typeface="BatangChe" pitchFamily="49" charset="-127"/>
              </a:rPr>
              <a:t>]</a:t>
            </a:r>
            <a:endParaRPr lang="ru-RU" sz="2400" dirty="0" smtClean="0">
              <a:ea typeface="BatangChe" pitchFamily="49" charset="-127"/>
            </a:endParaRPr>
          </a:p>
          <a:p>
            <a:pPr marL="180975" indent="-20638">
              <a:buNone/>
              <a:tabLst>
                <a:tab pos="177800" algn="l"/>
              </a:tabLst>
            </a:pPr>
            <a:r>
              <a:rPr lang="en-US" sz="2400" dirty="0" smtClean="0">
                <a:ea typeface="BatangChe" pitchFamily="49" charset="-127"/>
              </a:rPr>
              <a:t>V – </a:t>
            </a:r>
            <a:r>
              <a:rPr lang="ru-RU" sz="2400" dirty="0" smtClean="0">
                <a:ea typeface="BatangChe" pitchFamily="49" charset="-127"/>
              </a:rPr>
              <a:t>объем тела </a:t>
            </a:r>
            <a:r>
              <a:rPr lang="en-US" sz="2400" dirty="0" smtClean="0">
                <a:ea typeface="BatangChe" pitchFamily="49" charset="-127"/>
              </a:rPr>
              <a:t>[</a:t>
            </a:r>
            <a:r>
              <a:rPr lang="ru-RU" sz="2400" dirty="0" smtClean="0">
                <a:ea typeface="BatangChe" pitchFamily="49" charset="-127"/>
              </a:rPr>
              <a:t>м³</a:t>
            </a:r>
            <a:r>
              <a:rPr lang="en-US" sz="2400" dirty="0" smtClean="0">
                <a:ea typeface="BatangChe" pitchFamily="49" charset="-127"/>
              </a:rPr>
              <a:t>]</a:t>
            </a:r>
            <a:endParaRPr lang="ru-RU" sz="2400" dirty="0">
              <a:ea typeface="BatangChe" pitchFamily="49" charset="-127"/>
            </a:endParaRPr>
          </a:p>
        </p:txBody>
      </p:sp>
      <p:pic>
        <p:nvPicPr>
          <p:cNvPr id="5" name="Рисунок 4" descr="формула плотност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91880" y="3501008"/>
            <a:ext cx="2232248" cy="126676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единица плотности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51920" y="2636912"/>
            <a:ext cx="1224136" cy="670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664" y="836712"/>
            <a:ext cx="8939336" cy="5865515"/>
          </a:xfrm>
        </p:spPr>
        <p:txBody>
          <a:bodyPr>
            <a:normAutofit/>
          </a:bodyPr>
          <a:lstStyle/>
          <a:p>
            <a:pPr marL="92075" indent="-20638">
              <a:lnSpc>
                <a:spcPct val="150000"/>
              </a:lnSpc>
              <a:buNone/>
            </a:pPr>
            <a:r>
              <a:rPr lang="ru-RU" sz="2400" dirty="0" smtClean="0">
                <a:ea typeface="BatangChe" pitchFamily="49" charset="-127"/>
              </a:rPr>
              <a:t>Перевод единиц плотности:</a:t>
            </a:r>
            <a:endParaRPr lang="ru-RU" sz="2400" dirty="0">
              <a:ea typeface="BatangChe" pitchFamily="49" charset="-127"/>
            </a:endParaRPr>
          </a:p>
        </p:txBody>
      </p:sp>
      <p:pic>
        <p:nvPicPr>
          <p:cNvPr id="7" name="Рисунок 6" descr="вывод-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1556792"/>
            <a:ext cx="7411978" cy="1368152"/>
          </a:xfrm>
          <a:prstGeom prst="rect">
            <a:avLst/>
          </a:prstGeom>
        </p:spPr>
      </p:pic>
      <p:pic>
        <p:nvPicPr>
          <p:cNvPr id="8" name="Рисунок 7" descr="вывод-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3688" y="3212976"/>
            <a:ext cx="4973574" cy="158417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664" y="836712"/>
            <a:ext cx="8939336" cy="5865515"/>
          </a:xfrm>
        </p:spPr>
        <p:txBody>
          <a:bodyPr>
            <a:normAutofit/>
          </a:bodyPr>
          <a:lstStyle/>
          <a:p>
            <a:pPr marL="92075" indent="-20638">
              <a:lnSpc>
                <a:spcPct val="150000"/>
              </a:lnSpc>
              <a:buNone/>
            </a:pPr>
            <a:r>
              <a:rPr lang="ru-RU" sz="2400" dirty="0" smtClean="0">
                <a:ea typeface="BatangChe" pitchFamily="49" charset="-127"/>
              </a:rPr>
              <a:t>Заполним таблицу:</a:t>
            </a:r>
            <a:endParaRPr lang="ru-RU" sz="2400" dirty="0">
              <a:ea typeface="BatangChe" pitchFamily="49" charset="-127"/>
            </a:endParaRPr>
          </a:p>
        </p:txBody>
      </p:sp>
      <p:pic>
        <p:nvPicPr>
          <p:cNvPr id="9" name="Рисунок 8" descr="табл практ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628800"/>
            <a:ext cx="914892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537" indent="-457200">
              <a:lnSpc>
                <a:spcPct val="150000"/>
              </a:lnSpc>
              <a:buAutoNum type="arabicPeriod"/>
              <a:tabLst>
                <a:tab pos="1778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+mn-lt"/>
                <a:ea typeface="BatangChe" pitchFamily="49" charset="-127"/>
              </a:rPr>
              <a:t>Плотностью называют: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А) физическую величину, равную отношению объема тела к его массе.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Б) физическую величину, равную отношению массы тела к его объему.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В) физическое явление.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endParaRPr lang="ru-RU" sz="2400" dirty="0" smtClean="0">
              <a:solidFill>
                <a:srgbClr val="C00000"/>
              </a:solidFill>
              <a:latin typeface="+mn-lt"/>
              <a:ea typeface="BatangChe" pitchFamily="49" charset="-127"/>
            </a:endParaRP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+mn-lt"/>
                <a:ea typeface="BatangChe" pitchFamily="49" charset="-127"/>
              </a:rPr>
              <a:t>2. В системе СИ плотность измеряется…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А) г/см³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Б) г/л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В) кг/м³</a:t>
            </a:r>
            <a:endParaRPr lang="ru-RU" sz="2400" dirty="0">
              <a:latin typeface="+mn-lt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537" indent="-4572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+mn-lt"/>
                <a:ea typeface="BatangChe" pitchFamily="49" charset="-127"/>
              </a:rPr>
              <a:t>3. Стакан с подсолнечным маслом тяжелее…</a:t>
            </a:r>
          </a:p>
          <a:p>
            <a:pPr marL="617537" indent="-4572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А) такого же стакана с молоком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Б) такого же стакана со спиртом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В) такого же стакана с чистой водой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endParaRPr lang="ru-RU" sz="2400" dirty="0" smtClean="0">
              <a:solidFill>
                <a:srgbClr val="C00000"/>
              </a:solidFill>
              <a:latin typeface="+mn-lt"/>
              <a:ea typeface="BatangChe" pitchFamily="49" charset="-127"/>
            </a:endParaRP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+mn-lt"/>
                <a:ea typeface="BatangChe" pitchFamily="49" charset="-127"/>
              </a:rPr>
              <a:t>4. Бутерброд падает маслом вниз потому, что…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А) плотность масла больше плотности хлеба и даже малое количество масла тяжелее хлеба.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Б) масло скользкое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В) потому, что примета такая</a:t>
            </a:r>
            <a:endParaRPr lang="ru-RU" sz="2400" dirty="0">
              <a:latin typeface="+mn-lt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537" indent="-4572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+mn-lt"/>
                <a:ea typeface="BatangChe" pitchFamily="49" charset="-127"/>
              </a:rPr>
              <a:t>5. Если кусочек льда опустить в спирт, то…</a:t>
            </a:r>
          </a:p>
          <a:p>
            <a:pPr marL="617537" indent="-4572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А) он будет плавать на поверхности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Б) он утонет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r>
              <a:rPr lang="ru-RU" sz="2400" dirty="0" smtClean="0">
                <a:latin typeface="+mn-lt"/>
                <a:ea typeface="BatangChe" pitchFamily="49" charset="-127"/>
              </a:rPr>
              <a:t>В) он взорвется</a:t>
            </a: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endParaRPr lang="ru-RU" sz="2400" dirty="0" smtClean="0">
              <a:solidFill>
                <a:srgbClr val="C00000"/>
              </a:solidFill>
              <a:latin typeface="+mn-lt"/>
              <a:ea typeface="BatangChe" pitchFamily="49" charset="-127"/>
            </a:endParaRPr>
          </a:p>
          <a:p>
            <a:pPr marL="503237" indent="-342900">
              <a:lnSpc>
                <a:spcPct val="150000"/>
              </a:lnSpc>
              <a:tabLst>
                <a:tab pos="177800" algn="l"/>
              </a:tabLst>
            </a:pPr>
            <a:endParaRPr lang="ru-RU" sz="2400" dirty="0">
              <a:latin typeface="+mn-lt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543824" cy="6286544"/>
          </a:xfrm>
        </p:spPr>
        <p:txBody>
          <a:bodyPr>
            <a:noAutofit/>
          </a:bodyPr>
          <a:lstStyle/>
          <a:p>
            <a:pPr marL="651510" indent="-514350">
              <a:buNone/>
            </a:pPr>
            <a:r>
              <a:rPr lang="ru-RU" sz="2400" dirty="0" smtClean="0">
                <a:solidFill>
                  <a:srgbClr val="671F17"/>
                </a:solidFill>
              </a:rPr>
              <a:t>1. Плотностью называют…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б)  физическую величину, равную отношению массы тела к его объёму.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671F17"/>
                </a:solidFill>
              </a:rPr>
              <a:t>2. В системе СИ  плотность измеряется в…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в)  кг/м</a:t>
            </a:r>
            <a:r>
              <a:rPr lang="ru-RU" sz="2400" baseline="300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671F17"/>
                </a:solidFill>
              </a:rPr>
              <a:t>3.  Стакан  с подсолнечным маслом тяжелее…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а)  такого же стакана со спиртом.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671F17"/>
                </a:solidFill>
              </a:rPr>
              <a:t>4. Бутерброд падает маслом вниз потому, что…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а) плотность масла больше плотности хлеба, и даже малое количество масла тяжелее хлеба. 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671F17"/>
                </a:solidFill>
              </a:rPr>
              <a:t>5. Если кусочек льда опустить в спирт, то…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б) он утонет.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06760" cy="72008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671F17"/>
                </a:solidFill>
              </a:rPr>
              <a:t>Об Архимеде и короне.</a:t>
            </a:r>
            <a:endParaRPr lang="ru-RU" sz="2400" dirty="0"/>
          </a:p>
        </p:txBody>
      </p:sp>
      <p:pic>
        <p:nvPicPr>
          <p:cNvPr id="3" name="Содержимое 5" descr="Архимед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836712"/>
            <a:ext cx="2214008" cy="2464573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Содержимое 4" descr="0-корон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03848" y="1340768"/>
            <a:ext cx="2470679" cy="1850548"/>
          </a:xfrm>
          <a:prstGeom prst="rect">
            <a:avLst/>
          </a:prstGeom>
          <a:ln w="3175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Содержимое 4" descr="в ванне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84168" y="836712"/>
            <a:ext cx="2448272" cy="2908922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4" descr="1-корона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47864" y="4221088"/>
            <a:ext cx="2376264" cy="1787364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5486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Плотность вещества.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664" y="476672"/>
            <a:ext cx="8939336" cy="6225555"/>
          </a:xfrm>
        </p:spPr>
        <p:txBody>
          <a:bodyPr>
            <a:normAutofit/>
          </a:bodyPr>
          <a:lstStyle/>
          <a:p>
            <a:pPr marL="92075" indent="-20638" algn="ctr">
              <a:buNone/>
            </a:pPr>
            <a:r>
              <a:rPr lang="ru-RU" sz="2400" dirty="0" smtClean="0">
                <a:ea typeface="BatangChe" pitchFamily="49" charset="-127"/>
              </a:rPr>
              <a:t>Решение задач.</a:t>
            </a:r>
          </a:p>
          <a:p>
            <a:pPr marL="92075" indent="-20638">
              <a:buNone/>
            </a:pPr>
            <a:r>
              <a:rPr lang="ru-RU" sz="2400" dirty="0">
                <a:ea typeface="BatangChe" pitchFamily="49" charset="-127"/>
              </a:rPr>
              <a:t>Задачник № 268, 275</a:t>
            </a:r>
          </a:p>
          <a:p>
            <a:pPr marL="651510" indent="-514350">
              <a:buNone/>
            </a:pPr>
            <a:r>
              <a:rPr lang="ru-RU" sz="2400" dirty="0">
                <a:solidFill>
                  <a:srgbClr val="00B050"/>
                </a:solidFill>
              </a:rPr>
              <a:t>Домашнее задание: </a:t>
            </a:r>
            <a:endParaRPr lang="ru-RU" sz="2400" dirty="0" smtClean="0">
              <a:solidFill>
                <a:srgbClr val="00B050"/>
              </a:solidFill>
            </a:endParaRP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§ </a:t>
            </a:r>
            <a:r>
              <a:rPr lang="ru-RU" sz="2400" dirty="0">
                <a:solidFill>
                  <a:srgbClr val="00B050"/>
                </a:solidFill>
              </a:rPr>
              <a:t>21-22 читать,  </a:t>
            </a:r>
            <a:endParaRPr lang="ru-RU" sz="2400" dirty="0" smtClean="0">
              <a:solidFill>
                <a:srgbClr val="00B050"/>
              </a:solidFill>
            </a:endParaRPr>
          </a:p>
          <a:p>
            <a:pPr marL="177800" indent="0">
              <a:buNone/>
            </a:pPr>
            <a:r>
              <a:rPr lang="ru-RU" sz="2400" i="1" dirty="0" smtClean="0">
                <a:solidFill>
                  <a:srgbClr val="00B050"/>
                </a:solidFill>
              </a:rPr>
              <a:t>определить плотность 2-3 предметов обихода, рассчитать будут ли они плавать в морской воде, масле, нефти?</a:t>
            </a:r>
            <a:endParaRPr lang="ru-RU" sz="2400" i="1" dirty="0">
              <a:solidFill>
                <a:srgbClr val="00B050"/>
              </a:solidFill>
            </a:endParaRPr>
          </a:p>
          <a:p>
            <a:pPr marL="92075" indent="-20638" algn="ctr">
              <a:lnSpc>
                <a:spcPct val="150000"/>
              </a:lnSpc>
              <a:buNone/>
            </a:pPr>
            <a:endParaRPr lang="ru-RU" sz="2400" dirty="0"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314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Плотность вещества.</vt:lpstr>
      <vt:lpstr>Плотность вещества.</vt:lpstr>
      <vt:lpstr>Плотность вещества.</vt:lpstr>
      <vt:lpstr>Плотность вещества.</vt:lpstr>
      <vt:lpstr>Плотность вещества.</vt:lpstr>
      <vt:lpstr>Плотность вещества.</vt:lpstr>
      <vt:lpstr>Слайд 7</vt:lpstr>
      <vt:lpstr>Об Архимеде и короне.</vt:lpstr>
      <vt:lpstr>Плотность вещества.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</dc:creator>
  <cp:lastModifiedBy>re</cp:lastModifiedBy>
  <cp:revision>83</cp:revision>
  <cp:lastPrinted>2014-11-06T05:22:07Z</cp:lastPrinted>
  <dcterms:created xsi:type="dcterms:W3CDTF">2010-11-07T12:15:20Z</dcterms:created>
  <dcterms:modified xsi:type="dcterms:W3CDTF">2015-04-09T20:59:52Z</dcterms:modified>
</cp:coreProperties>
</file>