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mincho" charset="0"/>
        <a:cs typeface="msmincho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mincho" charset="0"/>
        <a:cs typeface="msmincho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mincho" charset="0"/>
        <a:cs typeface="msmincho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mincho" charset="0"/>
        <a:cs typeface="msmincho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mincho" charset="0"/>
        <a:cs typeface="msmincho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mincho" charset="0"/>
        <a:cs typeface="msmincho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mincho" charset="0"/>
        <a:cs typeface="msmincho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mincho" charset="0"/>
        <a:cs typeface="msmincho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mincho" charset="0"/>
        <a:cs typeface="msminch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194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544638" y="1069975"/>
            <a:ext cx="4464050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152525" y="5089525"/>
            <a:ext cx="5253038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6213" cy="40640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6213" cy="40640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7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9975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6475" y="117475"/>
            <a:ext cx="2203450" cy="686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2712" cy="686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4337" cy="4756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4338" cy="4756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2963" y="577850"/>
            <a:ext cx="2149475" cy="6280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77850"/>
            <a:ext cx="6299200" cy="6280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577850"/>
            <a:ext cx="8601075" cy="1358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577850"/>
            <a:ext cx="8601075" cy="1358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8601075" cy="2301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1363" y="4556125"/>
            <a:ext cx="8601075" cy="2301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59250" cy="4756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75" y="2224088"/>
            <a:ext cx="4159250" cy="4756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117475"/>
            <a:ext cx="8601075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2224088"/>
            <a:ext cx="8470900" cy="475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937500" y="6251575"/>
            <a:ext cx="1968500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 kern="1200">
          <a:solidFill>
            <a:srgbClr val="E6E6E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panose="020B0604020202020204" pitchFamily="34" charset="0"/>
          <a:ea typeface="msmincho" charset="0"/>
          <a:cs typeface="msmincho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panose="020B0604020202020204" pitchFamily="34" charset="0"/>
          <a:ea typeface="msmincho" charset="0"/>
          <a:cs typeface="msmincho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panose="020B0604020202020204" pitchFamily="34" charset="0"/>
          <a:ea typeface="msmincho" charset="0"/>
          <a:cs typeface="msmincho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panose="020B0604020202020204" pitchFamily="34" charset="0"/>
          <a:ea typeface="msmincho" charset="0"/>
          <a:cs typeface="msmincho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b="1" i="1">
          <a:solidFill>
            <a:srgbClr val="E6E6E6"/>
          </a:solidFill>
          <a:latin typeface="Arial" panose="020B0604020202020204" pitchFamily="34" charset="0"/>
          <a:ea typeface="msmincho" charset="0"/>
          <a:cs typeface="msmincho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b="1" i="1">
          <a:solidFill>
            <a:srgbClr val="E6E6E6"/>
          </a:solidFill>
          <a:latin typeface="Arial" panose="020B0604020202020204" pitchFamily="34" charset="0"/>
          <a:ea typeface="msmincho" charset="0"/>
          <a:cs typeface="msmincho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b="1" i="1">
          <a:solidFill>
            <a:srgbClr val="E6E6E6"/>
          </a:solidFill>
          <a:latin typeface="Arial" panose="020B0604020202020204" pitchFamily="34" charset="0"/>
          <a:ea typeface="msmincho" charset="0"/>
          <a:cs typeface="msmincho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b="1" i="1">
          <a:solidFill>
            <a:srgbClr val="E6E6E6"/>
          </a:solidFill>
          <a:latin typeface="Arial" panose="020B0604020202020204" pitchFamily="34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99CC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77850"/>
            <a:ext cx="8601075" cy="1358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1075" cy="475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anose="02020603050405020304" pitchFamily="18" charset="0"/>
          <a:ea typeface="msmincho" charset="0"/>
          <a:cs typeface="msmincho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anose="02020603050405020304" pitchFamily="18" charset="0"/>
          <a:ea typeface="msmincho" charset="0"/>
          <a:cs typeface="msmincho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anose="02020603050405020304" pitchFamily="18" charset="0"/>
          <a:ea typeface="msmincho" charset="0"/>
          <a:cs typeface="msmincho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anose="02020603050405020304" pitchFamily="18" charset="0"/>
          <a:ea typeface="msmincho" charset="0"/>
          <a:cs typeface="msmincho" charset="0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700">
          <a:solidFill>
            <a:srgbClr val="000000"/>
          </a:solidFill>
          <a:latin typeface="Times New Roman" panose="02020603050405020304" pitchFamily="18" charset="0"/>
          <a:ea typeface="msmincho" charset="0"/>
          <a:cs typeface="msmincho" charset="0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700">
          <a:solidFill>
            <a:srgbClr val="000000"/>
          </a:solidFill>
          <a:latin typeface="Times New Roman" panose="02020603050405020304" pitchFamily="18" charset="0"/>
          <a:ea typeface="msmincho" charset="0"/>
          <a:cs typeface="msmincho" charset="0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700">
          <a:solidFill>
            <a:srgbClr val="000000"/>
          </a:solidFill>
          <a:latin typeface="Times New Roman" panose="02020603050405020304" pitchFamily="18" charset="0"/>
          <a:ea typeface="msmincho" charset="0"/>
          <a:cs typeface="msmincho" charset="0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700">
          <a:solidFill>
            <a:srgbClr val="000000"/>
          </a:solidFill>
          <a:latin typeface="Times New Roman" panose="02020603050405020304" pitchFamily="18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80975" y="26988"/>
            <a:ext cx="9539288" cy="1052512"/>
          </a:xfrm>
        </p:spPr>
        <p:txBody>
          <a:bodyPr tIns="1764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altLang="ru-RU" sz="2800" b="1" smtClean="0"/>
              <a:t>ГБОУ СПО МО “Подольское медицинское училище”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9388" y="1260475"/>
            <a:ext cx="9539287" cy="575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n-US" altLang="ru-RU" sz="6000" b="1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altLang="ru-RU" sz="6000" b="1">
                <a:solidFill>
                  <a:srgbClr val="000000"/>
                </a:solidFill>
                <a:latin typeface="Times New Roman" pitchFamily="16" charset="0"/>
              </a:rPr>
              <a:t>Предстерилизационная</a:t>
            </a:r>
          </a:p>
          <a:p>
            <a:pPr algn="ctr" eaLnBrk="1">
              <a:lnSpc>
                <a:spcPct val="14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altLang="ru-RU" sz="6000" b="1">
                <a:solidFill>
                  <a:srgbClr val="000000"/>
                </a:solidFill>
                <a:latin typeface="Times New Roman" pitchFamily="16" charset="0"/>
              </a:rPr>
              <a:t> очистка изделий медицинского назначения</a:t>
            </a:r>
          </a:p>
          <a:p>
            <a:pPr algn="r" eaLnBrk="1">
              <a:lnSpc>
                <a:spcPct val="14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n-US" altLang="ru-RU" sz="2600" b="1">
              <a:solidFill>
                <a:srgbClr val="000000"/>
              </a:solidFill>
              <a:latin typeface="Times New Roman" pitchFamily="16" charset="0"/>
            </a:endParaRPr>
          </a:p>
          <a:p>
            <a:pPr algn="r" eaLnBrk="1">
              <a:lnSpc>
                <a:spcPct val="14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altLang="ru-RU" sz="2600" b="1">
                <a:solidFill>
                  <a:srgbClr val="000000"/>
                </a:solidFill>
                <a:latin typeface="Times New Roman" pitchFamily="16" charset="0"/>
              </a:rPr>
              <a:t>Преподаватель 1 квалификационной категории </a:t>
            </a:r>
          </a:p>
          <a:p>
            <a:pPr algn="r" eaLnBrk="1">
              <a:lnSpc>
                <a:spcPct val="14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altLang="ru-RU" sz="2600" b="1">
                <a:solidFill>
                  <a:srgbClr val="000000"/>
                </a:solidFill>
                <a:latin typeface="Times New Roman" pitchFamily="16" charset="0"/>
              </a:rPr>
              <a:t>по “Основам сестринского дела” </a:t>
            </a:r>
          </a:p>
          <a:p>
            <a:pPr algn="r" eaLnBrk="1">
              <a:lnSpc>
                <a:spcPct val="14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altLang="ru-RU" sz="2600" b="1">
                <a:solidFill>
                  <a:srgbClr val="000000"/>
                </a:solidFill>
                <a:latin typeface="Times New Roman" pitchFamily="16" charset="0"/>
              </a:rPr>
              <a:t>Кислицына Юлия  Владимировна 272-023-617</a:t>
            </a:r>
          </a:p>
          <a:p>
            <a:pPr algn="r" eaLnBrk="1">
              <a:lnSpc>
                <a:spcPct val="14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en-US" altLang="ru-RU" sz="2600" b="1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5580063"/>
            <a:ext cx="1800225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/>
          </p:nvPr>
        </p:nvSpPr>
        <p:spPr>
          <a:xfrm>
            <a:off x="360363" y="360363"/>
            <a:ext cx="9359900" cy="6840537"/>
          </a:xfrm>
        </p:spPr>
        <p:txBody>
          <a:bodyPr tIns="20160" anchor="t"/>
          <a:lstStyle/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 b="1" smtClean="0"/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u="sng" smtClean="0"/>
              <a:t>Ответ на задачу команды №2</a:t>
            </a:r>
          </a:p>
          <a:p>
            <a:pPr marL="342900" indent="-338138" eaLnBrk="1">
              <a:lnSpc>
                <a:spcPct val="150000"/>
              </a:lnSpc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b="1" smtClean="0"/>
              <a:t>Пользоваться реактивом нельзя, так как он непригоден. Приготовить новый рабочий раствор, смешивая равные объемы азопирама и 3% раствора перекиси водорода, использовать его в течение 1-2 часов. Пригодный раствор дает розово-сиреневый цвет на кровь.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234950"/>
            <a:ext cx="9539287" cy="6965950"/>
          </a:xfrm>
        </p:spPr>
        <p:txBody>
          <a:bodyPr tIns="20160" anchor="t"/>
          <a:lstStyle/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u="sng" smtClean="0"/>
              <a:t>Задача команды №3</a:t>
            </a:r>
          </a:p>
          <a:p>
            <a:pPr marL="342900" indent="-338138" eaLnBrk="1">
              <a:lnSpc>
                <a:spcPct val="150000"/>
              </a:lnSpc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200" b="1" smtClean="0"/>
              <a:t>Вы — медицинская сестра приемного отделения. При проведении контроля качества предстерилизационной очистки с помощью фенолфталеиновой пробы появилось в течение 1 минуты окрашивание реактива в розово-малиновый цвет.</a:t>
            </a:r>
          </a:p>
          <a:p>
            <a:pPr marL="342900" indent="-338138" eaLnBrk="1">
              <a:lnSpc>
                <a:spcPct val="150000"/>
              </a:lnSpc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200" b="1" smtClean="0"/>
              <a:t>Задание: Оцените ситуацию. Ваши действия.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179388"/>
            <a:ext cx="9539287" cy="7019925"/>
          </a:xfrm>
        </p:spPr>
        <p:txBody>
          <a:bodyPr tIns="20160" anchor="t"/>
          <a:lstStyle/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u="sng" smtClean="0"/>
              <a:t>Ответ на задачу команды №3</a:t>
            </a:r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altLang="ru-RU" sz="3200" smtClean="0"/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smtClean="0"/>
              <a:t>Реакция положительная, что свидетельствует о наличии остаточных количеств синтетических моющих средств. Стерилизовать инструменты нельзя. Повторить предстерилизационную очистку всей партии мединструментария. Повторный контроль инструмента проводить ежедневно до получения трехкратного отрицательного результата.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7425" cy="1262062"/>
          </a:xfrm>
        </p:spPr>
        <p:txBody>
          <a:bodyPr tIns="252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4000" b="1" u="sng" smtClean="0"/>
              <a:t>НАЙДИТЕ ЗАШИФРОВАННОЕ В БУКВАХ СЛОВА</a:t>
            </a: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741363" y="2101850"/>
          <a:ext cx="8605837" cy="5099050"/>
        </p:xfrm>
        <a:graphic>
          <a:graphicData uri="http://schemas.openxmlformats.org/drawingml/2006/table">
            <a:tbl>
              <a:tblPr/>
              <a:tblGrid>
                <a:gridCol w="1228725"/>
                <a:gridCol w="1228725"/>
                <a:gridCol w="1228725"/>
                <a:gridCol w="1230312"/>
                <a:gridCol w="1228725"/>
                <a:gridCol w="1228725"/>
                <a:gridCol w="1231900"/>
              </a:tblGrid>
              <a:tr h="1019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Д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Е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К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А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Б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</a:tr>
              <a:tr h="1019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М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А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Т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Н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Н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Т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</a:tr>
              <a:tr h="1019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Я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К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А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Т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</a:tr>
              <a:tr h="1019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Н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А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Ц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Т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Б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К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</a:tr>
              <a:tr h="10223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Ч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С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К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С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8A8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7425" cy="1262062"/>
          </a:xfrm>
        </p:spPr>
        <p:txBody>
          <a:bodyPr tIns="252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4000" b="1" u="sng" smtClean="0"/>
              <a:t>НАЙДИТЕ ЗАШИФРОВАННОЕ В БУКВАХ СЛОВА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741363" y="2101850"/>
          <a:ext cx="8605837" cy="5099050"/>
        </p:xfrm>
        <a:graphic>
          <a:graphicData uri="http://schemas.openxmlformats.org/drawingml/2006/table">
            <a:tbl>
              <a:tblPr/>
              <a:tblGrid>
                <a:gridCol w="1228725"/>
                <a:gridCol w="1228725"/>
                <a:gridCol w="1228725"/>
                <a:gridCol w="1230312"/>
                <a:gridCol w="1228725"/>
                <a:gridCol w="1228725"/>
                <a:gridCol w="1231900"/>
              </a:tblGrid>
              <a:tr h="1019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Д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Е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К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А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Б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</a:tr>
              <a:tr h="1019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М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А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Т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Н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Н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Т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</a:tr>
              <a:tr h="1019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Я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К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9D1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А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9D1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Т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</a:tr>
              <a:tr h="1019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Н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А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Ц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Т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9D1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Б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223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К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4D1"/>
                    </a:solidFill>
                  </a:tcPr>
                </a:tc>
              </a:tr>
              <a:tr h="10223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9D1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Ч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9D1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9D1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С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9D1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223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К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223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5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5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5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5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С</a:t>
                      </a:r>
                    </a:p>
                  </a:txBody>
                  <a:tcPr marL="90000" marR="90000" marT="28368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223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0363" y="684213"/>
            <a:ext cx="9375775" cy="63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77850"/>
            <a:ext cx="8604250" cy="13604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u="sng" smtClean="0"/>
              <a:t>Ответы на тесты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4198937" cy="4989513"/>
          </a:xfrm>
        </p:spPr>
        <p:txBody>
          <a:bodyPr/>
          <a:lstStyle/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I вариант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1 — в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2 — в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3 — б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4 — в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5 — в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6 — в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b="1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49850" y="2101850"/>
            <a:ext cx="4198938" cy="4989513"/>
          </a:xfrm>
        </p:spPr>
        <p:txBody>
          <a:bodyPr/>
          <a:lstStyle/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II вариант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1 — а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2 — а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3 — в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4 — г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5 — б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/>
              <a:t>6 — в</a:t>
            </a:r>
          </a:p>
          <a:p>
            <a:pPr indent="-339725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b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827088"/>
            <a:ext cx="9217025" cy="5689600"/>
          </a:xfrm>
        </p:spPr>
        <p:txBody>
          <a:bodyPr/>
          <a:lstStyle/>
          <a:p>
            <a:pPr indent="-338138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smtClean="0"/>
              <a:t>1 вариант</a:t>
            </a:r>
          </a:p>
          <a:p>
            <a:pPr indent="-338138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smtClean="0"/>
              <a:t>Подсказки:</a:t>
            </a:r>
          </a:p>
          <a:p>
            <a:pPr indent="-338138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smtClean="0"/>
              <a:t>- Это проба проводится на остатки моющего средства.</a:t>
            </a:r>
          </a:p>
          <a:p>
            <a:pPr indent="-338138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smtClean="0"/>
              <a:t>- При положительной пробе реактив меняет свой цвет на розово-малиновый. </a:t>
            </a:r>
          </a:p>
          <a:p>
            <a:pPr indent="-338138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smtClean="0"/>
              <a:t>Фенолфталеиновая проба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/>
          </p:nvPr>
        </p:nvSpPr>
        <p:spPr>
          <a:xfrm>
            <a:off x="214313" y="179388"/>
            <a:ext cx="9505950" cy="7123112"/>
          </a:xfrm>
        </p:spPr>
        <p:txBody>
          <a:bodyPr tIns="20160" anchor="t"/>
          <a:lstStyle/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200" b="1" smtClean="0"/>
              <a:t>2 вариант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200" b="1" smtClean="0"/>
              <a:t>Подсказки: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200" b="1" smtClean="0"/>
              <a:t>- Это проба проводится на остатки дезинфектантов.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200" b="1" smtClean="0"/>
              <a:t>- При положительной пробе реактив меняет свой цвет на фиолетовый, переходящий в бурый цвет.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200" b="1" smtClean="0"/>
              <a:t>- Еще это проба проводится на остаточные количества щелочных компонентов моющего средства.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200" b="1" smtClean="0"/>
              <a:t>- При положительной пробе реактив меняет свой цвет на фиолетовый переходящий в розово-сиреневый.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200" b="1" smtClean="0"/>
              <a:t>Азопирамовая проба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/>
          </p:nvPr>
        </p:nvSpPr>
        <p:spPr>
          <a:xfrm>
            <a:off x="360363" y="277813"/>
            <a:ext cx="8607425" cy="6478587"/>
          </a:xfrm>
        </p:spPr>
        <p:txBody>
          <a:bodyPr tIns="27720" anchor="t"/>
          <a:lstStyle/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 smtClean="0"/>
              <a:t>3 вариант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 smtClean="0"/>
              <a:t>Подсказки: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 smtClean="0"/>
              <a:t>- Эта проба проводится на остатки масляных препаратов.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 smtClean="0"/>
              <a:t>- Реакция считается положительной, если на инструменте появились желтые пятна или подтеки.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 smtClean="0"/>
              <a:t>Проба с Суданом</a:t>
            </a:r>
            <a:r>
              <a:rPr lang="en-US" altLang="ru-RU" sz="4400" b="1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752475" y="177800"/>
            <a:ext cx="8607425" cy="1262063"/>
          </a:xfrm>
        </p:spPr>
        <p:txBody>
          <a:bodyPr tIns="2952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b="1" smtClean="0"/>
              <a:t>Карточка №1 Дополни текст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5091113"/>
          </a:xfrm>
        </p:spPr>
        <p:txBody>
          <a:bodyPr/>
          <a:lstStyle/>
          <a:p>
            <a:pPr marL="431800" indent="-319088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en-US" altLang="ru-RU" sz="3600" b="1" smtClean="0"/>
              <a:t>1. очистке, изделия, белковых, жировых, механических, лекарственных</a:t>
            </a:r>
          </a:p>
          <a:p>
            <a:pPr marL="431800" indent="-319088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en-US" altLang="ru-RU" sz="3600" b="1" smtClean="0"/>
              <a:t>2. предстерилизационной, разобранном</a:t>
            </a:r>
          </a:p>
          <a:p>
            <a:pPr marL="431800" indent="-319088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en-US" altLang="ru-RU" sz="3600" b="1" smtClean="0"/>
              <a:t>3. очистка, ручным, механизированным</a:t>
            </a:r>
          </a:p>
          <a:p>
            <a:pPr marL="431800" indent="-319088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en-US" altLang="ru-RU" sz="3600" b="1" smtClean="0"/>
              <a:t>4. струйным, ротационным, ершеванием, ультразвука</a:t>
            </a:r>
          </a:p>
          <a:p>
            <a:pPr marL="431800" indent="-319088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en-US" altLang="ru-RU" sz="3600" b="1" smtClean="0"/>
              <a:t>5. ручным, моющими, определенной </a:t>
            </a:r>
          </a:p>
          <a:p>
            <a:pPr marL="431800" indent="-319088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en-US" altLang="ru-RU" sz="3600" b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412750"/>
            <a:ext cx="9539287" cy="1603375"/>
          </a:xfrm>
        </p:spPr>
        <p:txBody>
          <a:bodyPr tIns="2952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altLang="ru-RU" b="1" smtClean="0"/>
              <a:t>Карточка №2. Соотнесите этапы очистки и порядок ее проведения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0" y="2738438"/>
            <a:ext cx="3240088" cy="4397375"/>
          </a:xfrm>
        </p:spPr>
        <p:txBody>
          <a:bodyPr/>
          <a:lstStyle/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en-US" altLang="ru-RU" sz="4000" b="1" smtClean="0"/>
              <a:t>1 – г</a:t>
            </a:r>
          </a:p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en-US" altLang="ru-RU" sz="4000" b="1" smtClean="0"/>
              <a:t>2 – д</a:t>
            </a:r>
          </a:p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en-US" altLang="ru-RU" sz="4000" b="1" smtClean="0"/>
              <a:t>3 – б</a:t>
            </a:r>
          </a:p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en-US" altLang="ru-RU" sz="4000" b="1" smtClean="0"/>
              <a:t>4 – в</a:t>
            </a:r>
          </a:p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en-US" altLang="ru-RU" sz="4000" b="1" smtClean="0"/>
              <a:t>5 – а</a:t>
            </a:r>
          </a:p>
          <a:p>
            <a:pPr marL="427038" indent="-322263" eaLnBrk="1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en-US" altLang="ru-RU" sz="4000" b="1" smtClean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9813" y="4859338"/>
            <a:ext cx="3600450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88900"/>
            <a:ext cx="9899650" cy="1350963"/>
          </a:xfrm>
        </p:spPr>
        <p:txBody>
          <a:bodyPr tIns="3024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altLang="ru-RU" sz="4400" b="1" u="sng" smtClean="0"/>
              <a:t>Ответьте ДА или НЕТ на предложенное утверждение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00225"/>
            <a:ext cx="9899650" cy="5618163"/>
          </a:xfrm>
        </p:spPr>
        <p:txBody>
          <a:bodyPr tIns="25200"/>
          <a:lstStyle/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Деконтаминация – метод уничтожения микроорганизмов и споровых форм.</a:t>
            </a:r>
          </a:p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 НЕТ</a:t>
            </a:r>
          </a:p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Деконтаминация включает в себя очистку, дезинфекцию и стерилизацию.</a:t>
            </a:r>
          </a:p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 ДА</a:t>
            </a:r>
          </a:p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Все оборудование перед очисткой должно быть разобрано. </a:t>
            </a:r>
          </a:p>
          <a:p>
            <a:pPr marL="427038" indent="-322263" eaLnBrk="1"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ДА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179388"/>
            <a:ext cx="9539287" cy="7877175"/>
          </a:xfrm>
        </p:spPr>
        <p:txBody>
          <a:bodyPr tIns="20160" anchor="t"/>
          <a:lstStyle/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Цель предстерилизационной обработки – удаление с изделий медицинского назначения микроорганизмов и споровых форм. 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НЕТ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Медсестра осуществляет самоконтроль после каждой обработанной партии. 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ДА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В случае положительной пробы вся партия прошла предстерилизационную очистку и может отправляться на стерилизацию. 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3600" b="1" smtClean="0"/>
              <a:t>НЕТ</a:t>
            </a:r>
          </a:p>
          <a:p>
            <a:pPr marL="427038" indent="-322263" algn="l" eaLnBrk="1">
              <a:spcAft>
                <a:spcPts val="1425"/>
              </a:spcAft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endParaRPr lang="en-US" altLang="ru-RU" sz="3600" b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360363"/>
            <a:ext cx="9539287" cy="6840537"/>
          </a:xfrm>
        </p:spPr>
        <p:txBody>
          <a:bodyPr tIns="20160" anchor="t"/>
          <a:lstStyle/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4000" b="1" smtClean="0"/>
              <a:t>Контролю подлежит 1% от отработанной партии, но не менее 3-5 шт. 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4000" b="1" smtClean="0"/>
              <a:t>ДА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4000" b="1" smtClean="0"/>
              <a:t>Реакция читается в течение одной минуты. 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4000" b="1" smtClean="0"/>
              <a:t>ДА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4000" b="1" smtClean="0"/>
              <a:t>Инструмент должен быть теплым и влажным.</a:t>
            </a:r>
          </a:p>
          <a:p>
            <a:pPr marL="427038" indent="-322263" algn="l" eaLnBrk="1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  <a:tab pos="9410700" algn="l"/>
              </a:tabLst>
            </a:pPr>
            <a:r>
              <a:rPr lang="en-US" altLang="ru-RU" sz="4000" b="1" smtClean="0"/>
              <a:t>НЕТ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360363"/>
            <a:ext cx="9539287" cy="6811962"/>
          </a:xfrm>
        </p:spPr>
        <p:txBody>
          <a:bodyPr tIns="20160" anchor="t"/>
          <a:lstStyle/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u="sng" smtClean="0"/>
              <a:t>Задача команды №1</a:t>
            </a:r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smtClean="0"/>
              <a:t>   </a:t>
            </a:r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smtClean="0"/>
              <a:t>Вы — медицинская сестра центрального стерилизационного отделения. При проведении контроля качества предстерилизационной очистки с помощью азопирамовой пробы появилось в течение 1 минуты окрашивание реактива в фиолетовый цвет, переходящий в бурый.</a:t>
            </a:r>
          </a:p>
          <a:p>
            <a:pPr marL="342900" indent="-338138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smtClean="0"/>
              <a:t>Задание: Оцените ситуацию. Ваши действия.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180975" y="179388"/>
            <a:ext cx="9539288" cy="8974137"/>
          </a:xfrm>
        </p:spPr>
        <p:txBody>
          <a:bodyPr tIns="25200" anchor="t"/>
          <a:lstStyle/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4000" b="1" u="sng" smtClean="0"/>
              <a:t>Ответ на задачу команды №1</a:t>
            </a:r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altLang="ru-RU" sz="3600" b="1" smtClean="0"/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smtClean="0"/>
              <a:t>Реакция положительная, что свидетельствует о наличии остаточных количеств синтетических моющих средств, следов дезинфектанта, ржавчины. Стерилизовать инструменты нельзя. Повторить предстерилизационную очистку всей партии мединструментария. Повторный контроль инструмента проводить ежедневно до получения трехкратного отрицательного результата.</a:t>
            </a:r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altLang="ru-RU" sz="4000" b="1" smtClean="0"/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altLang="ru-RU" sz="4000" smtClean="0"/>
          </a:p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altLang="ru-RU" sz="40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179388"/>
            <a:ext cx="9539287" cy="7485062"/>
          </a:xfrm>
        </p:spPr>
        <p:txBody>
          <a:bodyPr tIns="20160" anchor="t"/>
          <a:lstStyle/>
          <a:p>
            <a:pPr marL="342900" indent="-338138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u="sng" smtClean="0"/>
              <a:t>Задача команды №2</a:t>
            </a:r>
            <a:r>
              <a:rPr lang="ru-RU" altLang="ru-RU" sz="3600" b="1" smtClean="0"/>
              <a:t>   </a:t>
            </a:r>
          </a:p>
          <a:p>
            <a:pPr marL="342900" indent="-338138" eaLnBrk="1">
              <a:lnSpc>
                <a:spcPct val="150000"/>
              </a:lnSpc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altLang="ru-RU" sz="3600" b="1" smtClean="0"/>
              <a:t>Вы — старшая медицинская сестра хирургического отделения. При определении пригодности рабочего раствора азопирама нанесли 2 капли реактива на кровяное пятно. В течение 1 минуты цвет кровяного пятна не изменился. Задание: Оцените ситуацию. Ваши действия.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34564</TotalTime>
  <Words>709</Words>
  <Application>Microsoft Office PowerPoint</Application>
  <PresentationFormat>Произвольный</PresentationFormat>
  <Paragraphs>162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msmincho</vt:lpstr>
      <vt:lpstr>Times New Roman</vt:lpstr>
      <vt:lpstr>Wingdings</vt:lpstr>
      <vt:lpstr>Microsoft YaHei</vt:lpstr>
      <vt:lpstr>Тема Office</vt:lpstr>
      <vt:lpstr>Тема Office</vt:lpstr>
      <vt:lpstr>ГБОУ СПО МО “Подольское медицинское училище”</vt:lpstr>
      <vt:lpstr>Карточка №1 Дополни текст</vt:lpstr>
      <vt:lpstr>Карточка №2. Соотнесите этапы очистки и порядок ее проведения</vt:lpstr>
      <vt:lpstr>Ответьте ДА или НЕТ на предложенное утверждение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НАЙДИТЕ ЗАШИФРОВАННОЕ В БУКВАХ СЛОВА</vt:lpstr>
      <vt:lpstr>НАЙДИТЕ ЗАШИФРОВАННОЕ В БУКВАХ СЛОВА</vt:lpstr>
      <vt:lpstr>Слайд 15</vt:lpstr>
      <vt:lpstr>Ответы на тесты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стратегии</dc:title>
  <dc:creator>revaz</dc:creator>
  <dc:description>Предложение пути развития и альтернатив, рекомендации по использованию той или другой стратегии</dc:description>
  <cp:lastModifiedBy>re</cp:lastModifiedBy>
  <cp:revision>7</cp:revision>
  <cp:lastPrinted>2015-03-04T14:54:10Z</cp:lastPrinted>
  <dcterms:created xsi:type="dcterms:W3CDTF">2015-02-23T16:34:31Z</dcterms:created>
  <dcterms:modified xsi:type="dcterms:W3CDTF">2015-04-09T20:57:46Z</dcterms:modified>
</cp:coreProperties>
</file>