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Default Extension="wdp" ContentType="image/vnd.ms-photo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14" r:id="rId2"/>
    <p:sldId id="295" r:id="rId3"/>
    <p:sldId id="257" r:id="rId4"/>
    <p:sldId id="259" r:id="rId5"/>
    <p:sldId id="260" r:id="rId6"/>
    <p:sldId id="268" r:id="rId7"/>
    <p:sldId id="292" r:id="rId8"/>
    <p:sldId id="269" r:id="rId9"/>
    <p:sldId id="270" r:id="rId10"/>
    <p:sldId id="317" r:id="rId11"/>
    <p:sldId id="303" r:id="rId12"/>
    <p:sldId id="319" r:id="rId13"/>
    <p:sldId id="306" r:id="rId14"/>
    <p:sldId id="302" r:id="rId15"/>
    <p:sldId id="318" r:id="rId16"/>
    <p:sldId id="308" r:id="rId17"/>
    <p:sldId id="310" r:id="rId18"/>
    <p:sldId id="309" r:id="rId19"/>
    <p:sldId id="311" r:id="rId20"/>
    <p:sldId id="312" r:id="rId21"/>
    <p:sldId id="315" r:id="rId22"/>
    <p:sldId id="291" r:id="rId2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777" autoAdjust="0"/>
    <p:restoredTop sz="94660"/>
  </p:normalViewPr>
  <p:slideViewPr>
    <p:cSldViewPr>
      <p:cViewPr varScale="1">
        <p:scale>
          <a:sx n="72" d="100"/>
          <a:sy n="72" d="100"/>
        </p:scale>
        <p:origin x="-1098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37DB87-3D97-4AA1-86FF-B98C97CAF80F}" type="datetimeFigureOut">
              <a:rPr lang="ru-RU" smtClean="0"/>
              <a:pPr/>
              <a:t>27.02.2015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B362D3-B9D9-4DDB-9C44-4D1506256AB6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37DB87-3D97-4AA1-86FF-B98C97CAF80F}" type="datetimeFigureOut">
              <a:rPr lang="ru-RU" smtClean="0"/>
              <a:pPr/>
              <a:t>27.02.2015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B362D3-B9D9-4DDB-9C44-4D1506256AB6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37DB87-3D97-4AA1-86FF-B98C97CAF80F}" type="datetimeFigureOut">
              <a:rPr lang="ru-RU" smtClean="0"/>
              <a:pPr/>
              <a:t>27.02.2015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B362D3-B9D9-4DDB-9C44-4D1506256AB6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37DB87-3D97-4AA1-86FF-B98C97CAF80F}" type="datetimeFigureOut">
              <a:rPr lang="ru-RU" smtClean="0"/>
              <a:pPr/>
              <a:t>27.02.2015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B362D3-B9D9-4DDB-9C44-4D1506256AB6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37DB87-3D97-4AA1-86FF-B98C97CAF80F}" type="datetimeFigureOut">
              <a:rPr lang="ru-RU" smtClean="0"/>
              <a:pPr/>
              <a:t>27.02.2015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B362D3-B9D9-4DDB-9C44-4D1506256AB6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37DB87-3D97-4AA1-86FF-B98C97CAF80F}" type="datetimeFigureOut">
              <a:rPr lang="ru-RU" smtClean="0"/>
              <a:pPr/>
              <a:t>27.02.2015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B362D3-B9D9-4DDB-9C44-4D1506256AB6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37DB87-3D97-4AA1-86FF-B98C97CAF80F}" type="datetimeFigureOut">
              <a:rPr lang="ru-RU" smtClean="0"/>
              <a:pPr/>
              <a:t>27.02.2015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B362D3-B9D9-4DDB-9C44-4D1506256AB6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37DB87-3D97-4AA1-86FF-B98C97CAF80F}" type="datetimeFigureOut">
              <a:rPr lang="ru-RU" smtClean="0"/>
              <a:pPr/>
              <a:t>27.02.2015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B362D3-B9D9-4DDB-9C44-4D1506256AB6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37DB87-3D97-4AA1-86FF-B98C97CAF80F}" type="datetimeFigureOut">
              <a:rPr lang="ru-RU" smtClean="0"/>
              <a:pPr/>
              <a:t>27.02.2015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B362D3-B9D9-4DDB-9C44-4D1506256AB6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37DB87-3D97-4AA1-86FF-B98C97CAF80F}" type="datetimeFigureOut">
              <a:rPr lang="ru-RU" smtClean="0"/>
              <a:pPr/>
              <a:t>27.02.2015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B362D3-B9D9-4DDB-9C44-4D1506256AB6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37DB87-3D97-4AA1-86FF-B98C97CAF80F}" type="datetimeFigureOut">
              <a:rPr lang="ru-RU" smtClean="0"/>
              <a:pPr/>
              <a:t>27.02.2015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B362D3-B9D9-4DDB-9C44-4D1506256AB6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37DB87-3D97-4AA1-86FF-B98C97CAF80F}" type="datetimeFigureOut">
              <a:rPr lang="ru-RU" smtClean="0"/>
              <a:pPr/>
              <a:t>27.02.2015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B362D3-B9D9-4DDB-9C44-4D1506256AB6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hyperlink" Target="http://ru.wikipedia.org/wiki/%CB%E5%EE%ED%E0%F0%E4%EE_%E4%E0_%C2%E8%ED%F7%E8" TargetMode="External"/><Relationship Id="rId13" Type="http://schemas.openxmlformats.org/officeDocument/2006/relationships/hyperlink" Target="http://ivan.at.ua/blog/2008-09-19-9" TargetMode="External"/><Relationship Id="rId3" Type="http://schemas.openxmlformats.org/officeDocument/2006/relationships/hyperlink" Target="http://vinci.ru/" TargetMode="External"/><Relationship Id="rId7" Type="http://schemas.openxmlformats.org/officeDocument/2006/relationships/hyperlink" Target="http://www.tesistour.ru/images/cms/data/photoalbum/florence/italy_florence_08.jpg" TargetMode="External"/><Relationship Id="rId12" Type="http://schemas.openxmlformats.org/officeDocument/2006/relationships/hyperlink" Target="http://nauka03.ru/istoriya-anatomii/leonardo-da-vinchi.html" TargetMode="External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terredelrinascimento.it/immagini/gallery/vinci/aerea.jpg" TargetMode="External"/><Relationship Id="rId11" Type="http://schemas.openxmlformats.org/officeDocument/2006/relationships/hyperlink" Target="http://www.zitata.com/da_vinci.shtml" TargetMode="External"/><Relationship Id="rId5" Type="http://schemas.openxmlformats.org/officeDocument/2006/relationships/hyperlink" Target="http://leovinci.ru/technics/" TargetMode="External"/><Relationship Id="rId10" Type="http://schemas.openxmlformats.org/officeDocument/2006/relationships/hyperlink" Target="http://www.wottakk.ru/gipotezy/28-chelovek/130-genialny-izobretatel-leonardo-da-vinchi.html" TargetMode="External"/><Relationship Id="rId4" Type="http://schemas.openxmlformats.org/officeDocument/2006/relationships/hyperlink" Target="http://abitura.com/not_only/hystorical_physics/Vinchi.htm" TargetMode="External"/><Relationship Id="rId9" Type="http://schemas.openxmlformats.org/officeDocument/2006/relationships/hyperlink" Target="http://gizmod.ru/2007/05/24/izobretenija_velikogo_leonardo_da_vinchi/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Физики определили причины желтения бумаги, Hi-Tech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3425" t="1461" r="3835"/>
          <a:stretch/>
        </p:blipFill>
        <p:spPr bwMode="auto">
          <a:xfrm>
            <a:off x="1" y="-48038"/>
            <a:ext cx="9143999" cy="675779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-108520" y="521884"/>
            <a:ext cx="8928992" cy="56179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180340" algn="ctr">
              <a:lnSpc>
                <a:spcPct val="115000"/>
              </a:lnSpc>
              <a:spcAft>
                <a:spcPts val="1000"/>
              </a:spcAft>
            </a:pPr>
            <a:r>
              <a:rPr lang="ru-RU" sz="4800" b="1" dirty="0" smtClean="0">
                <a:solidFill>
                  <a:schemeClr val="accent6">
                    <a:lumMod val="75000"/>
                  </a:schemeClr>
                </a:solidFill>
                <a:latin typeface="Segoe Script" panose="020B05040200000000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«</a:t>
            </a:r>
            <a:r>
              <a:rPr lang="ru-RU" sz="4800" b="1" dirty="0">
                <a:solidFill>
                  <a:schemeClr val="accent6">
                    <a:lumMod val="75000"/>
                  </a:schemeClr>
                </a:solidFill>
                <a:latin typeface="Segoe Script" panose="020B05040200000000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Множество натуральных чисел</a:t>
            </a:r>
            <a:r>
              <a:rPr lang="ru-RU" sz="4800" b="1" dirty="0" smtClean="0">
                <a:solidFill>
                  <a:schemeClr val="accent6">
                    <a:lumMod val="75000"/>
                  </a:schemeClr>
                </a:solidFill>
                <a:latin typeface="Segoe Script" panose="020B05040200000000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».</a:t>
            </a:r>
          </a:p>
          <a:p>
            <a:pPr indent="180340" algn="ctr">
              <a:lnSpc>
                <a:spcPct val="115000"/>
              </a:lnSpc>
              <a:spcAft>
                <a:spcPts val="1000"/>
              </a:spcAft>
            </a:pPr>
            <a:r>
              <a:rPr lang="ru-RU" sz="4800" b="1" dirty="0" smtClean="0">
                <a:solidFill>
                  <a:schemeClr val="accent6">
                    <a:lumMod val="75000"/>
                  </a:schemeClr>
                </a:solidFill>
                <a:effectLst/>
                <a:latin typeface="Segoe Script" panose="020B05040200000000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5 класс</a:t>
            </a:r>
          </a:p>
          <a:p>
            <a:pPr indent="180340" algn="ctr">
              <a:lnSpc>
                <a:spcPct val="115000"/>
              </a:lnSpc>
              <a:spcAft>
                <a:spcPts val="1000"/>
              </a:spcAft>
            </a:pPr>
            <a:endParaRPr lang="ru-RU" sz="4800" b="1" dirty="0" smtClean="0">
              <a:solidFill>
                <a:schemeClr val="accent6">
                  <a:lumMod val="75000"/>
                </a:schemeClr>
              </a:solidFill>
              <a:effectLst/>
              <a:latin typeface="Segoe Script" panose="020B0504020000000003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180340" algn="ctr">
              <a:lnSpc>
                <a:spcPct val="115000"/>
              </a:lnSpc>
              <a:spcAft>
                <a:spcPts val="1000"/>
              </a:spcAft>
            </a:pPr>
            <a:r>
              <a:rPr lang="ru-RU" sz="2800" b="1" dirty="0" smtClean="0">
                <a:solidFill>
                  <a:schemeClr val="accent6">
                    <a:lumMod val="75000"/>
                  </a:schemeClr>
                </a:solidFill>
                <a:latin typeface="Segoe Script" panose="020B05040200000000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Тер-Нерсесян </a:t>
            </a:r>
            <a:r>
              <a:rPr lang="ru-RU" sz="2800" b="1" dirty="0" err="1" smtClean="0">
                <a:solidFill>
                  <a:schemeClr val="accent6">
                    <a:lumMod val="75000"/>
                  </a:schemeClr>
                </a:solidFill>
                <a:latin typeface="Segoe Script" panose="020B05040200000000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Шушаник</a:t>
            </a:r>
            <a:r>
              <a:rPr lang="ru-RU" sz="2800" b="1" dirty="0" smtClean="0">
                <a:solidFill>
                  <a:schemeClr val="accent6">
                    <a:lumMod val="75000"/>
                  </a:schemeClr>
                </a:solidFill>
                <a:latin typeface="Segoe Script" panose="020B05040200000000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Наполеоновна </a:t>
            </a:r>
          </a:p>
          <a:p>
            <a:pPr indent="180340" algn="ctr">
              <a:lnSpc>
                <a:spcPct val="115000"/>
              </a:lnSpc>
              <a:spcAft>
                <a:spcPts val="1000"/>
              </a:spcAft>
            </a:pPr>
            <a:r>
              <a:rPr lang="ru-RU" sz="2800" b="1" dirty="0" smtClean="0">
                <a:solidFill>
                  <a:schemeClr val="accent6">
                    <a:lumMod val="75000"/>
                  </a:schemeClr>
                </a:solidFill>
                <a:latin typeface="Segoe Script" panose="020B05040200000000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ГБОУ Школа №109 </a:t>
            </a:r>
          </a:p>
          <a:p>
            <a:pPr indent="180340" algn="ctr">
              <a:lnSpc>
                <a:spcPct val="115000"/>
              </a:lnSpc>
              <a:spcAft>
                <a:spcPts val="1000"/>
              </a:spcAft>
            </a:pPr>
            <a:r>
              <a:rPr lang="ru-RU" sz="2800" b="1" dirty="0" smtClean="0">
                <a:solidFill>
                  <a:schemeClr val="accent6">
                    <a:lumMod val="75000"/>
                  </a:schemeClr>
                </a:solidFill>
                <a:latin typeface="Segoe Script" panose="020B05040200000000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Москва</a:t>
            </a:r>
            <a:endParaRPr lang="ru-RU" sz="2800" b="1" dirty="0">
              <a:solidFill>
                <a:schemeClr val="accent6">
                  <a:lumMod val="75000"/>
                </a:schemeClr>
              </a:solidFill>
              <a:latin typeface="Segoe Script" panose="020B0504020000000003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5812653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Физики определили причины желтения бумаги, Hi-Tech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3425" t="1461" r="3835"/>
          <a:stretch/>
        </p:blipFill>
        <p:spPr bwMode="auto">
          <a:xfrm>
            <a:off x="36513" y="55584"/>
            <a:ext cx="9143999" cy="680241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439942" y="2731567"/>
            <a:ext cx="9012275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4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Леонардо да Винчи – изобретатель,</a:t>
            </a:r>
          </a:p>
          <a:p>
            <a:pPr algn="ctr"/>
            <a:r>
              <a:rPr lang="ru-RU" sz="4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м</a:t>
            </a:r>
            <a:r>
              <a:rPr lang="ru-RU" sz="4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еханик, инженер…</a:t>
            </a:r>
            <a:endParaRPr lang="ru-RU" sz="4400" dirty="0"/>
          </a:p>
        </p:txBody>
      </p:sp>
    </p:spTree>
    <p:extLst>
      <p:ext uri="{BB962C8B-B14F-4D97-AF65-F5344CB8AC3E}">
        <p14:creationId xmlns="" xmlns:p14="http://schemas.microsoft.com/office/powerpoint/2010/main" val="113829591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 advTm="4000"/>
    </mc:Choice>
    <mc:Fallback>
      <p:transition spd="slow" advTm="4000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6" descr="Leonardo da Vinci izobriteniya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4280"/>
            <a:ext cx="9182257" cy="685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486209957"/>
      </p:ext>
    </p:extLst>
  </p:cSld>
  <p:clrMapOvr>
    <a:masterClrMapping/>
  </p:clrMapOvr>
  <p:transition spd="slow" advTm="5000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140479629"/>
      </p:ext>
    </p:extLst>
  </p:cSld>
  <p:clrMapOvr>
    <a:masterClrMapping/>
  </p:clrMapOvr>
  <p:transition advTm="5000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Физики определили причины желтения бумаги, Hi-Tech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3425" t="1461" r="3835"/>
          <a:stretch/>
        </p:blipFill>
        <p:spPr bwMode="auto">
          <a:xfrm>
            <a:off x="0" y="100208"/>
            <a:ext cx="9143999" cy="675779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Объект 3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1187624" y="1147416"/>
            <a:ext cx="7128792" cy="484757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TextBox 1"/>
          <p:cNvSpPr txBox="1"/>
          <p:nvPr/>
        </p:nvSpPr>
        <p:spPr>
          <a:xfrm>
            <a:off x="3851920" y="624196"/>
            <a:ext cx="211468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Велосипед</a:t>
            </a:r>
            <a:endParaRPr lang="ru-RU" sz="2800" b="1" dirty="0">
              <a:solidFill>
                <a:schemeClr val="accent6">
                  <a:lumMod val="50000"/>
                </a:schemeClr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519734230"/>
      </p:ext>
    </p:extLst>
  </p:cSld>
  <p:clrMapOvr>
    <a:masterClrMapping/>
  </p:clrMapOvr>
  <p:transition spd="slow" advTm="5000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Физики определили причины желтения бумаги, Hi-Tech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3425" t="1461" r="3835"/>
          <a:stretch/>
        </p:blipFill>
        <p:spPr bwMode="auto">
          <a:xfrm>
            <a:off x="0" y="-27384"/>
            <a:ext cx="9143999" cy="688538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323528" y="1248905"/>
            <a:ext cx="8784976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«</a:t>
            </a:r>
            <a:r>
              <a:rPr lang="ru-RU" sz="3200" b="1" dirty="0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Те, которые </a:t>
            </a:r>
            <a:r>
              <a:rPr lang="ru-RU" sz="3200" b="1" dirty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отдаются практике без знания, похожи на моряка, отправляющегося в дорогу без руля и компаса… практика всегда должна быть основана на хорошем знании теории</a:t>
            </a:r>
            <a:r>
              <a:rPr lang="ru-RU" sz="3200" b="1" dirty="0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».</a:t>
            </a:r>
            <a:endParaRPr lang="en-US" sz="3200" b="1" dirty="0" smtClean="0">
              <a:solidFill>
                <a:schemeClr val="accent6">
                  <a:lumMod val="50000"/>
                </a:schemeClr>
              </a:solidFill>
              <a:latin typeface="Comic Sans MS" pitchFamily="66" charset="0"/>
            </a:endParaRPr>
          </a:p>
          <a:p>
            <a:pPr algn="r"/>
            <a:r>
              <a:rPr lang="ru-RU" sz="3200" b="1" dirty="0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Леонардо да Винчи</a:t>
            </a:r>
            <a:endParaRPr lang="ru-RU" sz="3200" b="1" dirty="0">
              <a:solidFill>
                <a:schemeClr val="accent6">
                  <a:lumMod val="50000"/>
                </a:schemeClr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004332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Физики определили причины желтения бумаги, Hi-Tech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3425" t="1461" r="3835"/>
          <a:stretch/>
        </p:blipFill>
        <p:spPr bwMode="auto">
          <a:xfrm>
            <a:off x="0" y="100208"/>
            <a:ext cx="9143999" cy="675779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2173217" y="2474893"/>
            <a:ext cx="4677884" cy="954107"/>
          </a:xfrm>
          <a:prstGeom prst="rect">
            <a:avLst/>
          </a:prstGeom>
          <a:noFill/>
          <a:ln>
            <a:noFill/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600" b="1" dirty="0" smtClean="0">
                <a:ln w="1905"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abriola" pitchFamily="82" charset="0"/>
              </a:rPr>
              <a:t>Решение уравнений</a:t>
            </a:r>
            <a:endParaRPr lang="ru-RU" sz="5600" b="1" dirty="0">
              <a:ln w="1905">
                <a:solidFill>
                  <a:schemeClr val="accent6">
                    <a:lumMod val="50000"/>
                  </a:schemeClr>
                </a:solidFill>
              </a:ln>
              <a:solidFill>
                <a:schemeClr val="accent6">
                  <a:lumMod val="50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Gabriola" pitchFamily="8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738173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Физики определили причины желтения бумаги, Hi-Tech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3425" t="1461" r="3835"/>
          <a:stretch/>
        </p:blipFill>
        <p:spPr bwMode="auto">
          <a:xfrm>
            <a:off x="0" y="44624"/>
            <a:ext cx="9143999" cy="675779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712168" y="1401686"/>
            <a:ext cx="7974632" cy="43396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15000"/>
              </a:lnSpc>
              <a:spcAft>
                <a:spcPts val="0"/>
              </a:spcAft>
            </a:pPr>
            <a:r>
              <a:rPr lang="ru-RU" sz="4000" b="1" i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Решите 1 уравнение на выбор:</a:t>
            </a: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+mj-lt"/>
              <a:buAutoNum type="arabicPeriod"/>
            </a:pPr>
            <a:r>
              <a:rPr lang="ru-RU" sz="4000" b="1" i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33х-17х+14=558  </a:t>
            </a:r>
            <a:r>
              <a:rPr lang="ru-RU" sz="4000" b="1" i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(1б</a:t>
            </a:r>
            <a:r>
              <a:rPr lang="ru-RU" sz="4000" b="1" i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.)</a:t>
            </a: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+mj-lt"/>
              <a:buAutoNum type="arabicPeriod"/>
            </a:pPr>
            <a:endParaRPr lang="ru-RU" sz="4000" b="1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+mj-lt"/>
              <a:buAutoNum type="arabicPeriod"/>
            </a:pPr>
            <a:r>
              <a:rPr lang="ru-RU" sz="4000" b="1" i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27х-14х+38+15х=990  (</a:t>
            </a:r>
            <a:r>
              <a:rPr lang="ru-RU" sz="4000" b="1" i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2б</a:t>
            </a:r>
            <a:r>
              <a:rPr lang="ru-RU" sz="4000" b="1" i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.)</a:t>
            </a: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+mj-lt"/>
              <a:buAutoNum type="arabicPeriod"/>
            </a:pPr>
            <a:endParaRPr lang="ru-RU" sz="4000" b="1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15000"/>
              </a:lnSpc>
              <a:spcAft>
                <a:spcPts val="1000"/>
              </a:spcAft>
              <a:buFont typeface="+mj-lt"/>
              <a:buAutoNum type="arabicPeriod"/>
            </a:pPr>
            <a:r>
              <a:rPr lang="ru-RU" sz="4000" b="1" i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1620</a:t>
            </a:r>
            <a:r>
              <a:rPr lang="ru-RU" sz="4000" b="1" i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:(19-х:36)=</a:t>
            </a:r>
            <a:r>
              <a:rPr lang="ru-RU" sz="4000" b="1" i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108  </a:t>
            </a:r>
            <a:r>
              <a:rPr lang="ru-RU" sz="4000" b="1" i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(3б.)</a:t>
            </a:r>
            <a:endParaRPr lang="ru-RU" sz="4000" b="1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81006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Физики определили причины желтения бумаги, Hi-Tech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3425" t="1461" r="3835"/>
          <a:stretch/>
        </p:blipFill>
        <p:spPr bwMode="auto">
          <a:xfrm>
            <a:off x="0" y="100208"/>
            <a:ext cx="9143999" cy="675779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457200" y="2055391"/>
            <a:ext cx="8109912" cy="1815882"/>
          </a:xfrm>
          <a:prstGeom prst="rect">
            <a:avLst/>
          </a:prstGeom>
          <a:noFill/>
          <a:ln>
            <a:noFill/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600" b="1" dirty="0" smtClean="0">
                <a:ln w="1905"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abriola" pitchFamily="82" charset="0"/>
              </a:rPr>
              <a:t>Любое препятствие</a:t>
            </a:r>
          </a:p>
          <a:p>
            <a:pPr algn="ctr"/>
            <a:r>
              <a:rPr lang="ru-RU" sz="5600" b="1" dirty="0" smtClean="0">
                <a:ln w="1905"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abriola" pitchFamily="82" charset="0"/>
              </a:rPr>
              <a:t> преодолевается настойчивостью.</a:t>
            </a:r>
            <a:endParaRPr lang="ru-RU" sz="5600" b="1" dirty="0">
              <a:ln w="1905">
                <a:solidFill>
                  <a:schemeClr val="accent6">
                    <a:lumMod val="50000"/>
                  </a:schemeClr>
                </a:solidFill>
              </a:ln>
              <a:solidFill>
                <a:schemeClr val="accent6">
                  <a:lumMod val="50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Gabriola" pitchFamily="8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4701309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Физики определили причины желтения бумаги, Hi-Tech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3425" t="1461" r="3835"/>
          <a:stretch/>
        </p:blipFill>
        <p:spPr bwMode="auto">
          <a:xfrm>
            <a:off x="0" y="100208"/>
            <a:ext cx="9143999" cy="675779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764702" y="707576"/>
            <a:ext cx="8055769" cy="59339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3200" b="1" i="1" u="sng" spc="50" dirty="0">
                <a:ln w="0"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Задача №1.</a:t>
            </a:r>
            <a:endParaRPr lang="ru-RU" sz="3200" b="1" spc="50" dirty="0">
              <a:ln w="0">
                <a:solidFill>
                  <a:schemeClr val="accent6">
                    <a:lumMod val="50000"/>
                  </a:schemeClr>
                </a:solidFill>
              </a:ln>
              <a:solidFill>
                <a:schemeClr val="accent6">
                  <a:lumMod val="50000"/>
                </a:schemeClr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3200" b="1" i="1" spc="50" dirty="0">
                <a:ln w="0"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Длина </a:t>
            </a:r>
            <a:r>
              <a:rPr lang="ru-RU" sz="3200" b="1" i="1" spc="50" dirty="0" smtClean="0">
                <a:ln w="0"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прямоугольника равна 12 см и она в 3 раза  </a:t>
            </a:r>
            <a:r>
              <a:rPr lang="ru-RU" sz="3200" b="1" i="1" spc="50" dirty="0">
                <a:ln w="0"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больше ширины. Найдите </a:t>
            </a:r>
            <a:r>
              <a:rPr lang="ru-RU" sz="3200" b="1" i="1" spc="50" dirty="0" smtClean="0">
                <a:ln w="0"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периметр прямоугольника. </a:t>
            </a:r>
            <a:r>
              <a:rPr lang="ru-RU" sz="3200" b="1" i="1" spc="50" dirty="0">
                <a:ln w="0"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(2 балла)</a:t>
            </a:r>
            <a:endParaRPr lang="ru-RU" sz="3200" b="1" spc="50" dirty="0">
              <a:ln w="0">
                <a:solidFill>
                  <a:schemeClr val="accent6">
                    <a:lumMod val="50000"/>
                  </a:schemeClr>
                </a:solidFill>
              </a:ln>
              <a:solidFill>
                <a:schemeClr val="accent6">
                  <a:lumMod val="50000"/>
                </a:schemeClr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>
              <a:lnSpc>
                <a:spcPct val="115000"/>
              </a:lnSpc>
              <a:spcAft>
                <a:spcPts val="0"/>
              </a:spcAft>
            </a:pPr>
            <a:endParaRPr lang="ru-RU" sz="2800" b="1" u="sng" dirty="0" smtClean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ru-RU" sz="2800" b="1" u="sng" dirty="0">
                <a:ln w="22225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</a:rPr>
              <a:t>Задача №2.</a:t>
            </a:r>
            <a:endParaRPr lang="ru-RU" sz="2800" b="1" dirty="0">
              <a:ln w="22225">
                <a:solidFill>
                  <a:schemeClr val="accent6">
                    <a:lumMod val="50000"/>
                  </a:schemeClr>
                </a:solidFill>
                <a:prstDash val="solid"/>
              </a:ln>
              <a:solidFill>
                <a:schemeClr val="accent6">
                  <a:lumMod val="50000"/>
                </a:schemeClr>
              </a:solidFill>
            </a:endParaRPr>
          </a:p>
          <a:p>
            <a:r>
              <a:rPr lang="ru-RU" sz="2800" b="1" dirty="0">
                <a:ln w="22225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</a:rPr>
              <a:t>Длина прямоугольного параллелепипеда на 12см больше ширины, и в 2 раза больше  высоты. Найдите объем прямоугольного параллелепипеда если высота равна 8 см. </a:t>
            </a:r>
            <a:endParaRPr lang="ru-RU" sz="2800" b="1" dirty="0" smtClean="0">
              <a:ln w="22225">
                <a:solidFill>
                  <a:schemeClr val="accent6">
                    <a:lumMod val="50000"/>
                  </a:schemeClr>
                </a:solidFill>
                <a:prstDash val="solid"/>
              </a:ln>
              <a:solidFill>
                <a:schemeClr val="accent6">
                  <a:lumMod val="50000"/>
                </a:schemeClr>
              </a:solidFill>
            </a:endParaRPr>
          </a:p>
          <a:p>
            <a:r>
              <a:rPr lang="ru-RU" sz="2800" b="1" dirty="0" smtClean="0">
                <a:ln w="22225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</a:rPr>
              <a:t>(</a:t>
            </a:r>
            <a:r>
              <a:rPr lang="ru-RU" sz="2800" b="1" dirty="0">
                <a:ln w="22225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</a:rPr>
              <a:t>3 балла)</a:t>
            </a:r>
          </a:p>
          <a:p>
            <a:pPr marL="457200">
              <a:lnSpc>
                <a:spcPct val="115000"/>
              </a:lnSpc>
              <a:spcAft>
                <a:spcPts val="0"/>
              </a:spcAft>
            </a:pPr>
            <a:endParaRPr lang="ru-RU" sz="2800" b="1" dirty="0">
              <a:solidFill>
                <a:schemeClr val="accent6">
                  <a:lumMod val="50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>
            <a:off x="971600" y="1844824"/>
            <a:ext cx="7406480" cy="72008"/>
          </a:xfrm>
          <a:prstGeom prst="line">
            <a:avLst/>
          </a:pr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>
            <a:off x="764702" y="2420888"/>
            <a:ext cx="3528392" cy="0"/>
          </a:xfrm>
          <a:prstGeom prst="line">
            <a:avLst/>
          </a:pr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/>
          <p:cNvCxnSpPr/>
          <p:nvPr/>
        </p:nvCxnSpPr>
        <p:spPr>
          <a:xfrm>
            <a:off x="971600" y="4365104"/>
            <a:ext cx="7406480" cy="0"/>
          </a:xfrm>
          <a:prstGeom prst="line">
            <a:avLst/>
          </a:pr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>
            <a:off x="764702" y="4797152"/>
            <a:ext cx="2655170" cy="0"/>
          </a:xfrm>
          <a:prstGeom prst="line">
            <a:avLst/>
          </a:pr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/>
          <p:cNvCxnSpPr/>
          <p:nvPr/>
        </p:nvCxnSpPr>
        <p:spPr>
          <a:xfrm>
            <a:off x="3635896" y="4797152"/>
            <a:ext cx="3528392" cy="0"/>
          </a:xfrm>
          <a:prstGeom prst="line">
            <a:avLst/>
          </a:pr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/>
          <p:cNvCxnSpPr/>
          <p:nvPr/>
        </p:nvCxnSpPr>
        <p:spPr>
          <a:xfrm>
            <a:off x="3851920" y="5661248"/>
            <a:ext cx="3528392" cy="0"/>
          </a:xfrm>
          <a:prstGeom prst="line">
            <a:avLst/>
          </a:pr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31887492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Физики определили причины желтения бумаги, Hi-Tech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3425" t="1461" r="3835"/>
          <a:stretch/>
        </p:blipFill>
        <p:spPr bwMode="auto">
          <a:xfrm>
            <a:off x="0" y="100208"/>
            <a:ext cx="9143999" cy="675779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79512" y="1471541"/>
            <a:ext cx="8568952" cy="26407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>
              <a:lnSpc>
                <a:spcPct val="115000"/>
              </a:lnSpc>
              <a:spcAft>
                <a:spcPts val="0"/>
              </a:spcAft>
            </a:pPr>
            <a:r>
              <a:rPr lang="ru-RU" sz="2400" b="1" u="sng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Задача №3.</a:t>
            </a:r>
            <a:endParaRPr lang="ru-RU" sz="2400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>
              <a:lnSpc>
                <a:spcPct val="115000"/>
              </a:lnSpc>
              <a:spcAft>
                <a:spcPts val="1000"/>
              </a:spcAft>
            </a:pPr>
            <a:r>
              <a:rPr lang="ru-RU" sz="24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Из одной станции в противоположные направления выехали велосипедист и мотоциклист. Скорость движения мотоциклиста в 3 раза больше скорости велосипедиста. Через 5 часов между ними было 300 км. </a:t>
            </a:r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Найдите скорость мотоциклиста.</a:t>
            </a:r>
            <a:endParaRPr lang="ru-RU" sz="2400" dirty="0">
              <a:solidFill>
                <a:schemeClr val="accent6">
                  <a:lumMod val="50000"/>
                </a:schemeClr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3923928" y="2348880"/>
            <a:ext cx="4680520" cy="0"/>
          </a:xfrm>
          <a:prstGeom prst="line">
            <a:avLst/>
          </a:pr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>
            <a:off x="1616231" y="3212976"/>
            <a:ext cx="5188017" cy="0"/>
          </a:xfrm>
          <a:prstGeom prst="line">
            <a:avLst/>
          </a:pr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755576" y="3573016"/>
            <a:ext cx="1872208" cy="0"/>
          </a:xfrm>
          <a:prstGeom prst="line">
            <a:avLst/>
          </a:pr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/>
          <p:nvPr/>
        </p:nvCxnSpPr>
        <p:spPr>
          <a:xfrm>
            <a:off x="3684392" y="3573016"/>
            <a:ext cx="1872208" cy="0"/>
          </a:xfrm>
          <a:prstGeom prst="line">
            <a:avLst/>
          </a:pr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/>
          <p:cNvCxnSpPr/>
          <p:nvPr/>
        </p:nvCxnSpPr>
        <p:spPr>
          <a:xfrm>
            <a:off x="7020272" y="3573016"/>
            <a:ext cx="1872208" cy="0"/>
          </a:xfrm>
          <a:prstGeom prst="line">
            <a:avLst/>
          </a:pr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414238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Физики определили причины желтения бумаги, Hi-Tech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3425" t="1461" r="3835"/>
          <a:stretch/>
        </p:blipFill>
        <p:spPr bwMode="auto">
          <a:xfrm>
            <a:off x="1" y="0"/>
            <a:ext cx="9143999" cy="701844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3" name="Таблица 22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1100987023"/>
              </p:ext>
            </p:extLst>
          </p:nvPr>
        </p:nvGraphicFramePr>
        <p:xfrm>
          <a:off x="539552" y="4725144"/>
          <a:ext cx="7392000" cy="164592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924000"/>
                <a:gridCol w="924000"/>
                <a:gridCol w="924000"/>
                <a:gridCol w="924000"/>
                <a:gridCol w="924000"/>
                <a:gridCol w="924000"/>
                <a:gridCol w="924000"/>
                <a:gridCol w="924000"/>
              </a:tblGrid>
              <a:tr h="370840">
                <a:tc>
                  <a:txBody>
                    <a:bodyPr/>
                    <a:lstStyle/>
                    <a:p>
                      <a:endParaRPr lang="ru-RU" sz="4800" dirty="0">
                        <a:latin typeface="Gabriola" pitchFamily="8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4800" dirty="0">
                        <a:latin typeface="Gabriola" pitchFamily="8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4800">
                        <a:latin typeface="Gabriola" pitchFamily="8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4800" dirty="0">
                        <a:latin typeface="Gabriola" pitchFamily="8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4800">
                        <a:latin typeface="Gabriola" pitchFamily="8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4800" dirty="0">
                        <a:latin typeface="Gabriola" pitchFamily="8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4800">
                        <a:latin typeface="Gabriola" pitchFamily="8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4800" dirty="0">
                        <a:latin typeface="Gabriola" pitchFamily="82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ru-RU" sz="4800" dirty="0">
                        <a:latin typeface="Gabriola" pitchFamily="82" charset="0"/>
                      </a:endParaRPr>
                    </a:p>
                  </a:txBody>
                  <a:tcPr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4800" dirty="0">
                        <a:latin typeface="Gabriola" pitchFamily="82" charset="0"/>
                      </a:endParaRPr>
                    </a:p>
                  </a:txBody>
                  <a:tcPr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4800" dirty="0">
                        <a:latin typeface="Gabriola" pitchFamily="82" charset="0"/>
                      </a:endParaRPr>
                    </a:p>
                  </a:txBody>
                  <a:tcPr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4800" dirty="0">
                        <a:latin typeface="Gabriola" pitchFamily="82" charset="0"/>
                      </a:endParaRPr>
                    </a:p>
                  </a:txBody>
                  <a:tcPr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4800" dirty="0">
                        <a:latin typeface="Gabriola" pitchFamily="82" charset="0"/>
                      </a:endParaRPr>
                    </a:p>
                  </a:txBody>
                  <a:tcPr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4800" dirty="0">
                        <a:latin typeface="Gabriola" pitchFamily="82" charset="0"/>
                      </a:endParaRPr>
                    </a:p>
                  </a:txBody>
                  <a:tcPr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4800" dirty="0">
                        <a:latin typeface="Gabriola" pitchFamily="82" charset="0"/>
                      </a:endParaRPr>
                    </a:p>
                  </a:txBody>
                  <a:tcPr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4800" dirty="0">
                        <a:latin typeface="Gabriola" pitchFamily="82" charset="0"/>
                      </a:endParaRPr>
                    </a:p>
                  </a:txBody>
                  <a:tcPr>
                    <a:solidFill>
                      <a:schemeClr val="accent6">
                        <a:lumMod val="7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7" name="Прямоугольник 6"/>
          <p:cNvSpPr/>
          <p:nvPr/>
        </p:nvSpPr>
        <p:spPr>
          <a:xfrm>
            <a:off x="899592" y="1412776"/>
            <a:ext cx="864096" cy="864096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Gabriola" pitchFamily="82" charset="0"/>
              </a:rPr>
              <a:t>32</a:t>
            </a:r>
            <a:endParaRPr lang="ru-RU" sz="6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Gabriola" pitchFamily="82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915816" y="2348880"/>
            <a:ext cx="864096" cy="864096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Gabriola" pitchFamily="82" charset="0"/>
              </a:rPr>
              <a:t>8</a:t>
            </a:r>
            <a:endParaRPr lang="ru-RU" sz="66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Gabriola" pitchFamily="82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3923928" y="2348880"/>
            <a:ext cx="864096" cy="864096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Gabriola" pitchFamily="82" charset="0"/>
              </a:rPr>
              <a:t>64</a:t>
            </a:r>
            <a:endParaRPr lang="ru-RU" sz="6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Gabriola" pitchFamily="82" charset="0"/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2915816" y="1412776"/>
            <a:ext cx="864096" cy="864096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8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Gabriola" pitchFamily="82" charset="0"/>
              </a:rPr>
              <a:t>21</a:t>
            </a:r>
            <a:endParaRPr lang="ru-RU" sz="8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Gabriola" pitchFamily="82" charset="0"/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3923928" y="1412776"/>
            <a:ext cx="864096" cy="864096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Gabriola" pitchFamily="82" charset="0"/>
              </a:rPr>
              <a:t>90</a:t>
            </a:r>
            <a:endParaRPr lang="ru-RU" sz="6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Gabriola" pitchFamily="82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4932040" y="1412776"/>
            <a:ext cx="864096" cy="864096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Gabriola" pitchFamily="82" charset="0"/>
              </a:rPr>
              <a:t>280</a:t>
            </a:r>
            <a:endParaRPr lang="ru-RU" sz="4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Gabriola" pitchFamily="82" charset="0"/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899592" y="2348880"/>
            <a:ext cx="864096" cy="864096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Gabriola" pitchFamily="82" charset="0"/>
              </a:rPr>
              <a:t>3</a:t>
            </a:r>
            <a:endParaRPr lang="ru-RU" sz="66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Gabriola" pitchFamily="82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1907704" y="2348880"/>
            <a:ext cx="864096" cy="864096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Gabriola" pitchFamily="82" charset="0"/>
              </a:rPr>
              <a:t>37</a:t>
            </a:r>
            <a:endParaRPr lang="ru-RU" sz="6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Gabriola" pitchFamily="82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1907704" y="1412776"/>
            <a:ext cx="864096" cy="864096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Gabriola" pitchFamily="82" charset="0"/>
              </a:rPr>
              <a:t>48</a:t>
            </a:r>
            <a:endParaRPr lang="ru-RU" sz="6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Gabriola" pitchFamily="82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4932040" y="2348880"/>
            <a:ext cx="864096" cy="864096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Gabriola" pitchFamily="82" charset="0"/>
              </a:rPr>
              <a:t>150</a:t>
            </a:r>
            <a:endParaRPr lang="ru-RU" sz="5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Gabriola" pitchFamily="82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5940152" y="1412776"/>
            <a:ext cx="864096" cy="864096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Gabriola" pitchFamily="82" charset="0"/>
              </a:rPr>
              <a:t>30</a:t>
            </a:r>
            <a:endParaRPr lang="ru-RU" sz="6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Gabriola" pitchFamily="82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5940152" y="2348880"/>
            <a:ext cx="864096" cy="864096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Gabriola" pitchFamily="82" charset="0"/>
              </a:rPr>
              <a:t>12</a:t>
            </a:r>
            <a:endParaRPr lang="ru-RU" sz="72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Gabriola" pitchFamily="82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6948264" y="1422104"/>
            <a:ext cx="864096" cy="864096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Gabriola" pitchFamily="82" charset="0"/>
              </a:rPr>
              <a:t>70</a:t>
            </a:r>
            <a:endParaRPr lang="ru-RU" sz="5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Gabriola" pitchFamily="82" charset="0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6948264" y="2371067"/>
            <a:ext cx="864096" cy="864096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Gabriola" pitchFamily="82" charset="0"/>
              </a:rPr>
              <a:t>96</a:t>
            </a:r>
            <a:endParaRPr lang="ru-RU" sz="5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Gabriola" pitchFamily="82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665539" y="4653136"/>
            <a:ext cx="52610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Gabriola" pitchFamily="82" charset="0"/>
              </a:rPr>
              <a:t>Л</a:t>
            </a:r>
            <a:endParaRPr lang="ru-RU" sz="54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Gabriola" pitchFamily="82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669498" y="4618656"/>
            <a:ext cx="47641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Gabriola" pitchFamily="82" charset="0"/>
              </a:rPr>
              <a:t>Е</a:t>
            </a:r>
            <a:endParaRPr lang="ru-RU" sz="54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Gabriola" pitchFamily="82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639939" y="4618656"/>
            <a:ext cx="55175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Gabriola" pitchFamily="82" charset="0"/>
              </a:rPr>
              <a:t>О</a:t>
            </a:r>
            <a:endParaRPr lang="ru-RU" sz="54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Gabriola" pitchFamily="82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496020" y="4623154"/>
            <a:ext cx="56778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Gabriola" pitchFamily="82" charset="0"/>
              </a:rPr>
              <a:t>Н</a:t>
            </a:r>
            <a:endParaRPr lang="ru-RU" sz="54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Gabriola" pitchFamily="82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4339427" y="4610628"/>
            <a:ext cx="52770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Gabriola" pitchFamily="82" charset="0"/>
              </a:rPr>
              <a:t>А</a:t>
            </a:r>
          </a:p>
        </p:txBody>
      </p:sp>
      <p:sp>
        <p:nvSpPr>
          <p:cNvPr id="22" name="Прямоугольник 21"/>
          <p:cNvSpPr/>
          <p:nvPr/>
        </p:nvSpPr>
        <p:spPr>
          <a:xfrm>
            <a:off x="5417274" y="4610628"/>
            <a:ext cx="471604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5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Gabriola" pitchFamily="82" charset="0"/>
              </a:rPr>
              <a:t>Р</a:t>
            </a:r>
            <a:endParaRPr lang="ru-RU" sz="5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Gabriola" pitchFamily="82" charset="0"/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6232257" y="4594837"/>
            <a:ext cx="567784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5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Gabriola" pitchFamily="82" charset="0"/>
              </a:rPr>
              <a:t>Д</a:t>
            </a:r>
            <a:endParaRPr lang="ru-RU" sz="5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Gabriola" pitchFamily="82" charset="0"/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7216731" y="4632177"/>
            <a:ext cx="551754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5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Gabriola" pitchFamily="82" charset="0"/>
              </a:rPr>
              <a:t>О</a:t>
            </a:r>
            <a:endParaRPr lang="ru-RU" sz="5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Gabriola" pitchFamily="82" charset="0"/>
            </a:endParaRPr>
          </a:p>
        </p:txBody>
      </p:sp>
      <p:sp>
        <p:nvSpPr>
          <p:cNvPr id="31" name="Прямоугольник 30"/>
          <p:cNvSpPr/>
          <p:nvPr/>
        </p:nvSpPr>
        <p:spPr>
          <a:xfrm>
            <a:off x="691663" y="5445224"/>
            <a:ext cx="567784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5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Gabriola" pitchFamily="82" charset="0"/>
              </a:rPr>
              <a:t>Д</a:t>
            </a:r>
            <a:endParaRPr lang="ru-RU" sz="5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Gabriola" pitchFamily="82" charset="0"/>
            </a:endParaRPr>
          </a:p>
        </p:txBody>
      </p:sp>
      <p:sp>
        <p:nvSpPr>
          <p:cNvPr id="1024" name="Прямоугольник 1023"/>
          <p:cNvSpPr/>
          <p:nvPr/>
        </p:nvSpPr>
        <p:spPr>
          <a:xfrm>
            <a:off x="1669498" y="5445224"/>
            <a:ext cx="527710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5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Gabriola" pitchFamily="82" charset="0"/>
              </a:rPr>
              <a:t>А</a:t>
            </a:r>
          </a:p>
        </p:txBody>
      </p:sp>
      <p:sp>
        <p:nvSpPr>
          <p:cNvPr id="1025" name="Прямоугольник 1024"/>
          <p:cNvSpPr/>
          <p:nvPr/>
        </p:nvSpPr>
        <p:spPr>
          <a:xfrm>
            <a:off x="3496020" y="5429195"/>
            <a:ext cx="489238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5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Gabriola" pitchFamily="82" charset="0"/>
              </a:rPr>
              <a:t>В</a:t>
            </a:r>
            <a:endParaRPr lang="ru-RU" sz="5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Gabriola" pitchFamily="82" charset="0"/>
            </a:endParaRPr>
          </a:p>
        </p:txBody>
      </p:sp>
      <p:sp>
        <p:nvSpPr>
          <p:cNvPr id="1027" name="Прямоугольник 1026"/>
          <p:cNvSpPr/>
          <p:nvPr/>
        </p:nvSpPr>
        <p:spPr>
          <a:xfrm>
            <a:off x="4336543" y="5425692"/>
            <a:ext cx="570990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5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Gabriola" pitchFamily="82" charset="0"/>
              </a:rPr>
              <a:t>И</a:t>
            </a:r>
            <a:endParaRPr lang="ru-RU" sz="5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Gabriola" pitchFamily="82" charset="0"/>
            </a:endParaRPr>
          </a:p>
        </p:txBody>
      </p:sp>
      <p:sp>
        <p:nvSpPr>
          <p:cNvPr id="1028" name="Прямоугольник 1027"/>
          <p:cNvSpPr/>
          <p:nvPr/>
        </p:nvSpPr>
        <p:spPr>
          <a:xfrm>
            <a:off x="5364088" y="5445224"/>
            <a:ext cx="567784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5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Gabriola" pitchFamily="82" charset="0"/>
              </a:rPr>
              <a:t>Н</a:t>
            </a:r>
            <a:endParaRPr lang="ru-RU" sz="5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Gabriola" pitchFamily="82" charset="0"/>
            </a:endParaRPr>
          </a:p>
        </p:txBody>
      </p:sp>
      <p:sp>
        <p:nvSpPr>
          <p:cNvPr id="1029" name="Прямоугольник 1028"/>
          <p:cNvSpPr/>
          <p:nvPr/>
        </p:nvSpPr>
        <p:spPr>
          <a:xfrm>
            <a:off x="6233065" y="5445224"/>
            <a:ext cx="527710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5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Gabriola" pitchFamily="82" charset="0"/>
              </a:rPr>
              <a:t>Ч</a:t>
            </a:r>
            <a:endParaRPr lang="ru-RU" sz="5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Gabriola" pitchFamily="82" charset="0"/>
            </a:endParaRPr>
          </a:p>
        </p:txBody>
      </p:sp>
      <p:sp>
        <p:nvSpPr>
          <p:cNvPr id="1030" name="Прямоугольник 1029"/>
          <p:cNvSpPr/>
          <p:nvPr/>
        </p:nvSpPr>
        <p:spPr>
          <a:xfrm>
            <a:off x="7162998" y="5445224"/>
            <a:ext cx="570990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5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Gabriola" pitchFamily="82" charset="0"/>
              </a:rPr>
              <a:t>И</a:t>
            </a:r>
            <a:endParaRPr lang="ru-RU" sz="5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Gabriola" pitchFamily="8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5691274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0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0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0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78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9" fill="hold">
                      <p:stCondLst>
                        <p:cond delay="0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10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10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10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>
                      <p:stCondLst>
                        <p:cond delay="0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99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0" fill="hold">
                      <p:stCondLst>
                        <p:cond delay="0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8" grpId="0"/>
      <p:bldP spid="22" grpId="0"/>
      <p:bldP spid="24" grpId="0"/>
      <p:bldP spid="28" grpId="0"/>
      <p:bldP spid="31" grpId="0"/>
      <p:bldP spid="1024" grpId="0"/>
      <p:bldP spid="1025" grpId="0"/>
      <p:bldP spid="1027" grpId="0"/>
      <p:bldP spid="1028" grpId="0"/>
      <p:bldP spid="1029" grpId="0"/>
      <p:bldP spid="1030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Физики определили причины желтения бумаги, Hi-Tech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3425" t="1461" r="3835"/>
          <a:stretch/>
        </p:blipFill>
        <p:spPr bwMode="auto">
          <a:xfrm>
            <a:off x="0" y="26420"/>
            <a:ext cx="9143999" cy="675779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6" name="Прямая соединительная линия 5"/>
          <p:cNvCxnSpPr/>
          <p:nvPr/>
        </p:nvCxnSpPr>
        <p:spPr>
          <a:xfrm>
            <a:off x="1835696" y="2276872"/>
            <a:ext cx="5976664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/>
          <p:cNvCxnSpPr/>
          <p:nvPr/>
        </p:nvCxnSpPr>
        <p:spPr>
          <a:xfrm flipV="1">
            <a:off x="4355976" y="1700808"/>
            <a:ext cx="0" cy="576064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 стрелкой 9"/>
          <p:cNvCxnSpPr/>
          <p:nvPr/>
        </p:nvCxnSpPr>
        <p:spPr>
          <a:xfrm>
            <a:off x="3203848" y="1700808"/>
            <a:ext cx="2232248" cy="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1" name="Правая фигурная скобка 10"/>
          <p:cNvSpPr/>
          <p:nvPr/>
        </p:nvSpPr>
        <p:spPr>
          <a:xfrm rot="5400000">
            <a:off x="5112060" y="224644"/>
            <a:ext cx="576064" cy="4680520"/>
          </a:xfrm>
          <a:prstGeom prst="rightBrac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TextBox 12"/>
          <p:cNvSpPr txBox="1"/>
          <p:nvPr/>
        </p:nvSpPr>
        <p:spPr>
          <a:xfrm>
            <a:off x="4860032" y="2929661"/>
            <a:ext cx="116730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ln w="22225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</a:rPr>
              <a:t>300км</a:t>
            </a:r>
            <a:endParaRPr lang="ru-RU" sz="2800" b="1" dirty="0">
              <a:ln w="22225">
                <a:solidFill>
                  <a:schemeClr val="accent6">
                    <a:lumMod val="50000"/>
                  </a:schemeClr>
                </a:solidFill>
                <a:prstDash val="solid"/>
              </a:ln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915816" y="1177588"/>
            <a:ext cx="286809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/>
              <a:t>V</a:t>
            </a:r>
            <a:r>
              <a:rPr lang="en-US" sz="2800" b="1" baseline="-25000" dirty="0" smtClean="0"/>
              <a:t>1</a:t>
            </a:r>
            <a:r>
              <a:rPr lang="ru-RU" sz="2800" b="1" dirty="0" smtClean="0"/>
              <a:t>км/ч     </a:t>
            </a:r>
            <a:r>
              <a:rPr lang="en-US" sz="2800" b="1" dirty="0" smtClean="0"/>
              <a:t>V</a:t>
            </a:r>
            <a:r>
              <a:rPr lang="en-US" sz="2800" b="1" baseline="-25000" dirty="0" smtClean="0"/>
              <a:t>2</a:t>
            </a:r>
            <a:r>
              <a:rPr lang="ru-RU" sz="2800" b="1" dirty="0" smtClean="0"/>
              <a:t> км/ч</a:t>
            </a:r>
            <a:endParaRPr lang="ru-RU" sz="2800" b="1" dirty="0"/>
          </a:p>
        </p:txBody>
      </p:sp>
      <p:sp>
        <p:nvSpPr>
          <p:cNvPr id="15" name="TextBox 14"/>
          <p:cNvSpPr txBox="1"/>
          <p:nvPr/>
        </p:nvSpPr>
        <p:spPr>
          <a:xfrm>
            <a:off x="6372200" y="1700808"/>
            <a:ext cx="111120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/>
              <a:t>t</a:t>
            </a:r>
            <a:r>
              <a:rPr lang="ru-RU" sz="4000" dirty="0" smtClean="0"/>
              <a:t>=5ч</a:t>
            </a:r>
            <a:endParaRPr lang="ru-RU" sz="4000" dirty="0"/>
          </a:p>
        </p:txBody>
      </p:sp>
      <p:cxnSp>
        <p:nvCxnSpPr>
          <p:cNvPr id="17" name="Прямая соединительная линия 16"/>
          <p:cNvCxnSpPr/>
          <p:nvPr/>
        </p:nvCxnSpPr>
        <p:spPr>
          <a:xfrm>
            <a:off x="2123728" y="4509120"/>
            <a:ext cx="5688632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9" name="Правая фигурная скобка 18"/>
          <p:cNvSpPr/>
          <p:nvPr/>
        </p:nvSpPr>
        <p:spPr>
          <a:xfrm rot="5400000">
            <a:off x="5112060" y="2456892"/>
            <a:ext cx="576064" cy="4680520"/>
          </a:xfrm>
          <a:prstGeom prst="rightBrac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20" name="Прямая соединительная линия 19"/>
          <p:cNvCxnSpPr/>
          <p:nvPr/>
        </p:nvCxnSpPr>
        <p:spPr>
          <a:xfrm flipV="1">
            <a:off x="3059832" y="3933056"/>
            <a:ext cx="0" cy="576064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единительная линия 20"/>
          <p:cNvCxnSpPr/>
          <p:nvPr/>
        </p:nvCxnSpPr>
        <p:spPr>
          <a:xfrm flipV="1">
            <a:off x="7740352" y="3933056"/>
            <a:ext cx="0" cy="576064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 стрелкой 21"/>
          <p:cNvCxnSpPr/>
          <p:nvPr/>
        </p:nvCxnSpPr>
        <p:spPr>
          <a:xfrm>
            <a:off x="3059832" y="3933056"/>
            <a:ext cx="792088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 стрелкой 23"/>
          <p:cNvCxnSpPr/>
          <p:nvPr/>
        </p:nvCxnSpPr>
        <p:spPr>
          <a:xfrm flipH="1" flipV="1">
            <a:off x="6660232" y="3933056"/>
            <a:ext cx="1080120" cy="18423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2771800" y="3337828"/>
            <a:ext cx="18473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sz="2800" dirty="0"/>
          </a:p>
        </p:txBody>
      </p:sp>
      <p:sp>
        <p:nvSpPr>
          <p:cNvPr id="27" name="TextBox 26"/>
          <p:cNvSpPr txBox="1"/>
          <p:nvPr/>
        </p:nvSpPr>
        <p:spPr>
          <a:xfrm>
            <a:off x="4788024" y="5006136"/>
            <a:ext cx="116730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ln w="22225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</a:rPr>
              <a:t>300км</a:t>
            </a:r>
            <a:endParaRPr lang="ru-RU" sz="2800" b="1" dirty="0">
              <a:ln w="22225">
                <a:solidFill>
                  <a:schemeClr val="accent6">
                    <a:lumMod val="50000"/>
                  </a:schemeClr>
                </a:solidFill>
                <a:prstDash val="solid"/>
              </a:ln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5004048" y="3945250"/>
            <a:ext cx="111120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/>
              <a:t>t</a:t>
            </a:r>
            <a:r>
              <a:rPr lang="ru-RU" sz="4000" dirty="0" smtClean="0"/>
              <a:t>=5ч</a:t>
            </a:r>
            <a:endParaRPr lang="ru-RU" sz="4000" dirty="0"/>
          </a:p>
        </p:txBody>
      </p:sp>
      <p:sp>
        <p:nvSpPr>
          <p:cNvPr id="25" name="Прямоугольник 24"/>
          <p:cNvSpPr/>
          <p:nvPr/>
        </p:nvSpPr>
        <p:spPr>
          <a:xfrm>
            <a:off x="2987824" y="3429000"/>
            <a:ext cx="489268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/>
              <a:t>V</a:t>
            </a:r>
            <a:r>
              <a:rPr lang="en-US" sz="2800" b="1" baseline="-25000" dirty="0"/>
              <a:t>1</a:t>
            </a:r>
            <a:r>
              <a:rPr lang="ru-RU" sz="2800" b="1" dirty="0"/>
              <a:t>км/ч </a:t>
            </a:r>
            <a:r>
              <a:rPr lang="en-US" sz="2800" b="1" dirty="0" smtClean="0"/>
              <a:t>                         </a:t>
            </a:r>
            <a:r>
              <a:rPr lang="ru-RU" sz="2800" b="1" dirty="0" smtClean="0"/>
              <a:t>    </a:t>
            </a:r>
            <a:r>
              <a:rPr lang="en-US" sz="2800" b="1" dirty="0"/>
              <a:t>V</a:t>
            </a:r>
            <a:r>
              <a:rPr lang="en-US" sz="2800" b="1" baseline="-25000" dirty="0"/>
              <a:t>2</a:t>
            </a:r>
            <a:r>
              <a:rPr lang="ru-RU" sz="2800" b="1" dirty="0"/>
              <a:t> км/ч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827584" y="548680"/>
            <a:ext cx="799039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i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Какой рисунок соответствует условию задачи?</a:t>
            </a:r>
            <a:endParaRPr lang="ru-RU" sz="2800" b="1" i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="" xmlns:p14="http://schemas.microsoft.com/office/powerpoint/2010/main" val="23504181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Физики определили причины желтения бумаги, Hi-Tech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3425" t="1461" r="3835"/>
          <a:stretch/>
        </p:blipFill>
        <p:spPr bwMode="auto">
          <a:xfrm>
            <a:off x="0" y="-171400"/>
            <a:ext cx="9143999" cy="712879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719570" y="1902018"/>
            <a:ext cx="7884877" cy="40472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>
              <a:spcAft>
                <a:spcPts val="600"/>
              </a:spcAft>
              <a:buAutoNum type="arabicPeriod"/>
            </a:pPr>
            <a:r>
              <a:rPr lang="ru-RU" sz="3600" b="1" dirty="0" smtClean="0">
                <a:solidFill>
                  <a:schemeClr val="accent6">
                    <a:lumMod val="50000"/>
                  </a:schemeClr>
                </a:solidFill>
                <a:latin typeface="Segoe Script" panose="020B05040200000000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Чем </a:t>
            </a:r>
            <a:r>
              <a:rPr lang="ru-RU" sz="3600" b="1" dirty="0">
                <a:solidFill>
                  <a:schemeClr val="accent6">
                    <a:lumMod val="50000"/>
                  </a:schemeClr>
                </a:solidFill>
                <a:latin typeface="Segoe Script" panose="020B05040200000000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больше </a:t>
            </a:r>
            <a:r>
              <a:rPr lang="ru-RU" sz="3600" b="1" dirty="0" smtClean="0">
                <a:solidFill>
                  <a:schemeClr val="accent6">
                    <a:lumMod val="50000"/>
                  </a:schemeClr>
                </a:solidFill>
                <a:latin typeface="Segoe Script" panose="020B05040200000000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отнимаешь, тем </a:t>
            </a:r>
            <a:r>
              <a:rPr lang="ru-RU" sz="3600" b="1" dirty="0">
                <a:solidFill>
                  <a:schemeClr val="accent6">
                    <a:lumMod val="50000"/>
                  </a:schemeClr>
                </a:solidFill>
                <a:latin typeface="Segoe Script" panose="020B05040200000000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больше </a:t>
            </a:r>
            <a:r>
              <a:rPr lang="ru-RU" sz="3600" b="1" dirty="0" smtClean="0">
                <a:solidFill>
                  <a:schemeClr val="accent6">
                    <a:lumMod val="50000"/>
                  </a:schemeClr>
                </a:solidFill>
                <a:latin typeface="Segoe Script" panose="020B05040200000000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оно становиться. Что это?</a:t>
            </a:r>
          </a:p>
          <a:p>
            <a:pPr>
              <a:spcAft>
                <a:spcPts val="600"/>
              </a:spcAft>
            </a:pPr>
            <a:r>
              <a:rPr lang="ru-RU" sz="3600" b="1" dirty="0" smtClean="0">
                <a:solidFill>
                  <a:schemeClr val="accent6">
                    <a:lumMod val="50000"/>
                  </a:schemeClr>
                </a:solidFill>
                <a:latin typeface="Segoe Script" panose="020B05040200000000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ru-RU" sz="3600" b="1" dirty="0">
                <a:solidFill>
                  <a:schemeClr val="accent6">
                    <a:lumMod val="50000"/>
                  </a:schemeClr>
                </a:solidFill>
                <a:latin typeface="Segoe Script" panose="020B05040200000000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Люди </a:t>
            </a:r>
            <a:r>
              <a:rPr lang="ru-RU" sz="3600" b="1" dirty="0" smtClean="0">
                <a:solidFill>
                  <a:schemeClr val="accent6">
                    <a:lumMod val="50000"/>
                  </a:schemeClr>
                </a:solidFill>
                <a:latin typeface="Segoe Script" panose="020B05040200000000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ходят </a:t>
            </a:r>
            <a:r>
              <a:rPr lang="ru-RU" sz="3600" b="1" dirty="0">
                <a:solidFill>
                  <a:schemeClr val="accent6">
                    <a:lumMod val="50000"/>
                  </a:schemeClr>
                </a:solidFill>
                <a:latin typeface="Segoe Script" panose="020B05040200000000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 не </a:t>
            </a:r>
            <a:r>
              <a:rPr lang="ru-RU" sz="3600" b="1" dirty="0" smtClean="0">
                <a:solidFill>
                  <a:schemeClr val="accent6">
                    <a:lumMod val="50000"/>
                  </a:schemeClr>
                </a:solidFill>
                <a:latin typeface="Segoe Script" panose="020B05040200000000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двигаются</a:t>
            </a:r>
            <a:r>
              <a:rPr lang="ru-RU" sz="3600" b="1" dirty="0">
                <a:solidFill>
                  <a:schemeClr val="accent6">
                    <a:lumMod val="50000"/>
                  </a:schemeClr>
                </a:solidFill>
                <a:latin typeface="Segoe Script" panose="020B05040200000000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ru-RU" sz="3600" b="1" dirty="0" smtClean="0">
                <a:solidFill>
                  <a:schemeClr val="accent6">
                    <a:lumMod val="50000"/>
                  </a:schemeClr>
                </a:solidFill>
                <a:latin typeface="Segoe Script" panose="020B05040200000000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говорят </a:t>
            </a:r>
            <a:r>
              <a:rPr lang="ru-RU" sz="3600" b="1" dirty="0">
                <a:solidFill>
                  <a:schemeClr val="accent6">
                    <a:lumMod val="50000"/>
                  </a:schemeClr>
                </a:solidFill>
                <a:latin typeface="Segoe Script" panose="020B05040200000000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 тем, кого нет; </a:t>
            </a:r>
            <a:r>
              <a:rPr lang="ru-RU" sz="3600" b="1" dirty="0" smtClean="0">
                <a:solidFill>
                  <a:schemeClr val="accent6">
                    <a:lumMod val="50000"/>
                  </a:schemeClr>
                </a:solidFill>
                <a:latin typeface="Segoe Script" panose="020B05040200000000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слышат </a:t>
            </a:r>
            <a:r>
              <a:rPr lang="ru-RU" sz="3600" b="1" dirty="0">
                <a:solidFill>
                  <a:schemeClr val="accent6">
                    <a:lumMod val="50000"/>
                  </a:schemeClr>
                </a:solidFill>
                <a:latin typeface="Segoe Script" panose="020B05040200000000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того, кто не </a:t>
            </a:r>
            <a:r>
              <a:rPr lang="ru-RU" sz="3600" b="1" dirty="0" smtClean="0">
                <a:solidFill>
                  <a:schemeClr val="accent6">
                    <a:lumMod val="50000"/>
                  </a:schemeClr>
                </a:solidFill>
                <a:latin typeface="Segoe Script" panose="020B05040200000000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говорит. Что это?</a:t>
            </a:r>
            <a:endParaRPr lang="ru-RU" sz="3600" b="1" dirty="0">
              <a:solidFill>
                <a:schemeClr val="accent6">
                  <a:lumMod val="50000"/>
                </a:schemeClr>
              </a:solidFill>
              <a:effectLst/>
              <a:latin typeface="Segoe Script" panose="020B0504020000000003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728880" y="162506"/>
            <a:ext cx="7866256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22225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/>
                <a:latin typeface="Segoe Script" panose="020B0504020000000003" pitchFamily="34" charset="0"/>
              </a:rPr>
              <a:t>Загадки</a:t>
            </a:r>
          </a:p>
          <a:p>
            <a:pPr algn="ctr"/>
            <a:r>
              <a:rPr lang="ru-RU" sz="5400" b="1" cap="none" spc="0" dirty="0" smtClean="0">
                <a:ln w="22225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/>
                <a:latin typeface="Segoe Script" panose="020B0504020000000003" pitchFamily="34" charset="0"/>
              </a:rPr>
              <a:t> Леонардо да Винчи</a:t>
            </a:r>
            <a:endParaRPr lang="ru-RU" sz="5400" b="1" cap="none" spc="0" dirty="0">
              <a:ln w="22225">
                <a:solidFill>
                  <a:schemeClr val="accent6">
                    <a:lumMod val="50000"/>
                  </a:schemeClr>
                </a:solidFill>
                <a:prstDash val="solid"/>
              </a:ln>
              <a:solidFill>
                <a:schemeClr val="accent6">
                  <a:lumMod val="50000"/>
                </a:schemeClr>
              </a:solidFill>
              <a:effectLst/>
              <a:latin typeface="Segoe Script" panose="020B0504020000000003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833999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0" y="0"/>
            <a:ext cx="9136059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3388676" y="404664"/>
            <a:ext cx="5647820" cy="3847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endParaRPr lang="ru-RU" sz="1900" b="1" dirty="0">
              <a:solidFill>
                <a:srgbClr val="0070C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00389" y="4725144"/>
            <a:ext cx="826320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182563" algn="just"/>
            <a:endParaRPr lang="ru-RU" b="1" dirty="0">
              <a:solidFill>
                <a:schemeClr val="accent2">
                  <a:lumMod val="50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955729" y="181525"/>
            <a:ext cx="475252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70C0"/>
                </a:solidFill>
                <a:latin typeface="Comic Sans MS" pitchFamily="66" charset="0"/>
              </a:rPr>
              <a:t>Список использованной литературы</a:t>
            </a:r>
            <a:endParaRPr lang="ru-RU" sz="2400" b="1" dirty="0">
              <a:solidFill>
                <a:srgbClr val="0070C0"/>
              </a:solidFill>
              <a:latin typeface="Comic Sans MS" pitchFamily="66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611559" y="1016040"/>
            <a:ext cx="7059949" cy="5909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600" b="1" dirty="0">
                <a:hlinkClick r:id="rId3"/>
              </a:rPr>
              <a:t>http://vinci.ru</a:t>
            </a:r>
            <a:r>
              <a:rPr lang="en-US" sz="1600" b="1" dirty="0" smtClean="0">
                <a:hlinkClick r:id="rId3"/>
              </a:rPr>
              <a:t>/</a:t>
            </a:r>
            <a:endParaRPr lang="ru-RU" sz="1600" b="1" dirty="0" smtClean="0"/>
          </a:p>
          <a:p>
            <a:pPr>
              <a:lnSpc>
                <a:spcPct val="150000"/>
              </a:lnSpc>
            </a:pPr>
            <a:r>
              <a:rPr lang="en-US" sz="1600" b="1" dirty="0" smtClean="0">
                <a:hlinkClick r:id="rId4"/>
              </a:rPr>
              <a:t>http</a:t>
            </a:r>
            <a:r>
              <a:rPr lang="en-US" sz="1600" b="1" dirty="0">
                <a:hlinkClick r:id="rId4"/>
              </a:rPr>
              <a:t>://</a:t>
            </a:r>
            <a:r>
              <a:rPr lang="en-US" sz="1600" b="1" dirty="0" smtClean="0">
                <a:hlinkClick r:id="rId4"/>
              </a:rPr>
              <a:t>abitura.com/not_only/hystorical_physics/Vinchi.htm</a:t>
            </a:r>
            <a:endParaRPr lang="ru-RU" sz="1600" b="1" dirty="0" smtClean="0"/>
          </a:p>
          <a:p>
            <a:pPr>
              <a:lnSpc>
                <a:spcPct val="150000"/>
              </a:lnSpc>
            </a:pPr>
            <a:r>
              <a:rPr lang="en-US" sz="1600" b="1" dirty="0" smtClean="0">
                <a:hlinkClick r:id="rId5"/>
              </a:rPr>
              <a:t>http</a:t>
            </a:r>
            <a:r>
              <a:rPr lang="en-US" sz="1600" b="1" dirty="0">
                <a:hlinkClick r:id="rId5"/>
              </a:rPr>
              <a:t>://leovinci.ru/technics</a:t>
            </a:r>
            <a:r>
              <a:rPr lang="en-US" sz="1600" b="1" dirty="0" smtClean="0">
                <a:hlinkClick r:id="rId5"/>
              </a:rPr>
              <a:t>/</a:t>
            </a:r>
            <a:endParaRPr lang="en-US" sz="1600" b="1" dirty="0"/>
          </a:p>
          <a:p>
            <a:pPr>
              <a:lnSpc>
                <a:spcPct val="150000"/>
              </a:lnSpc>
            </a:pPr>
            <a:r>
              <a:rPr lang="en-US" sz="1600" b="1" dirty="0">
                <a:hlinkClick r:id="rId6"/>
              </a:rPr>
              <a:t>http://</a:t>
            </a:r>
            <a:r>
              <a:rPr lang="en-US" sz="1600" b="1" dirty="0" smtClean="0">
                <a:hlinkClick r:id="rId6"/>
              </a:rPr>
              <a:t>www.terredelrinascimento.it/immagini/gallery/vinci/aerea.jpg</a:t>
            </a:r>
            <a:endParaRPr lang="en-US" sz="1600" b="1" dirty="0"/>
          </a:p>
          <a:p>
            <a:pPr>
              <a:lnSpc>
                <a:spcPct val="150000"/>
              </a:lnSpc>
            </a:pPr>
            <a:r>
              <a:rPr lang="en-US" sz="1600" b="1" dirty="0">
                <a:hlinkClick r:id="rId7"/>
              </a:rPr>
              <a:t>http://</a:t>
            </a:r>
            <a:r>
              <a:rPr lang="en-US" sz="1600" b="1" dirty="0" smtClean="0">
                <a:hlinkClick r:id="rId7"/>
              </a:rPr>
              <a:t>www.tesistour.ru/images/cms/data/photoalbum/florence/italy_florence_08.jpg</a:t>
            </a:r>
            <a:endParaRPr lang="ru-RU" sz="1600" b="1" dirty="0" smtClean="0"/>
          </a:p>
          <a:p>
            <a:pPr>
              <a:lnSpc>
                <a:spcPct val="150000"/>
              </a:lnSpc>
            </a:pPr>
            <a:r>
              <a:rPr lang="en-US" sz="1600" b="1" dirty="0" smtClean="0">
                <a:hlinkClick r:id="rId8"/>
              </a:rPr>
              <a:t>http</a:t>
            </a:r>
            <a:r>
              <a:rPr lang="en-US" sz="1600" b="1" dirty="0">
                <a:hlinkClick r:id="rId8"/>
              </a:rPr>
              <a:t>://ru.wikipedia.org/wiki/%CB%E5%EE%ED%E0%F0%E4%EE_%E4%E0_%</a:t>
            </a:r>
            <a:r>
              <a:rPr lang="en-US" sz="1600" b="1" dirty="0" smtClean="0">
                <a:hlinkClick r:id="rId8"/>
              </a:rPr>
              <a:t>C2%E8%ED%F7%E8</a:t>
            </a:r>
            <a:endParaRPr lang="en-US" sz="1600" b="1" dirty="0"/>
          </a:p>
          <a:p>
            <a:pPr>
              <a:lnSpc>
                <a:spcPct val="150000"/>
              </a:lnSpc>
            </a:pPr>
            <a:r>
              <a:rPr lang="en-US" sz="1600" b="1" dirty="0">
                <a:hlinkClick r:id="rId9"/>
              </a:rPr>
              <a:t>http://gizmod.ru/2007/05/24/izobretenija_velikogo_leonardo_da_vinchi</a:t>
            </a:r>
            <a:r>
              <a:rPr lang="en-US" sz="1600" b="1" dirty="0" smtClean="0">
                <a:hlinkClick r:id="rId9"/>
              </a:rPr>
              <a:t>/</a:t>
            </a:r>
            <a:endParaRPr lang="ru-RU" sz="1600" b="1" dirty="0" smtClean="0"/>
          </a:p>
          <a:p>
            <a:pPr>
              <a:lnSpc>
                <a:spcPct val="150000"/>
              </a:lnSpc>
            </a:pPr>
            <a:r>
              <a:rPr lang="en-US" sz="1600" b="1" dirty="0" smtClean="0">
                <a:hlinkClick r:id="rId10"/>
              </a:rPr>
              <a:t>http</a:t>
            </a:r>
            <a:r>
              <a:rPr lang="en-US" sz="1600" b="1" dirty="0">
                <a:hlinkClick r:id="rId10"/>
              </a:rPr>
              <a:t>://</a:t>
            </a:r>
            <a:r>
              <a:rPr lang="en-US" sz="1600" b="1" dirty="0" smtClean="0">
                <a:hlinkClick r:id="rId10"/>
              </a:rPr>
              <a:t>www.wottakk.ru/gipotezy/28-chelovek/130-genialny-izobretatel-leonardo-da-vinchi.html</a:t>
            </a:r>
            <a:endParaRPr lang="ru-RU" sz="1600" b="1" dirty="0" smtClean="0"/>
          </a:p>
          <a:p>
            <a:pPr>
              <a:lnSpc>
                <a:spcPct val="150000"/>
              </a:lnSpc>
            </a:pPr>
            <a:r>
              <a:rPr lang="en-US" sz="1600" b="1" dirty="0" smtClean="0">
                <a:hlinkClick r:id="rId11"/>
              </a:rPr>
              <a:t>http</a:t>
            </a:r>
            <a:r>
              <a:rPr lang="en-US" sz="1600" b="1" dirty="0">
                <a:hlinkClick r:id="rId11"/>
              </a:rPr>
              <a:t>://</a:t>
            </a:r>
            <a:r>
              <a:rPr lang="en-US" sz="1600" b="1" dirty="0" smtClean="0">
                <a:hlinkClick r:id="rId11"/>
              </a:rPr>
              <a:t>www.zitata.com/da_vinci.shtml</a:t>
            </a:r>
            <a:endParaRPr lang="ru-RU" sz="1600" b="1" dirty="0" smtClean="0"/>
          </a:p>
          <a:p>
            <a:pPr>
              <a:lnSpc>
                <a:spcPct val="150000"/>
              </a:lnSpc>
            </a:pPr>
            <a:r>
              <a:rPr lang="en-US" sz="1600" b="1" dirty="0" smtClean="0">
                <a:hlinkClick r:id="rId12"/>
              </a:rPr>
              <a:t>http</a:t>
            </a:r>
            <a:r>
              <a:rPr lang="en-US" sz="1600" b="1" dirty="0">
                <a:hlinkClick r:id="rId12"/>
              </a:rPr>
              <a:t>://</a:t>
            </a:r>
            <a:r>
              <a:rPr lang="en-US" sz="1600" b="1" dirty="0" smtClean="0">
                <a:hlinkClick r:id="rId12"/>
              </a:rPr>
              <a:t>nauka03.ru/istoriya-anatomii/leonardo-da-vinchi.html</a:t>
            </a:r>
            <a:endParaRPr lang="ru-RU" sz="1600" b="1" dirty="0" smtClean="0"/>
          </a:p>
          <a:p>
            <a:pPr>
              <a:lnSpc>
                <a:spcPct val="150000"/>
              </a:lnSpc>
            </a:pPr>
            <a:r>
              <a:rPr lang="en-US" sz="1600" b="1" dirty="0" smtClean="0">
                <a:hlinkClick r:id="rId13"/>
              </a:rPr>
              <a:t>http</a:t>
            </a:r>
            <a:r>
              <a:rPr lang="en-US" sz="1600" b="1" dirty="0">
                <a:hlinkClick r:id="rId13"/>
              </a:rPr>
              <a:t>://</a:t>
            </a:r>
            <a:r>
              <a:rPr lang="en-US" sz="1600" b="1" dirty="0" smtClean="0">
                <a:hlinkClick r:id="rId13"/>
              </a:rPr>
              <a:t>ivan.at.ua/blog/2008-09-19-9</a:t>
            </a:r>
            <a:endParaRPr lang="ru-RU" sz="1600" b="1" dirty="0" smtClean="0"/>
          </a:p>
          <a:p>
            <a:pPr>
              <a:lnSpc>
                <a:spcPct val="150000"/>
              </a:lnSpc>
            </a:pPr>
            <a:r>
              <a:rPr lang="en-US" sz="1600" b="1" dirty="0"/>
              <a:t>http://volna.org/mhk_i_izo/gienii_lieonardo_da_vinchi.html</a:t>
            </a:r>
            <a:endParaRPr lang="ru-RU" sz="1600" b="1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7417229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Физики определили причины желтения бумаги, Hi-Tech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3425" t="1461" r="3835"/>
          <a:stretch/>
        </p:blipFill>
        <p:spPr bwMode="auto">
          <a:xfrm>
            <a:off x="0" y="108220"/>
            <a:ext cx="9143999" cy="675779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Рисунок 3" descr="U8ph8IYpklg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39552" y="758214"/>
            <a:ext cx="3998248" cy="567751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3607208" y="407566"/>
            <a:ext cx="5429288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3200" dirty="0">
                <a:solidFill>
                  <a:schemeClr val="accent2">
                    <a:lumMod val="50000"/>
                  </a:schemeClr>
                </a:solidFill>
                <a:latin typeface="Lucida Calligraphy" pitchFamily="66" charset="0"/>
                <a:cs typeface="MV Boli" pitchFamily="2" charset="0"/>
              </a:rPr>
              <a:t>Leonardo </a:t>
            </a:r>
            <a:r>
              <a:rPr lang="en-US" sz="3200" dirty="0" err="1">
                <a:solidFill>
                  <a:schemeClr val="accent2">
                    <a:lumMod val="50000"/>
                  </a:schemeClr>
                </a:solidFill>
                <a:latin typeface="Lucida Calligraphy" pitchFamily="66" charset="0"/>
                <a:cs typeface="MV Boli" pitchFamily="2" charset="0"/>
              </a:rPr>
              <a:t>daVinci</a:t>
            </a:r>
            <a:endParaRPr lang="ru-RU" sz="3200" dirty="0">
              <a:solidFill>
                <a:schemeClr val="accent2">
                  <a:lumMod val="50000"/>
                </a:schemeClr>
              </a:solidFill>
              <a:cs typeface="MV Boli" pitchFamily="2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3200" b="1" i="0" u="none" strike="noStrike" cap="none" normalizeH="0" baseline="0" dirty="0" smtClean="0">
              <a:ln>
                <a:noFill/>
              </a:ln>
              <a:solidFill>
                <a:schemeClr val="accent2">
                  <a:lumMod val="50000"/>
                </a:schemeClr>
              </a:solidFill>
              <a:effectLst/>
              <a:latin typeface="Comic Sans MS" pitchFamily="66" charset="0"/>
              <a:cs typeface="Arial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3900">
        <p14:glitter pattern="hexago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9144000" cy="6858000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="" xmlns:a14="http://schemas.microsoft.com/office/drawing/2010/main">
                  <a14:imgLayer r:embed="rId4">
                    <a14:imgEffect>
                      <a14:backgroundRemoval t="0" b="100000" l="2245" r="98607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0152" y="4149080"/>
            <a:ext cx="2546183" cy="2265182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840" y="1196752"/>
            <a:ext cx="8587151" cy="523046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8" name="TextBox 7"/>
          <p:cNvSpPr txBox="1"/>
          <p:nvPr/>
        </p:nvSpPr>
        <p:spPr>
          <a:xfrm>
            <a:off x="288033" y="550421"/>
            <a:ext cx="961255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chemeClr val="accent1">
                    <a:lumMod val="50000"/>
                  </a:schemeClr>
                </a:solidFill>
                <a:latin typeface="Segoe Script" panose="020B0504020000000003" pitchFamily="34" charset="0"/>
              </a:rPr>
              <a:t>Городок Винчи близ </a:t>
            </a:r>
            <a:r>
              <a:rPr lang="ru-RU" sz="3600" b="1" dirty="0">
                <a:solidFill>
                  <a:schemeClr val="accent1">
                    <a:lumMod val="50000"/>
                  </a:schemeClr>
                </a:solidFill>
                <a:latin typeface="Segoe Script" panose="020B0504020000000003" pitchFamily="34" charset="0"/>
              </a:rPr>
              <a:t>Флоренции</a:t>
            </a:r>
          </a:p>
        </p:txBody>
      </p:sp>
    </p:spTree>
    <p:extLst>
      <p:ext uri="{BB962C8B-B14F-4D97-AF65-F5344CB8AC3E}">
        <p14:creationId xmlns="" xmlns:p14="http://schemas.microsoft.com/office/powerpoint/2010/main" val="884380877"/>
      </p:ext>
    </p:extLst>
  </p:cSld>
  <p:clrMapOvr>
    <a:masterClrMapping/>
  </p:clrMapOvr>
  <p:transition spd="slow" advTm="5000"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9120336" cy="685800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064" y="1388969"/>
            <a:ext cx="7416824" cy="470041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0" name="TextBox 9"/>
          <p:cNvSpPr txBox="1"/>
          <p:nvPr/>
        </p:nvSpPr>
        <p:spPr>
          <a:xfrm>
            <a:off x="1259632" y="188640"/>
            <a:ext cx="687625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chemeClr val="accent1">
                    <a:lumMod val="50000"/>
                  </a:schemeClr>
                </a:solidFill>
                <a:latin typeface="Segoe Script" panose="020B0504020000000003" pitchFamily="34" charset="0"/>
              </a:rPr>
              <a:t>Дом, в </a:t>
            </a:r>
            <a:r>
              <a:rPr lang="ru-RU" sz="3600" b="1" dirty="0">
                <a:solidFill>
                  <a:schemeClr val="accent1">
                    <a:lumMod val="50000"/>
                  </a:schemeClr>
                </a:solidFill>
                <a:latin typeface="Segoe Script" panose="020B0504020000000003" pitchFamily="34" charset="0"/>
              </a:rPr>
              <a:t>котором жил Леонардо в детстве.</a:t>
            </a:r>
          </a:p>
        </p:txBody>
      </p:sp>
    </p:spTree>
    <p:extLst>
      <p:ext uri="{BB962C8B-B14F-4D97-AF65-F5344CB8AC3E}">
        <p14:creationId xmlns="" xmlns:p14="http://schemas.microsoft.com/office/powerpoint/2010/main" val="1146537472"/>
      </p:ext>
    </p:extLst>
  </p:cSld>
  <p:clrMapOvr>
    <a:masterClrMapping/>
  </p:clrMapOvr>
  <p:transition spd="slow" advTm="5000"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2286000" y="5877272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b="1" dirty="0">
                <a:solidFill>
                  <a:schemeClr val="tx2">
                    <a:lumMod val="50000"/>
                  </a:schemeClr>
                </a:solidFill>
                <a:latin typeface="Comic Sans MS" pitchFamily="66" charset="0"/>
              </a:rPr>
              <a:t>Благовещение</a:t>
            </a:r>
          </a:p>
          <a:p>
            <a:pPr algn="ctr"/>
            <a:r>
              <a:rPr lang="ru-RU" b="1" dirty="0">
                <a:solidFill>
                  <a:schemeClr val="tx2">
                    <a:lumMod val="50000"/>
                  </a:schemeClr>
                </a:solidFill>
                <a:latin typeface="Comic Sans MS" pitchFamily="66" charset="0"/>
              </a:rPr>
              <a:t>1472-1475 годы. Галерея Уффици, Флоренция. Высокое Возрождение.</a:t>
            </a: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616" y="1700808"/>
            <a:ext cx="8784976" cy="345465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6" name="TextBox 5"/>
          <p:cNvSpPr txBox="1"/>
          <p:nvPr/>
        </p:nvSpPr>
        <p:spPr>
          <a:xfrm>
            <a:off x="617674" y="465684"/>
            <a:ext cx="767389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schemeClr val="accent6">
                    <a:lumMod val="50000"/>
                  </a:schemeClr>
                </a:solidFill>
                <a:latin typeface="Segoe Script" panose="020B0504020000000003" pitchFamily="34" charset="0"/>
              </a:rPr>
              <a:t>Леонардо да Винчи - живописец</a:t>
            </a:r>
            <a:endParaRPr lang="ru-RU" sz="3200" b="1" dirty="0">
              <a:solidFill>
                <a:schemeClr val="accent6">
                  <a:lumMod val="50000"/>
                </a:schemeClr>
              </a:solidFill>
              <a:latin typeface="Segoe Script" panose="020B0504020000000003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577288546"/>
      </p:ext>
    </p:extLst>
  </p:cSld>
  <p:clrMapOvr>
    <a:masterClrMapping/>
  </p:clrMapOvr>
  <p:transition spd="slow" advTm="5000"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b="50000"/>
          <a:stretch/>
        </p:blipFill>
        <p:spPr bwMode="auto">
          <a:xfrm>
            <a:off x="395536" y="92111"/>
            <a:ext cx="4176464" cy="54187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07504" y="5397023"/>
            <a:ext cx="470481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Портрет </a:t>
            </a:r>
            <a:r>
              <a:rPr lang="ru-RU" sz="24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госпожи Лизы </a:t>
            </a:r>
            <a:r>
              <a:rPr lang="ru-RU" sz="2400" b="1" dirty="0" err="1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Джокондо</a:t>
            </a:r>
            <a:endParaRPr lang="ru-RU" sz="2400" b="1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400" b="1" dirty="0" err="1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Мона</a:t>
            </a:r>
            <a:r>
              <a:rPr lang="ru-RU" sz="24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Лиза, 1503—1519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1412" y="92111"/>
            <a:ext cx="3873176" cy="529090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7" name="Прямоугольник 6"/>
          <p:cNvSpPr/>
          <p:nvPr/>
        </p:nvSpPr>
        <p:spPr>
          <a:xfrm>
            <a:off x="4788024" y="5642084"/>
            <a:ext cx="325512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Дама с горностаем</a:t>
            </a:r>
          </a:p>
        </p:txBody>
      </p:sp>
    </p:spTree>
    <p:extLst>
      <p:ext uri="{BB962C8B-B14F-4D97-AF65-F5344CB8AC3E}">
        <p14:creationId xmlns="" xmlns:p14="http://schemas.microsoft.com/office/powerpoint/2010/main" val="1452507578"/>
      </p:ext>
    </p:extLst>
  </p:cSld>
  <p:clrMapOvr>
    <a:masterClrMapping/>
  </p:clrMapOvr>
  <p:transition spd="slow" advTm="5000"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067"/>
            <a:ext cx="9144000" cy="685800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6034" y="681902"/>
            <a:ext cx="3550462" cy="569942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8" name="Прямоугольник 7"/>
          <p:cNvSpPr/>
          <p:nvPr/>
        </p:nvSpPr>
        <p:spPr>
          <a:xfrm>
            <a:off x="104868" y="5517232"/>
            <a:ext cx="257403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solidFill>
                  <a:schemeClr val="accent1">
                    <a:lumMod val="50000"/>
                  </a:schemeClr>
                </a:solidFill>
                <a:latin typeface="Comic Sans MS" pitchFamily="66" charset="0"/>
              </a:rPr>
              <a:t>Мадонна </a:t>
            </a:r>
            <a:r>
              <a:rPr lang="ru-RU" sz="2000" b="1" dirty="0" err="1">
                <a:solidFill>
                  <a:schemeClr val="accent1">
                    <a:lumMod val="50000"/>
                  </a:schemeClr>
                </a:solidFill>
                <a:latin typeface="Comic Sans MS" pitchFamily="66" charset="0"/>
              </a:rPr>
              <a:t>Литта</a:t>
            </a:r>
            <a:endParaRPr lang="ru-RU" sz="2000" b="1" dirty="0">
              <a:solidFill>
                <a:schemeClr val="accent1">
                  <a:lumMod val="50000"/>
                </a:schemeClr>
              </a:solidFill>
              <a:latin typeface="Comic Sans MS" pitchFamily="66" charset="0"/>
            </a:endParaRPr>
          </a:p>
          <a:p>
            <a:pPr algn="ctr"/>
            <a:r>
              <a:rPr lang="ru-RU" sz="2000" b="1" dirty="0">
                <a:solidFill>
                  <a:schemeClr val="accent1">
                    <a:lumMod val="50000"/>
                  </a:schemeClr>
                </a:solidFill>
                <a:latin typeface="Comic Sans MS" pitchFamily="66" charset="0"/>
              </a:rPr>
              <a:t>1490-1491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4778580" y="266403"/>
            <a:ext cx="447394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latin typeface="Comic Sans MS" pitchFamily="66" charset="0"/>
              </a:rPr>
              <a:t>«</a:t>
            </a:r>
            <a:r>
              <a:rPr lang="ru-RU" sz="2400" b="1" dirty="0">
                <a:solidFill>
                  <a:schemeClr val="accent1">
                    <a:lumMod val="50000"/>
                  </a:schemeClr>
                </a:solidFill>
                <a:latin typeface="Comic Sans MS" pitchFamily="66" charset="0"/>
              </a:rPr>
              <a:t>Мадонна с младенцем»</a:t>
            </a:r>
          </a:p>
          <a:p>
            <a:pPr algn="ctr"/>
            <a:endParaRPr lang="ru-RU" sz="2400" b="1" dirty="0" smtClean="0">
              <a:solidFill>
                <a:schemeClr val="accent1">
                  <a:lumMod val="50000"/>
                </a:schemeClr>
              </a:solidFill>
              <a:latin typeface="Comic Sans MS" pitchFamily="66" charset="0"/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838335"/>
            <a:ext cx="3017675" cy="441713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026" name="Picture 2" descr="Портрет музыканта Леонардо да Винчи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884" y="764704"/>
            <a:ext cx="3661723" cy="547554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755576" y="312570"/>
            <a:ext cx="315503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>
                <a:solidFill>
                  <a:schemeClr val="accent1">
                    <a:lumMod val="50000"/>
                  </a:schemeClr>
                </a:solidFill>
                <a:latin typeface="Comic Sans MS" pitchFamily="66" charset="0"/>
              </a:rPr>
              <a:t>Портрет музыканта</a:t>
            </a:r>
          </a:p>
        </p:txBody>
      </p:sp>
    </p:spTree>
    <p:extLst>
      <p:ext uri="{BB962C8B-B14F-4D97-AF65-F5344CB8AC3E}">
        <p14:creationId xmlns="" xmlns:p14="http://schemas.microsoft.com/office/powerpoint/2010/main" val="1111677396"/>
      </p:ext>
    </p:extLst>
  </p:cSld>
  <p:clrMapOvr>
    <a:masterClrMapping/>
  </p:clrMapOvr>
  <p:transition spd="slow" advTm="5000"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b="47"/>
          <a:stretch/>
        </p:blipFill>
        <p:spPr>
          <a:xfrm>
            <a:off x="93257" y="692696"/>
            <a:ext cx="8871121" cy="370040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4" name="Прямоугольник 3"/>
          <p:cNvSpPr/>
          <p:nvPr/>
        </p:nvSpPr>
        <p:spPr>
          <a:xfrm>
            <a:off x="93257" y="4869160"/>
            <a:ext cx="8871121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solidFill>
                  <a:schemeClr val="accent1">
                    <a:lumMod val="50000"/>
                  </a:schemeClr>
                </a:solidFill>
                <a:latin typeface="Comic Sans MS" pitchFamily="66" charset="0"/>
              </a:rPr>
              <a:t>Фреска </a:t>
            </a:r>
            <a:r>
              <a:rPr lang="ru-RU" sz="3200" b="1" dirty="0">
                <a:solidFill>
                  <a:schemeClr val="accent1">
                    <a:lumMod val="50000"/>
                  </a:schemeClr>
                </a:solidFill>
                <a:latin typeface="Comic Sans MS" pitchFamily="66" charset="0"/>
              </a:rPr>
              <a:t>работы Леонардо да Винчи, изображающая сцену последнего ужина Христа со своими учениками.</a:t>
            </a:r>
          </a:p>
        </p:txBody>
      </p:sp>
    </p:spTree>
    <p:extLst>
      <p:ext uri="{BB962C8B-B14F-4D97-AF65-F5344CB8AC3E}">
        <p14:creationId xmlns="" xmlns:p14="http://schemas.microsoft.com/office/powerpoint/2010/main" val="714097847"/>
      </p:ext>
    </p:extLst>
  </p:cSld>
  <p:clrMapOvr>
    <a:masterClrMapping/>
  </p:clrMapOvr>
  <p:transition spd="slow" advTm="5000"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3747</TotalTime>
  <Words>396</Words>
  <Application>Microsoft Office PowerPoint</Application>
  <PresentationFormat>Экран (4:3)</PresentationFormat>
  <Paragraphs>95</Paragraphs>
  <Slides>22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3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4</dc:creator>
  <cp:lastModifiedBy>Шушаник Тер-Нерсисян</cp:lastModifiedBy>
  <cp:revision>151</cp:revision>
  <dcterms:created xsi:type="dcterms:W3CDTF">2013-04-01T09:16:53Z</dcterms:created>
  <dcterms:modified xsi:type="dcterms:W3CDTF">2015-02-27T07:55:00Z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XPowerLiteLastOptimized">
    <vt:lpwstr>16855527</vt:lpwstr>
  </property>
  <property fmtid="{D5CDD505-2E9C-101B-9397-08002B2CF9AE}" pid="3" name="NXPowerLiteSettings">
    <vt:lpwstr>F7000400038000</vt:lpwstr>
  </property>
  <property fmtid="{D5CDD505-2E9C-101B-9397-08002B2CF9AE}" pid="4" name="NXPowerLiteVersion">
    <vt:lpwstr>D5.0.3</vt:lpwstr>
  </property>
</Properties>
</file>