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71" r:id="rId3"/>
    <p:sldId id="272" r:id="rId4"/>
    <p:sldId id="273" r:id="rId5"/>
    <p:sldId id="275" r:id="rId6"/>
    <p:sldId id="283" r:id="rId7"/>
    <p:sldId id="288" r:id="rId8"/>
    <p:sldId id="278" r:id="rId9"/>
    <p:sldId id="279" r:id="rId10"/>
    <p:sldId id="280" r:id="rId11"/>
    <p:sldId id="281" r:id="rId12"/>
    <p:sldId id="282" r:id="rId13"/>
    <p:sldId id="292" r:id="rId14"/>
    <p:sldId id="293" r:id="rId15"/>
    <p:sldId id="294" r:id="rId16"/>
    <p:sldId id="295" r:id="rId17"/>
    <p:sldId id="296" r:id="rId18"/>
    <p:sldId id="297" r:id="rId19"/>
    <p:sldId id="276" r:id="rId20"/>
    <p:sldId id="28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0" d="100"/>
          <a:sy n="40" d="100"/>
        </p:scale>
        <p:origin x="-130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FD28-E132-446B-984B-71D0F7BC1085}" type="datetimeFigureOut">
              <a:rPr lang="ru-RU" smtClean="0"/>
              <a:pPr/>
              <a:t>24.03.2014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5AFF-BC6A-4808-8224-2CF3B27F1A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FD28-E132-446B-984B-71D0F7BC1085}" type="datetimeFigureOut">
              <a:rPr lang="ru-RU" smtClean="0"/>
              <a:pPr/>
              <a:t>24.03.2014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5AFF-BC6A-4808-8224-2CF3B27F1A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FD28-E132-446B-984B-71D0F7BC1085}" type="datetimeFigureOut">
              <a:rPr lang="ru-RU" smtClean="0"/>
              <a:pPr/>
              <a:t>24.03.2014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5AFF-BC6A-4808-8224-2CF3B27F1A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FD28-E132-446B-984B-71D0F7BC1085}" type="datetimeFigureOut">
              <a:rPr lang="ru-RU" smtClean="0"/>
              <a:pPr/>
              <a:t>24.03.2014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5AFF-BC6A-4808-8224-2CF3B27F1A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FD28-E132-446B-984B-71D0F7BC1085}" type="datetimeFigureOut">
              <a:rPr lang="ru-RU" smtClean="0"/>
              <a:pPr/>
              <a:t>24.03.2014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5AFF-BC6A-4808-8224-2CF3B27F1A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FD28-E132-446B-984B-71D0F7BC1085}" type="datetimeFigureOut">
              <a:rPr lang="ru-RU" smtClean="0"/>
              <a:pPr/>
              <a:t>24.03.2014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5AFF-BC6A-4808-8224-2CF3B27F1A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FD28-E132-446B-984B-71D0F7BC1085}" type="datetimeFigureOut">
              <a:rPr lang="ru-RU" smtClean="0"/>
              <a:pPr/>
              <a:t>24.03.2014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5AFF-BC6A-4808-8224-2CF3B27F1A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FD28-E132-446B-984B-71D0F7BC1085}" type="datetimeFigureOut">
              <a:rPr lang="ru-RU" smtClean="0"/>
              <a:pPr/>
              <a:t>24.03.2014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5AFF-BC6A-4808-8224-2CF3B27F1A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FD28-E132-446B-984B-71D0F7BC1085}" type="datetimeFigureOut">
              <a:rPr lang="ru-RU" smtClean="0"/>
              <a:pPr/>
              <a:t>24.03.2014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5AFF-BC6A-4808-8224-2CF3B27F1A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FD28-E132-446B-984B-71D0F7BC1085}" type="datetimeFigureOut">
              <a:rPr lang="ru-RU" smtClean="0"/>
              <a:pPr/>
              <a:t>24.03.2014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5AFF-BC6A-4808-8224-2CF3B27F1A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FD28-E132-446B-984B-71D0F7BC1085}" type="datetimeFigureOut">
              <a:rPr lang="ru-RU" smtClean="0"/>
              <a:pPr/>
              <a:t>24.03.2014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F9C5AFF-BC6A-4808-8224-2CF3B27F1A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89FD28-E132-446B-984B-71D0F7BC1085}" type="datetimeFigureOut">
              <a:rPr lang="ru-RU" smtClean="0"/>
              <a:pPr/>
              <a:t>24.03.2014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F9C5AFF-BC6A-4808-8224-2CF3B27F1AF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042.radikal.ru/1105/7a/37fffb7c9035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s012.radikal.ru/i319/1105/1f/0890f55fddc7.jpg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357562"/>
            <a:ext cx="8429684" cy="30718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Интегрированный урок по технологии и математике</a:t>
            </a:r>
            <a:b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3100" dirty="0" smtClean="0">
                <a:solidFill>
                  <a:schemeClr val="bg1"/>
                </a:solidFill>
              </a:rPr>
              <a:t>Процесс разработки конструкции конической юбки «солнце», расчет площади поверхности макета юбки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029604" cy="105726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Процесс конструирования состоит из следующих видов  работ: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071934" y="1676400"/>
            <a:ext cx="4614866" cy="489587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b="1" dirty="0" smtClean="0">
                <a:latin typeface="+mj-lt"/>
              </a:rPr>
              <a:t>1. Измерение фигуры человека – снятие мерок.</a:t>
            </a:r>
          </a:p>
          <a:p>
            <a:endParaRPr lang="ru-RU" sz="2400" b="1" dirty="0" smtClean="0">
              <a:latin typeface="+mj-lt"/>
            </a:endParaRPr>
          </a:p>
          <a:p>
            <a:pPr>
              <a:buNone/>
            </a:pPr>
            <a:r>
              <a:rPr lang="ru-RU" sz="2400" b="1" dirty="0" smtClean="0">
                <a:latin typeface="+mj-lt"/>
              </a:rPr>
              <a:t>2. Расчет конструкции по формулам.</a:t>
            </a:r>
          </a:p>
          <a:p>
            <a:endParaRPr lang="ru-RU" sz="2400" b="1" dirty="0" smtClean="0">
              <a:latin typeface="+mj-lt"/>
            </a:endParaRPr>
          </a:p>
          <a:p>
            <a:pPr>
              <a:buNone/>
            </a:pPr>
            <a:r>
              <a:rPr lang="ru-RU" sz="2400" b="1" dirty="0" smtClean="0">
                <a:latin typeface="+mj-lt"/>
              </a:rPr>
              <a:t>3. Построение чертежа основы.</a:t>
            </a:r>
          </a:p>
          <a:p>
            <a:endParaRPr lang="ru-RU" sz="2400" b="1" dirty="0" smtClean="0">
              <a:latin typeface="+mj-lt"/>
            </a:endParaRPr>
          </a:p>
          <a:p>
            <a:pPr>
              <a:buNone/>
            </a:pPr>
            <a:r>
              <a:rPr lang="ru-RU" sz="2400" b="1" dirty="0" smtClean="0">
                <a:latin typeface="+mj-lt"/>
              </a:rPr>
              <a:t>4. Нанесение  модельных особенностей.</a:t>
            </a:r>
          </a:p>
          <a:p>
            <a:endParaRPr lang="ru-RU" sz="2400" b="1" dirty="0" smtClean="0">
              <a:latin typeface="+mj-lt"/>
            </a:endParaRPr>
          </a:p>
          <a:p>
            <a:pPr>
              <a:buNone/>
            </a:pPr>
            <a:r>
              <a:rPr lang="ru-RU" sz="2400" b="1" dirty="0" smtClean="0">
                <a:latin typeface="+mj-lt"/>
              </a:rPr>
              <a:t>5. Изготовление лекал.</a:t>
            </a:r>
          </a:p>
          <a:p>
            <a:endParaRPr lang="ru-RU" sz="2400" b="1" dirty="0" smtClean="0">
              <a:latin typeface="+mj-lt"/>
            </a:endParaRPr>
          </a:p>
          <a:p>
            <a:pPr>
              <a:buNone/>
            </a:pPr>
            <a:r>
              <a:rPr lang="ru-RU" sz="2400" b="1" dirty="0" smtClean="0">
                <a:latin typeface="+mj-lt"/>
              </a:rPr>
              <a:t>6. Раскрой изделия.</a:t>
            </a:r>
          </a:p>
          <a:p>
            <a:endParaRPr lang="ru-RU" dirty="0"/>
          </a:p>
        </p:txBody>
      </p:sp>
      <p:pic>
        <p:nvPicPr>
          <p:cNvPr id="33794" name="Picture 2" descr="C:\Users\user\Desktop\технология\фото\DSCN16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785926"/>
            <a:ext cx="3482417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86314" y="428604"/>
            <a:ext cx="3900486" cy="5819796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Измерения фигуры для построения  конструкции 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юбки «солнце»: </a:t>
            </a:r>
          </a:p>
          <a:p>
            <a:pPr>
              <a:buNone/>
            </a:pPr>
            <a:endParaRPr lang="ru-RU" b="1" dirty="0" smtClean="0">
              <a:latin typeface="+mj-lt"/>
            </a:endParaRPr>
          </a:p>
          <a:p>
            <a:pPr>
              <a:buNone/>
            </a:pPr>
            <a:r>
              <a:rPr lang="ru-RU" b="1" dirty="0" err="1" smtClean="0">
                <a:latin typeface="+mj-lt"/>
              </a:rPr>
              <a:t>Ст</a:t>
            </a:r>
            <a:r>
              <a:rPr lang="ru-RU" b="1" dirty="0" smtClean="0">
                <a:latin typeface="+mj-lt"/>
              </a:rPr>
              <a:t> = 32 см; </a:t>
            </a:r>
          </a:p>
          <a:p>
            <a:pPr>
              <a:buNone/>
            </a:pPr>
            <a:endParaRPr lang="ru-RU" b="1" dirty="0" smtClean="0">
              <a:latin typeface="+mj-lt"/>
            </a:endParaRPr>
          </a:p>
          <a:p>
            <a:pPr>
              <a:buNone/>
            </a:pPr>
            <a:r>
              <a:rPr lang="ru-RU" b="1" dirty="0" smtClean="0">
                <a:latin typeface="+mj-lt"/>
              </a:rPr>
              <a:t> Ди=50 см; </a:t>
            </a:r>
          </a:p>
          <a:p>
            <a:pPr>
              <a:buNone/>
            </a:pPr>
            <a:endParaRPr lang="ru-RU" b="1" dirty="0" smtClean="0">
              <a:latin typeface="+mj-lt"/>
            </a:endParaRPr>
          </a:p>
          <a:p>
            <a:pPr>
              <a:buNone/>
            </a:pPr>
            <a:r>
              <a:rPr lang="ru-RU" b="1" dirty="0" smtClean="0">
                <a:latin typeface="+mj-lt"/>
              </a:rPr>
              <a:t> К= 0,32</a:t>
            </a:r>
          </a:p>
          <a:p>
            <a:endParaRPr lang="ru-RU" b="1" dirty="0">
              <a:latin typeface="+mj-lt"/>
            </a:endParaRPr>
          </a:p>
        </p:txBody>
      </p:sp>
      <p:pic>
        <p:nvPicPr>
          <p:cNvPr id="5" name="Picture 2" descr="C:\Users\user\Desktop\технология\фото\DSCN16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428604"/>
            <a:ext cx="4446779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1472" y="2571744"/>
          <a:ext cx="8143932" cy="3545866"/>
        </p:xfrm>
        <a:graphic>
          <a:graphicData uri="http://schemas.openxmlformats.org/drawingml/2006/table">
            <a:tbl>
              <a:tblPr/>
              <a:tblGrid>
                <a:gridCol w="4925523"/>
                <a:gridCol w="3218409"/>
              </a:tblGrid>
              <a:tr h="593722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+mj-lt"/>
                          <a:ea typeface="Times New Roman"/>
                          <a:cs typeface="Times New Roman"/>
                        </a:rPr>
                        <a:t>Расчетная формула и участок</a:t>
                      </a:r>
                      <a:endParaRPr lang="ru-RU" sz="28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+mj-lt"/>
                          <a:ea typeface="Times New Roman"/>
                          <a:cs typeface="Times New Roman"/>
                        </a:rPr>
                        <a:t>Расчет</a:t>
                      </a:r>
                      <a:endParaRPr lang="ru-RU" sz="28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72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+mj-lt"/>
                          <a:ea typeface="Times New Roman"/>
                          <a:cs typeface="Times New Roman"/>
                        </a:rPr>
                        <a:t>Коэффициент </a:t>
                      </a:r>
                      <a:r>
                        <a:rPr lang="ru-RU" sz="2800" b="1" dirty="0">
                          <a:latin typeface="+mj-lt"/>
                          <a:ea typeface="Times New Roman"/>
                          <a:cs typeface="Times New Roman"/>
                        </a:rPr>
                        <a:t>К</a:t>
                      </a: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1259">
                <a:tc>
                  <a:txBody>
                    <a:bodyPr/>
                    <a:lstStyle/>
                    <a:p>
                      <a:pPr indent="3175" algn="ctr"/>
                      <a:r>
                        <a:rPr lang="ru-RU" sz="2800" dirty="0">
                          <a:latin typeface="+mj-lt"/>
                          <a:ea typeface="Times New Roman"/>
                          <a:cs typeface="Times New Roman"/>
                        </a:rPr>
                        <a:t>Радиус для </a:t>
                      </a:r>
                      <a:r>
                        <a:rPr lang="ru-RU" sz="2800" dirty="0" smtClean="0">
                          <a:latin typeface="+mj-lt"/>
                          <a:ea typeface="Times New Roman"/>
                          <a:cs typeface="Times New Roman"/>
                        </a:rPr>
                        <a:t>построения </a:t>
                      </a:r>
                      <a:r>
                        <a:rPr lang="ru-RU" sz="2800" dirty="0">
                          <a:latin typeface="+mj-lt"/>
                          <a:ea typeface="Times New Roman"/>
                          <a:cs typeface="Times New Roman"/>
                        </a:rPr>
                        <a:t>линии талии </a:t>
                      </a:r>
                      <a:r>
                        <a:rPr lang="ru-RU" sz="2800" b="1" dirty="0" err="1">
                          <a:latin typeface="+mj-lt"/>
                          <a:ea typeface="Times New Roman"/>
                          <a:cs typeface="Times New Roman"/>
                        </a:rPr>
                        <a:t>Рт</a:t>
                      </a:r>
                      <a:r>
                        <a:rPr lang="ru-RU" sz="2800" b="1" dirty="0">
                          <a:latin typeface="+mj-lt"/>
                          <a:ea typeface="Times New Roman"/>
                          <a:cs typeface="Times New Roman"/>
                        </a:rPr>
                        <a:t> = К </a:t>
                      </a: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×</a:t>
                      </a:r>
                      <a:r>
                        <a:rPr lang="ru-RU" sz="2800" b="1" dirty="0">
                          <a:latin typeface="+mj-lt"/>
                          <a:ea typeface="Times New Roman"/>
                          <a:cs typeface="Times New Roman"/>
                        </a:rPr>
                        <a:t> С</a:t>
                      </a:r>
                      <a:r>
                        <a:rPr lang="ru-RU" sz="2800" b="1" baseline="-25000" dirty="0">
                          <a:latin typeface="+mj-lt"/>
                          <a:ea typeface="Times New Roman"/>
                          <a:cs typeface="Times New Roman"/>
                        </a:rPr>
                        <a:t>Т</a:t>
                      </a:r>
                      <a:endParaRPr lang="ru-RU" sz="28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7445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2800" spc="-15" dirty="0">
                          <a:latin typeface="+mj-lt"/>
                          <a:ea typeface="Times New Roman"/>
                          <a:cs typeface="Times New Roman"/>
                        </a:rPr>
                        <a:t>Радиус для </a:t>
                      </a:r>
                      <a:r>
                        <a:rPr lang="ru-RU" sz="2800" spc="-15" dirty="0" smtClean="0">
                          <a:latin typeface="+mj-lt"/>
                          <a:ea typeface="Times New Roman"/>
                          <a:cs typeface="Times New Roman"/>
                        </a:rPr>
                        <a:t>построе</a:t>
                      </a:r>
                      <a:r>
                        <a:rPr lang="ru-RU" sz="2800" dirty="0" smtClean="0">
                          <a:latin typeface="+mj-lt"/>
                          <a:ea typeface="Times New Roman"/>
                          <a:cs typeface="Times New Roman"/>
                        </a:rPr>
                        <a:t>ния </a:t>
                      </a:r>
                      <a:r>
                        <a:rPr lang="ru-RU" sz="2800" dirty="0">
                          <a:latin typeface="+mj-lt"/>
                          <a:ea typeface="Times New Roman"/>
                          <a:cs typeface="Times New Roman"/>
                        </a:rPr>
                        <a:t>линии низа </a:t>
                      </a:r>
                      <a:r>
                        <a:rPr lang="ru-RU" sz="2800" b="1" spc="-80" dirty="0" err="1">
                          <a:latin typeface="+mj-lt"/>
                          <a:ea typeface="Times New Roman"/>
                          <a:cs typeface="Times New Roman"/>
                        </a:rPr>
                        <a:t>Рн</a:t>
                      </a:r>
                      <a:r>
                        <a:rPr lang="ru-RU" sz="2800" b="1" spc="-80" dirty="0">
                          <a:latin typeface="+mj-lt"/>
                          <a:ea typeface="Times New Roman"/>
                          <a:cs typeface="Times New Roman"/>
                        </a:rPr>
                        <a:t>  = Р т + Д и</a:t>
                      </a:r>
                      <a:endParaRPr lang="ru-RU" sz="28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endParaRPr lang="ru-RU" sz="2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28596" y="802440"/>
            <a:ext cx="821537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1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Расчет  построения конической юбки «солнце» </a:t>
            </a:r>
          </a:p>
          <a:p>
            <a:pPr marL="0" marR="0" lvl="0" indent="31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685800" y="1214422"/>
            <a:ext cx="2743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+mj-lt"/>
              </a:rPr>
              <a:t>Построение линии середины переднего и заднего полотнищ юбки</a:t>
            </a:r>
            <a:endParaRPr lang="ru-RU" sz="3600" b="1" dirty="0">
              <a:latin typeface="+mj-lt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428604"/>
            <a:ext cx="4578152" cy="582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685800" y="1214422"/>
            <a:ext cx="274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+mj-lt"/>
              </a:rPr>
              <a:t>Построение линии талии</a:t>
            </a:r>
            <a:endParaRPr lang="ru-RU" sz="3600" b="1" dirty="0">
              <a:latin typeface="+mj-lt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7" y="714356"/>
            <a:ext cx="4683508" cy="595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285720" y="1214422"/>
            <a:ext cx="35004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+mj-lt"/>
              </a:rPr>
              <a:t>Построение линии низа юбки ( нижнего среза)</a:t>
            </a:r>
            <a:endParaRPr lang="ru-RU" sz="3600" b="1" dirty="0">
              <a:latin typeface="+mj-lt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7" y="642918"/>
            <a:ext cx="4739660" cy="602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1428728" y="1928802"/>
            <a:ext cx="1143008" cy="10715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Кольцо 2"/>
          <p:cNvSpPr/>
          <p:nvPr/>
        </p:nvSpPr>
        <p:spPr>
          <a:xfrm>
            <a:off x="357158" y="928670"/>
            <a:ext cx="3143272" cy="3128978"/>
          </a:xfrm>
          <a:prstGeom prst="donut">
            <a:avLst>
              <a:gd name="adj" fmla="val 349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 descr="C:\Users\Ульяна\Desktop\фото\DSCN16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286124"/>
            <a:ext cx="4260845" cy="3195463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1357298"/>
            <a:ext cx="4495800" cy="1228725"/>
          </a:xfrm>
          <a:prstGeom prst="rect">
            <a:avLst/>
          </a:prstGeom>
          <a:noFill/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1428736"/>
            <a:ext cx="847725" cy="1228725"/>
          </a:xfrm>
          <a:prstGeom prst="rect">
            <a:avLst/>
          </a:prstGeom>
          <a:noFill/>
        </p:spPr>
      </p:pic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2143116"/>
            <a:ext cx="500065" cy="7088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214422"/>
            <a:ext cx="3500462" cy="2628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1714480" y="2000240"/>
            <a:ext cx="1143008" cy="10715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Ульяна\Desktop\фото\DSCN1615.JPG"/>
          <p:cNvPicPr>
            <a:picLocks noChangeAspect="1" noChangeArrowheads="1"/>
          </p:cNvPicPr>
          <p:nvPr/>
        </p:nvPicPr>
        <p:blipFill>
          <a:blip r:embed="rId2" cstate="print"/>
          <a:srcRect t="24186"/>
          <a:stretch>
            <a:fillRect/>
          </a:stretch>
        </p:blipFill>
        <p:spPr bwMode="auto">
          <a:xfrm>
            <a:off x="4357686" y="4071942"/>
            <a:ext cx="4332283" cy="2463221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1785926"/>
            <a:ext cx="4495800" cy="1228725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1428736"/>
            <a:ext cx="847725" cy="1228725"/>
          </a:xfrm>
          <a:prstGeom prst="rect">
            <a:avLst/>
          </a:prstGeom>
          <a:noFill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2143116"/>
            <a:ext cx="500065" cy="7088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омб 1"/>
          <p:cNvSpPr/>
          <p:nvPr/>
        </p:nvSpPr>
        <p:spPr>
          <a:xfrm>
            <a:off x="0" y="571480"/>
            <a:ext cx="4714876" cy="2714644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1785918" y="1428736"/>
            <a:ext cx="1143008" cy="10715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Ульяна\Desktop\фото\DSCN1617.JPG"/>
          <p:cNvPicPr>
            <a:picLocks noChangeAspect="1" noChangeArrowheads="1"/>
          </p:cNvPicPr>
          <p:nvPr/>
        </p:nvPicPr>
        <p:blipFill>
          <a:blip r:embed="rId2" cstate="print"/>
          <a:srcRect t="22021"/>
          <a:stretch>
            <a:fillRect/>
          </a:stretch>
        </p:blipFill>
        <p:spPr bwMode="auto">
          <a:xfrm>
            <a:off x="4286248" y="3857628"/>
            <a:ext cx="4572032" cy="2673762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2214554"/>
            <a:ext cx="4495800" cy="1228725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1214422"/>
            <a:ext cx="847725" cy="1228725"/>
          </a:xfrm>
          <a:prstGeom prst="rect">
            <a:avLst/>
          </a:prstGeom>
          <a:noFill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1643050"/>
            <a:ext cx="500065" cy="7088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user\Desktop\технология\фото\DSCN1610.JPG"/>
          <p:cNvPicPr>
            <a:picLocks noChangeAspect="1" noChangeArrowheads="1"/>
          </p:cNvPicPr>
          <p:nvPr/>
        </p:nvPicPr>
        <p:blipFill>
          <a:blip r:embed="rId2" cstate="print"/>
          <a:srcRect t="8731"/>
          <a:stretch>
            <a:fillRect/>
          </a:stretch>
        </p:blipFill>
        <p:spPr bwMode="auto">
          <a:xfrm>
            <a:off x="214282" y="2786058"/>
            <a:ext cx="3068047" cy="3733757"/>
          </a:xfrm>
          <a:prstGeom prst="rect">
            <a:avLst/>
          </a:prstGeom>
          <a:noFill/>
        </p:spPr>
      </p:pic>
      <p:pic>
        <p:nvPicPr>
          <p:cNvPr id="32771" name="Picture 3" descr="C:\Users\user\Desktop\технология\фото\DSCN1611.JPG"/>
          <p:cNvPicPr>
            <a:picLocks noChangeAspect="1" noChangeArrowheads="1"/>
          </p:cNvPicPr>
          <p:nvPr/>
        </p:nvPicPr>
        <p:blipFill>
          <a:blip r:embed="rId3" cstate="print"/>
          <a:srcRect t="7500"/>
          <a:stretch>
            <a:fillRect/>
          </a:stretch>
        </p:blipFill>
        <p:spPr bwMode="auto">
          <a:xfrm>
            <a:off x="3143240" y="500042"/>
            <a:ext cx="2973359" cy="3667354"/>
          </a:xfrm>
          <a:prstGeom prst="rect">
            <a:avLst/>
          </a:prstGeom>
          <a:noFill/>
        </p:spPr>
      </p:pic>
      <p:pic>
        <p:nvPicPr>
          <p:cNvPr id="32772" name="Picture 4" descr="C:\Users\user\Desktop\технология\фото\DSCN16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2714620"/>
            <a:ext cx="2853744" cy="38051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142984"/>
            <a:ext cx="4243390" cy="510541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+mj-lt"/>
              </a:rPr>
              <a:t>Любимая юбка - ведь это полдела.</a:t>
            </a:r>
            <a:br>
              <a:rPr lang="ru-RU" sz="1800" b="1" dirty="0" smtClean="0">
                <a:latin typeface="+mj-lt"/>
              </a:rPr>
            </a:br>
            <a:r>
              <a:rPr lang="ru-RU" sz="1800" b="1" dirty="0" smtClean="0">
                <a:latin typeface="+mj-lt"/>
              </a:rPr>
              <a:t>Любимую юбку опять я надела.</a:t>
            </a:r>
            <a:br>
              <a:rPr lang="ru-RU" sz="1800" b="1" dirty="0" smtClean="0">
                <a:latin typeface="+mj-lt"/>
              </a:rPr>
            </a:br>
            <a:r>
              <a:rPr lang="ru-RU" sz="1800" b="1" dirty="0" smtClean="0">
                <a:latin typeface="+mj-lt"/>
              </a:rPr>
              <a:t>Сидит моя юбка на мне как влитая.</a:t>
            </a:r>
            <a:br>
              <a:rPr lang="ru-RU" sz="1800" b="1" dirty="0" smtClean="0">
                <a:latin typeface="+mj-lt"/>
              </a:rPr>
            </a:br>
            <a:r>
              <a:rPr lang="ru-RU" sz="1800" b="1" dirty="0" smtClean="0">
                <a:latin typeface="+mj-lt"/>
              </a:rPr>
              <a:t>И в ней я уже абсолютно другая.</a:t>
            </a:r>
            <a:br>
              <a:rPr lang="ru-RU" sz="1800" b="1" dirty="0" smtClean="0">
                <a:latin typeface="+mj-lt"/>
              </a:rPr>
            </a:br>
            <a:r>
              <a:rPr lang="ru-RU" sz="1800" b="1" dirty="0" smtClean="0">
                <a:latin typeface="+mj-lt"/>
              </a:rPr>
              <a:t/>
            </a:r>
            <a:br>
              <a:rPr lang="ru-RU" sz="1800" b="1" dirty="0" smtClean="0">
                <a:latin typeface="+mj-lt"/>
              </a:rPr>
            </a:br>
            <a:r>
              <a:rPr lang="ru-RU" sz="1800" b="1" dirty="0" smtClean="0">
                <a:latin typeface="+mj-lt"/>
              </a:rPr>
              <a:t/>
            </a:r>
            <a:br>
              <a:rPr lang="ru-RU" sz="1800" b="1" dirty="0" smtClean="0">
                <a:latin typeface="+mj-lt"/>
              </a:rPr>
            </a:br>
            <a:r>
              <a:rPr lang="ru-RU" sz="1800" b="1" dirty="0" smtClean="0">
                <a:latin typeface="+mj-lt"/>
              </a:rPr>
              <a:t>С весёленькой блузкой я юбку надела,</a:t>
            </a:r>
            <a:br>
              <a:rPr lang="ru-RU" sz="1800" b="1" dirty="0" smtClean="0">
                <a:latin typeface="+mj-lt"/>
              </a:rPr>
            </a:br>
            <a:r>
              <a:rPr lang="ru-RU" sz="1800" b="1" dirty="0" smtClean="0">
                <a:latin typeface="+mj-lt"/>
              </a:rPr>
              <a:t>Смотрю на себя - я теперь королева.</a:t>
            </a:r>
            <a:br>
              <a:rPr lang="ru-RU" sz="1800" b="1" dirty="0" smtClean="0">
                <a:latin typeface="+mj-lt"/>
              </a:rPr>
            </a:br>
            <a:r>
              <a:rPr lang="ru-RU" sz="1800" b="1" dirty="0" smtClean="0">
                <a:latin typeface="+mj-lt"/>
              </a:rPr>
              <a:t>Конечно, красивой бываю всегда,</a:t>
            </a:r>
            <a:br>
              <a:rPr lang="ru-RU" sz="1800" b="1" dirty="0" smtClean="0">
                <a:latin typeface="+mj-lt"/>
              </a:rPr>
            </a:br>
            <a:r>
              <a:rPr lang="ru-RU" sz="1800" b="1" dirty="0" smtClean="0">
                <a:latin typeface="+mj-lt"/>
              </a:rPr>
              <a:t>А в юбке любимой - я просто звезда.</a:t>
            </a:r>
            <a:br>
              <a:rPr lang="ru-RU" sz="1800" b="1" dirty="0" smtClean="0">
                <a:latin typeface="+mj-lt"/>
              </a:rPr>
            </a:br>
            <a:r>
              <a:rPr lang="ru-RU" sz="1800" b="1" dirty="0" smtClean="0">
                <a:latin typeface="+mj-lt"/>
              </a:rPr>
              <a:t/>
            </a:r>
            <a:br>
              <a:rPr lang="ru-RU" sz="1800" b="1" dirty="0" smtClean="0">
                <a:latin typeface="+mj-lt"/>
              </a:rPr>
            </a:br>
            <a:r>
              <a:rPr lang="ru-RU" sz="1800" b="1" dirty="0" smtClean="0">
                <a:latin typeface="+mj-lt"/>
              </a:rPr>
              <a:t>Пусть нет у меня никакой ностальгии,</a:t>
            </a:r>
            <a:br>
              <a:rPr lang="ru-RU" sz="1800" b="1" dirty="0" smtClean="0">
                <a:latin typeface="+mj-lt"/>
              </a:rPr>
            </a:br>
            <a:r>
              <a:rPr lang="ru-RU" sz="1800" b="1" dirty="0" smtClean="0">
                <a:latin typeface="+mj-lt"/>
              </a:rPr>
              <a:t>Но юбка такая, что раньше носили.</a:t>
            </a:r>
            <a:br>
              <a:rPr lang="ru-RU" sz="1800" b="1" dirty="0" smtClean="0">
                <a:latin typeface="+mj-lt"/>
              </a:rPr>
            </a:br>
            <a:r>
              <a:rPr lang="ru-RU" sz="1800" b="1" dirty="0" smtClean="0">
                <a:latin typeface="+mj-lt"/>
              </a:rPr>
              <a:t>Любимые вещи всегда надевайте.</a:t>
            </a:r>
            <a:br>
              <a:rPr lang="ru-RU" sz="1800" b="1" dirty="0" smtClean="0">
                <a:latin typeface="+mj-lt"/>
              </a:rPr>
            </a:br>
            <a:r>
              <a:rPr lang="ru-RU" sz="1800" b="1" dirty="0" smtClean="0">
                <a:latin typeface="+mj-lt"/>
              </a:rPr>
              <a:t>И с доброй улыбкой по жизни шагайте.</a:t>
            </a:r>
          </a:p>
          <a:p>
            <a:endParaRPr lang="ru-RU" b="1" dirty="0">
              <a:latin typeface="+mj-lt"/>
            </a:endParaRPr>
          </a:p>
        </p:txBody>
      </p:sp>
      <p:pic>
        <p:nvPicPr>
          <p:cNvPr id="5" name="Содержимое 4" descr="http://webkrasotka.ucoz.ru/_ph/4/2/816043831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785794"/>
            <a:ext cx="3488531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5957902" cy="842946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Оцени свою работу на уроке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857752" y="1571612"/>
            <a:ext cx="3929090" cy="4676788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Посмотри внимательно  на мишень. Каждый сектор имеет  оценку твоей работы на уроке.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   Оцени свою работу   меткой  «+», которую поставь  в  каждый сектор.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   Чем ближе к центру мишени ты поставишь  «+»,  тем лучше твой результат работы на уроке.</a:t>
            </a:r>
          </a:p>
          <a:p>
            <a:endParaRPr lang="ru-RU" dirty="0"/>
          </a:p>
        </p:txBody>
      </p:sp>
      <p:pic>
        <p:nvPicPr>
          <p:cNvPr id="5" name="Рисунок 4" descr="Image244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00240"/>
            <a:ext cx="442915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042.radikal.ru/1105/7a/37fffb7c9035t.jpg">
            <a:hlinkClick r:id="rId2" tgtFrame="&quot;_blank&quot;"/>
          </p:cNvPr>
          <p:cNvPicPr/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0000" contrast="-20000"/>
          </a:blip>
          <a:srcRect l="9182" t="26875" r="61662" b="30730"/>
          <a:stretch>
            <a:fillRect/>
          </a:stretch>
        </p:blipFill>
        <p:spPr bwMode="auto">
          <a:xfrm>
            <a:off x="571472" y="1071546"/>
            <a:ext cx="485778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i042.radikal.ru/1105/7a/37fffb7c9035t.jpg">
            <a:hlinkClick r:id="rId2" tgtFrame="&quot;_blank&quot;"/>
          </p:cNvPr>
          <p:cNvPicPr/>
          <p:nvPr/>
        </p:nvPicPr>
        <p:blipFill>
          <a:blip r:embed="rId3" cstate="print"/>
          <a:srcRect l="54165" t="17883" r="24176" b="5036"/>
          <a:stretch>
            <a:fillRect/>
          </a:stretch>
        </p:blipFill>
        <p:spPr bwMode="auto">
          <a:xfrm>
            <a:off x="6072198" y="1071546"/>
            <a:ext cx="228601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305800" cy="4786346"/>
          </a:xfrm>
        </p:spPr>
        <p:txBody>
          <a:bodyPr>
            <a:noAutofit/>
          </a:bodyPr>
          <a:lstStyle/>
          <a:p>
            <a:r>
              <a:rPr lang="ru-RU" sz="32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Предметно-ориентированные цели урока:</a:t>
            </a:r>
            <a:br>
              <a:rPr lang="ru-RU" sz="32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      - освоение приемов расчета и построения конических  юбок;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      - совершенствование навыков самостоятельной и    групповой работы  учащихся;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      - формирование навыков  выполнения  сравнительного анализа  моделей юбок;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      - закрепление навыков вычисления площади геометрических фигур;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029604" cy="842946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процесса создания моделей одежды :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1676400"/>
            <a:ext cx="3571900" cy="4572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+mj-lt"/>
              </a:rPr>
              <a:t>1 этап - создание эскиза  модели</a:t>
            </a:r>
          </a:p>
          <a:p>
            <a:r>
              <a:rPr lang="ru-RU" sz="2400" b="1" dirty="0" smtClean="0">
                <a:latin typeface="+mj-lt"/>
              </a:rPr>
              <a:t/>
            </a:r>
            <a:br>
              <a:rPr lang="ru-RU" sz="2400" b="1" dirty="0" smtClean="0">
                <a:latin typeface="+mj-lt"/>
              </a:rPr>
            </a:br>
            <a:r>
              <a:rPr lang="ru-RU" sz="2400" b="1" dirty="0" smtClean="0">
                <a:latin typeface="+mj-lt"/>
              </a:rPr>
              <a:t>2 этап - расчет и построение конструкции</a:t>
            </a:r>
          </a:p>
          <a:p>
            <a:r>
              <a:rPr lang="ru-RU" sz="2400" b="1" dirty="0" smtClean="0">
                <a:latin typeface="+mj-lt"/>
              </a:rPr>
              <a:t/>
            </a:r>
            <a:br>
              <a:rPr lang="ru-RU" sz="2400" b="1" dirty="0" smtClean="0">
                <a:latin typeface="+mj-lt"/>
              </a:rPr>
            </a:br>
            <a:r>
              <a:rPr lang="ru-RU" sz="2400" b="1" dirty="0" smtClean="0">
                <a:latin typeface="+mj-lt"/>
              </a:rPr>
              <a:t>3 этап - раскрой изделия </a:t>
            </a:r>
          </a:p>
          <a:p>
            <a:r>
              <a:rPr lang="ru-RU" sz="2400" b="1" dirty="0" smtClean="0">
                <a:latin typeface="+mj-lt"/>
              </a:rPr>
              <a:t/>
            </a:r>
            <a:br>
              <a:rPr lang="ru-RU" sz="2400" b="1" dirty="0" smtClean="0">
                <a:latin typeface="+mj-lt"/>
              </a:rPr>
            </a:br>
            <a:r>
              <a:rPr lang="ru-RU" sz="2400" b="1" dirty="0" smtClean="0">
                <a:latin typeface="+mj-lt"/>
              </a:rPr>
              <a:t>4 этап - процесс изготовления изделия</a:t>
            </a:r>
          </a:p>
          <a:p>
            <a:endParaRPr lang="ru-RU" sz="2400" b="1" dirty="0">
              <a:latin typeface="+mj-lt"/>
            </a:endParaRPr>
          </a:p>
        </p:txBody>
      </p:sp>
      <p:pic>
        <p:nvPicPr>
          <p:cNvPr id="5" name="Содержимое 4" descr="http://s012.radikal.ru/i319/1105/1f/0890f55fddc7t.jpg">
            <a:hlinkClick r:id="rId2" tgtFrame="&quot;_blank&quot;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 l="53620" t="5715" r="4825" b="8558"/>
          <a:stretch>
            <a:fillRect/>
          </a:stretch>
        </p:blipFill>
        <p:spPr bwMode="auto">
          <a:xfrm>
            <a:off x="4929190" y="1571612"/>
            <a:ext cx="3571900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100" y="714356"/>
            <a:ext cx="7341466" cy="5961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1071546"/>
            <a:ext cx="2286016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прямоугольник</a:t>
            </a:r>
            <a:endParaRPr lang="ru-RU" sz="2000" dirty="0"/>
          </a:p>
        </p:txBody>
      </p:sp>
      <p:sp>
        <p:nvSpPr>
          <p:cNvPr id="5" name="Овал 4"/>
          <p:cNvSpPr/>
          <p:nvPr/>
        </p:nvSpPr>
        <p:spPr>
          <a:xfrm>
            <a:off x="3500430" y="785794"/>
            <a:ext cx="1785950" cy="19145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круг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3357562"/>
            <a:ext cx="1628780" cy="1643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квадрат</a:t>
            </a:r>
            <a:endParaRPr lang="ru-RU" sz="2800" dirty="0"/>
          </a:p>
        </p:txBody>
      </p:sp>
      <p:sp>
        <p:nvSpPr>
          <p:cNvPr id="7" name="Ромб 6"/>
          <p:cNvSpPr/>
          <p:nvPr/>
        </p:nvSpPr>
        <p:spPr>
          <a:xfrm>
            <a:off x="6215074" y="571480"/>
            <a:ext cx="2071702" cy="3071834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ромб</a:t>
            </a:r>
            <a:endParaRPr lang="ru-RU" sz="2800" dirty="0"/>
          </a:p>
        </p:txBody>
      </p:sp>
      <p:sp>
        <p:nvSpPr>
          <p:cNvPr id="8" name="Трапеция 7"/>
          <p:cNvSpPr/>
          <p:nvPr/>
        </p:nvSpPr>
        <p:spPr>
          <a:xfrm>
            <a:off x="857224" y="3214686"/>
            <a:ext cx="2428892" cy="1857364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трапеция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1071546"/>
            <a:ext cx="2286016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1-?</a:t>
            </a:r>
            <a:endParaRPr lang="ru-RU" sz="4000" dirty="0"/>
          </a:p>
        </p:txBody>
      </p:sp>
      <p:sp>
        <p:nvSpPr>
          <p:cNvPr id="5" name="Овал 4"/>
          <p:cNvSpPr/>
          <p:nvPr/>
        </p:nvSpPr>
        <p:spPr>
          <a:xfrm>
            <a:off x="3500430" y="785794"/>
            <a:ext cx="1785950" cy="19145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2-?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3357562"/>
            <a:ext cx="1628780" cy="1643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5-?</a:t>
            </a:r>
            <a:endParaRPr lang="ru-RU" sz="4000" dirty="0"/>
          </a:p>
        </p:txBody>
      </p:sp>
      <p:sp>
        <p:nvSpPr>
          <p:cNvPr id="7" name="Ромб 6"/>
          <p:cNvSpPr/>
          <p:nvPr/>
        </p:nvSpPr>
        <p:spPr>
          <a:xfrm>
            <a:off x="6500826" y="500042"/>
            <a:ext cx="2071702" cy="3071834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3-?</a:t>
            </a:r>
            <a:endParaRPr lang="ru-RU" sz="4000" dirty="0"/>
          </a:p>
        </p:txBody>
      </p:sp>
      <p:sp>
        <p:nvSpPr>
          <p:cNvPr id="8" name="Трапеция 7"/>
          <p:cNvSpPr/>
          <p:nvPr/>
        </p:nvSpPr>
        <p:spPr>
          <a:xfrm>
            <a:off x="857224" y="3214686"/>
            <a:ext cx="2428892" cy="1857364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4-?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5072074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1) </a:t>
            </a:r>
            <a:r>
              <a:rPr lang="ru-RU" sz="3600" b="1" dirty="0" err="1" smtClean="0"/>
              <a:t>S=а</a:t>
            </a:r>
            <a:r>
              <a:rPr lang="ru-RU" sz="3600" b="1" dirty="0" smtClean="0"/>
              <a:t>²; 2) </a:t>
            </a:r>
            <a:r>
              <a:rPr lang="ru-RU" sz="3600" b="1" dirty="0" err="1" smtClean="0"/>
              <a:t>S=а</a:t>
            </a:r>
            <a:r>
              <a:rPr lang="ru-RU" sz="3600" b="1" dirty="0" smtClean="0"/>
              <a:t>·</a:t>
            </a:r>
            <a:r>
              <a:rPr lang="en-US" sz="3600" b="1" dirty="0" smtClean="0"/>
              <a:t>b</a:t>
            </a:r>
            <a:r>
              <a:rPr lang="ru-RU" sz="3600" b="1" dirty="0" smtClean="0"/>
              <a:t>; 3) </a:t>
            </a:r>
            <a:r>
              <a:rPr lang="ru-RU" sz="3600" b="1" dirty="0" err="1" smtClean="0"/>
              <a:t>S=πr</a:t>
            </a:r>
            <a:r>
              <a:rPr lang="ru-RU" sz="3600" b="1" dirty="0" smtClean="0"/>
              <a:t>²; 4) S=½d1·d2; 5) </a:t>
            </a:r>
            <a:r>
              <a:rPr lang="ru-RU" sz="3600" b="1" dirty="0" err="1" smtClean="0"/>
              <a:t>S=½h</a:t>
            </a:r>
            <a:r>
              <a:rPr lang="ru-RU" sz="3600" b="1" dirty="0" smtClean="0"/>
              <a:t>·(</a:t>
            </a:r>
            <a:r>
              <a:rPr lang="ru-RU" sz="3600" b="1" dirty="0" err="1" smtClean="0"/>
              <a:t>a+b</a:t>
            </a:r>
            <a:r>
              <a:rPr lang="ru-RU" sz="3600" b="1" dirty="0" smtClean="0"/>
              <a:t>)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Кольцо 8"/>
          <p:cNvSpPr/>
          <p:nvPr/>
        </p:nvSpPr>
        <p:spPr>
          <a:xfrm>
            <a:off x="2000232" y="785794"/>
            <a:ext cx="5572164" cy="5572140"/>
          </a:xfrm>
          <a:prstGeom prst="donut">
            <a:avLst>
              <a:gd name="adj" fmla="val 13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714876" y="3571876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857620" y="3000372"/>
            <a:ext cx="8572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Прямая соединительная линия 13"/>
          <p:cNvCxnSpPr>
            <a:stCxn id="11" idx="6"/>
          </p:cNvCxnSpPr>
          <p:nvPr/>
        </p:nvCxnSpPr>
        <p:spPr>
          <a:xfrm flipV="1">
            <a:off x="4929190" y="2786058"/>
            <a:ext cx="2500330" cy="892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7429520" y="2000241"/>
            <a:ext cx="857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endParaRPr lang="ru-RU" sz="7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16200000" flipH="1">
            <a:off x="2607455" y="1964521"/>
            <a:ext cx="4357718" cy="3286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6786578" y="5715016"/>
            <a:ext cx="80021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endParaRPr lang="ru-RU" sz="7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43108" y="714356"/>
            <a:ext cx="80021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endParaRPr lang="ru-RU" sz="7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472</TotalTime>
  <Words>213</Words>
  <Application>Microsoft Office PowerPoint</Application>
  <PresentationFormat>Экран (4:3)</PresentationFormat>
  <Paragraphs>59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 Интегрированный урок по технологии и математике   Процесс разработки конструкции конической юбки «солнце», расчет площади поверхности макета юбки          </vt:lpstr>
      <vt:lpstr>Слайд 2</vt:lpstr>
      <vt:lpstr>Слайд 3</vt:lpstr>
      <vt:lpstr>Предметно-ориентированные цели урока:        - освоение приемов расчета и построения конических  юбок;       - совершенствование навыков самостоятельной и    групповой работы  учащихся;       - формирование навыков  выполнения  сравнительного анализа  моделей юбок;       - закрепление навыков вычисления площади геометрических фигур; </vt:lpstr>
      <vt:lpstr>Этапы процесса создания моделей одежды :</vt:lpstr>
      <vt:lpstr>Слайд 6</vt:lpstr>
      <vt:lpstr>Слайд 7</vt:lpstr>
      <vt:lpstr>Слайд 8</vt:lpstr>
      <vt:lpstr>Слайд 9</vt:lpstr>
      <vt:lpstr>Процесс конструирования состоит из следующих видов  работ: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Оцени свою работу на уроке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внутренней и кадровой политики Белгородской области ОГБОУ СПО «Старооскольский техникум технологий и дизайна» II Всероссийский конкурс учащихся учреждений НПО и СПО  «Моя профессия – моё будущее»  Проект «КИСТЬ ДА ИГЛА – СУДЬБА МОЯ»</dc:title>
  <dc:creator>user</dc:creator>
  <cp:lastModifiedBy>Ульяна</cp:lastModifiedBy>
  <cp:revision>54</cp:revision>
  <dcterms:created xsi:type="dcterms:W3CDTF">2013-05-12T15:56:09Z</dcterms:created>
  <dcterms:modified xsi:type="dcterms:W3CDTF">2014-03-24T11:27:47Z</dcterms:modified>
</cp:coreProperties>
</file>