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notesMasterIdLst>
    <p:notesMasterId r:id="rId24"/>
  </p:notesMasterIdLst>
  <p:handoutMasterIdLst>
    <p:handoutMasterId r:id="rId25"/>
  </p:handoutMasterIdLst>
  <p:sldIdLst>
    <p:sldId id="319" r:id="rId2"/>
    <p:sldId id="300" r:id="rId3"/>
    <p:sldId id="303" r:id="rId4"/>
    <p:sldId id="302" r:id="rId5"/>
    <p:sldId id="301" r:id="rId6"/>
    <p:sldId id="311" r:id="rId7"/>
    <p:sldId id="307" r:id="rId8"/>
    <p:sldId id="304" r:id="rId9"/>
    <p:sldId id="298" r:id="rId10"/>
    <p:sldId id="299" r:id="rId11"/>
    <p:sldId id="323" r:id="rId12"/>
    <p:sldId id="279" r:id="rId13"/>
    <p:sldId id="324" r:id="rId14"/>
    <p:sldId id="313" r:id="rId15"/>
    <p:sldId id="317" r:id="rId16"/>
    <p:sldId id="316" r:id="rId17"/>
    <p:sldId id="314" r:id="rId18"/>
    <p:sldId id="318" r:id="rId19"/>
    <p:sldId id="315" r:id="rId20"/>
    <p:sldId id="322" r:id="rId21"/>
    <p:sldId id="295" r:id="rId22"/>
    <p:sldId id="285" r:id="rId23"/>
  </p:sldIdLst>
  <p:sldSz cx="9144000" cy="6858000" type="screen4x3"/>
  <p:notesSz cx="6856413" cy="97504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6B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64" autoAdjust="0"/>
    <p:restoredTop sz="94574" autoAdjust="0"/>
  </p:normalViewPr>
  <p:slideViewPr>
    <p:cSldViewPr>
      <p:cViewPr>
        <p:scale>
          <a:sx n="70" d="100"/>
          <a:sy n="70" d="100"/>
        </p:scale>
        <p:origin x="-11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424" y="-77"/>
      </p:cViewPr>
      <p:guideLst>
        <p:guide orient="horz" pos="3071"/>
        <p:guide pos="215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0087EBC-0ACF-49CF-A2D4-37283DB78A8A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025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AAC574-8E9F-4D2D-AEA5-69C045268A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7834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025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CDB7B1-D321-46C1-8EB7-151DAE6B3974}" type="datetimeFigureOut">
              <a:rPr lang="ru-RU"/>
              <a:pPr>
                <a:defRPr/>
              </a:pPr>
              <a:t>12.11.2014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31838"/>
            <a:ext cx="4872037" cy="36560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30738"/>
            <a:ext cx="5484813" cy="4387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025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045CE8B-737C-4D00-A2A1-62D1EC14F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0263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7270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270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271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27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27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271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8A27366-B741-49D8-866C-C77C487F2EB9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271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6AD67CC-F60F-4FF7-AA84-05A5937EC1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80618-2729-4ABB-ABCF-FFEC9DE4C522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8AD4-F5F1-42F3-9936-BD82851F0C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BE2D41-6B1F-42C4-94FC-3FFC4A793A8D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53C37-0518-4399-83D3-737A9F13A3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7822C6-1FB4-4AF2-BB96-3A9B15E7DFCA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09D79-A666-4D6E-BC4A-47403BAECD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643005-E76B-470D-8AD1-708AE39B539E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ABFF9-D70F-4AD2-B795-BBD075D5BC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B4718C-49F6-44F7-B888-ED9AD02D24B6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42C23-7C7C-4BEF-8C19-9A57CFF32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44F35A-74E8-4218-8832-BD643C2019E3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1770D4-95EB-420F-BD9B-0E2AC7159A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C2CACEE-18BF-493C-8F03-DEA2BBE5F681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72874-C64C-4AD9-ADE0-01C5D9937E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0D9096-2782-4F52-B04F-0EC1CA994CEB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81BD4-FC98-4469-84F6-387C42451A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381A66-791E-412B-A823-FEA36BB691FC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4B629-B69F-4FB9-84BD-459F8BE394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AA9C30-DDD4-4D74-9124-43FEB12F32D4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7F67B-A208-42A0-9C12-D7F7D01D68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716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16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716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6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36907152-10C6-449E-AAE4-C4D8846961AB}" type="datetimeFigureOut">
              <a:rPr lang="ru-RU"/>
              <a:pPr/>
              <a:t>12.11.2014</a:t>
            </a:fld>
            <a:endParaRPr lang="ru-RU"/>
          </a:p>
        </p:txBody>
      </p:sp>
      <p:sp>
        <p:nvSpPr>
          <p:cNvPr id="716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716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A3AE3188-B7AA-47A6-9285-B88E94FD13F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16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16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kl3uch\&#1056;&#1072;&#1073;&#1086;&#1095;&#1080;&#1081;%20&#1089;&#1090;&#1086;&#1083;\&#1076;&#1083;&#1103;%20&#1086;&#1090;&#1082;&#1088;&#1099;&#1090;&#1086;&#1075;&#1086;%20&#1091;&#1088;&#1086;&#1082;&#1072;\&#1055;&#1088;&#1080;&#1095;&#1077;&#1089;&#1082;&#1080;%20&#1074;%20&#1089;&#1090;&#1080;&#1083;&#1077;%2060-&#1093;.%20&#1054;&#1073;&#1091;&#1095;&#1077;&#1085;&#1080;&#1077;._WMV%20V8.wmv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kl3uch\&#1056;&#1072;&#1073;&#1086;&#1095;&#1080;&#1081;%20&#1089;&#1090;&#1086;&#1083;\&#1076;&#1083;&#1103;%20&#1086;&#1090;&#1082;&#1088;&#1099;&#1090;&#1086;&#1075;&#1086;%20&#1091;&#1088;&#1086;&#1082;&#1072;\&#1057;&#1072;&#1082;&#1089;&#1086;&#1092;&#1086;&#1085;-&#1057;&#1040;&#1052;&#1040;&#1071;-&#1050;&#1056;&#1040;&#1057;&#1048;&#1042;&#1040;&#1071;-&#1052;&#1045;&#1051;&#1054;&#1044;&#1048;&#1071;(muzofon.com).mp3" TargetMode="Externa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http://www.mirvolos.com/images/pricheski-nevesti-new-02.jpg" TargetMode="External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8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Documents%20and%20Settings\kl3uch\&#1056;&#1072;&#1073;&#1086;&#1095;&#1080;&#1081;%20&#1089;&#1090;&#1086;&#1083;\&#1076;&#1083;&#1103;%20&#1086;&#1090;&#1082;&#1088;&#1099;&#1090;&#1086;&#1075;&#1086;%20&#1091;&#1088;&#1086;&#1082;&#1072;\&#1090;&#1077;&#1093;&#1085;&#1086;&#1083;&#1086;&#1075;&#1080;&#1103;%20&#1074;&#1086;&#1083;&#1085;&#1099;.wmv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hyperlink" Target="http://pics.livejournal.com/agent_silent/pic/000k83qt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pics.livejournal.com/agent_silent/pic/000k9r4z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://pics.livejournal.com/agent_silent/pic/000p298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ics.livejournal.com/agent_silent/pic/000p6asp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://pics.livejournal.com/agent_silent/pic/000p4rw8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hyperlink" Target="http://pics.livejournal.com/agent_silent/pic/000krk44" TargetMode="External"/><Relationship Id="rId2" Type="http://schemas.openxmlformats.org/officeDocument/2006/relationships/hyperlink" Target="http://pics.livejournal.com/agent_silent/pic/000kdp4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hyperlink" Target="http://pics.livejournal.com/agent_silent/pic/000kqy8w" TargetMode="External"/><Relationship Id="rId4" Type="http://schemas.openxmlformats.org/officeDocument/2006/relationships/image" Target="../media/image25.wmf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ически в стиле 60-х. Обучение._WMV V8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77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Текст 3"/>
          <p:cNvSpPr>
            <a:spLocks/>
          </p:cNvSpPr>
          <p:nvPr/>
        </p:nvSpPr>
        <p:spPr bwMode="auto">
          <a:xfrm>
            <a:off x="395288" y="476250"/>
            <a:ext cx="8064500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/>
          <a:lstStyle/>
          <a:p>
            <a:pPr algn="ctr" eaLnBrk="0" hangingPunct="0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sz="2800" b="1" u="sng" dirty="0" smtClean="0">
                <a:solidFill>
                  <a:srgbClr val="771F28"/>
                </a:solidFill>
                <a:latin typeface="Verdana" pitchFamily="34" charset="0"/>
              </a:rPr>
              <a:t>Цели урока</a:t>
            </a:r>
          </a:p>
          <a:p>
            <a:r>
              <a:rPr lang="ru-RU" sz="2000" b="1" dirty="0">
                <a:solidFill>
                  <a:schemeClr val="accent4"/>
                </a:solidFill>
              </a:rPr>
              <a:t>1.Образовательная: </a:t>
            </a:r>
            <a:r>
              <a:rPr lang="ru-RU" sz="2000" dirty="0">
                <a:solidFill>
                  <a:schemeClr val="accent4"/>
                </a:solidFill>
              </a:rPr>
              <a:t>Обеспечить формирование профессиональных компетенций ПК 1.1., ПК 1.4.,  ПК 1.6. , соответствующих основным видам профессиональной деятельности, через усвоение знаний по  санитарным правилам и нормам (СанПиНы); физиологии кожи и волос; составу и свойствам профессиональных препаратов; основному направлению моды в парикмахерском искусстве; нормам расхода препаратов, времени на выполнение работ; технологии укладок волос различными способами; критериям оценки качества укладок.</a:t>
            </a:r>
          </a:p>
          <a:p>
            <a:r>
              <a:rPr lang="ru-RU" sz="2000" b="1" dirty="0">
                <a:solidFill>
                  <a:schemeClr val="accent4"/>
                </a:solidFill>
              </a:rPr>
              <a:t>2. Развивающая:</a:t>
            </a:r>
            <a:r>
              <a:rPr lang="ru-RU" sz="2000" dirty="0">
                <a:solidFill>
                  <a:schemeClr val="accent4"/>
                </a:solidFill>
              </a:rPr>
              <a:t> Обеспечить формирование общих компетенций  ОК.1; ОК.3,ОК 4,ОК.5 через  поиск информации, необходимой для эффективного выполнения профессиональных задач.</a:t>
            </a:r>
          </a:p>
          <a:p>
            <a:r>
              <a:rPr lang="ru-RU" sz="2000" b="1" dirty="0">
                <a:solidFill>
                  <a:schemeClr val="accent4"/>
                </a:solidFill>
              </a:rPr>
              <a:t>3. Воспитательная: </a:t>
            </a:r>
            <a:r>
              <a:rPr lang="ru-RU" sz="2000" dirty="0">
                <a:solidFill>
                  <a:schemeClr val="accent4"/>
                </a:solidFill>
              </a:rPr>
              <a:t>Формировать ОК 1. Обеспечить формирование ОК.1 через воспитание профессиональных качеств по культуре в сфере услуг.</a:t>
            </a:r>
          </a:p>
          <a:p>
            <a:pPr algn="ctr" eaLnBrk="0" hangingPunct="0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ru-RU" sz="1200" b="1" dirty="0">
              <a:solidFill>
                <a:srgbClr val="771F28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082"/>
            <a:ext cx="7560840" cy="639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аксофон-САМАЯ-КРАСИВАЯ-МЕЛОДИЯ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876940"/>
            <a:ext cx="571504" cy="57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84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1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6B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323527" y="981075"/>
            <a:ext cx="8820473" cy="5616575"/>
          </a:xfrm>
        </p:spPr>
        <p:txBody>
          <a:bodyPr lIns="182880" tIns="91440"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а - бомбаж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б - воздушная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ф - бигуди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г - груша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а - пенка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6 – 5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б  – объём и форму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а, б, в – пенка, лак, гель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– а, б, в – волна, локон, пробор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400" b="1" dirty="0">
                <a:solidFill>
                  <a:schemeClr val="accent5"/>
                </a:solidFill>
                <a:effectLst/>
              </a:rPr>
              <a:t>- б, г, д – восьмеркой, вертикальный, горизонтальный</a:t>
            </a:r>
          </a:p>
          <a:p>
            <a:pPr marL="0" indent="0">
              <a:buNone/>
            </a:pPr>
            <a:endParaRPr lang="ru-RU" sz="2400" dirty="0">
              <a:effectLst/>
            </a:endParaRPr>
          </a:p>
          <a:p>
            <a:pPr marL="457200" indent="-457200">
              <a:lnSpc>
                <a:spcPct val="90000"/>
              </a:lnSpc>
              <a:buFont typeface="Wingdings" pitchFamily="2" charset="2"/>
              <a:buNone/>
            </a:pPr>
            <a:endParaRPr lang="ru-RU" sz="2800" b="1" dirty="0">
              <a:solidFill>
                <a:schemeClr val="accent5"/>
              </a:solidFill>
            </a:endParaRPr>
          </a:p>
        </p:txBody>
      </p:sp>
      <p:sp>
        <p:nvSpPr>
          <p:cNvPr id="3" name="Заголовок 3"/>
          <p:cNvSpPr txBox="1">
            <a:spLocks/>
          </p:cNvSpPr>
          <p:nvPr/>
        </p:nvSpPr>
        <p:spPr>
          <a:xfrm>
            <a:off x="914400" y="260350"/>
            <a:ext cx="8229600" cy="5048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4000" b="1" kern="0" dirty="0" smtClean="0">
                <a:solidFill>
                  <a:schemeClr val="accent5"/>
                </a:solidFill>
                <a:latin typeface="+mj-lt"/>
                <a:ea typeface="+mj-ea"/>
                <a:cs typeface="+mj-cs"/>
              </a:rPr>
              <a:t>Ответы тестового задания</a:t>
            </a:r>
            <a:endParaRPr lang="ru-RU" sz="4000" b="1" kern="0" dirty="0">
              <a:solidFill>
                <a:schemeClr val="accent5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92150"/>
            <a:ext cx="8385175" cy="152876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Основные понятия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/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sz="6000" dirty="0" err="1" smtClean="0">
                <a:solidFill>
                  <a:schemeClr val="accent2">
                    <a:lumMod val="50000"/>
                  </a:schemeClr>
                </a:solidFill>
              </a:rPr>
              <a:t>Ондуляция</a:t>
            </a: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Волна </a:t>
            </a:r>
            <a:b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</a:rPr>
              <a:t>Крон </a:t>
            </a:r>
            <a:endParaRPr lang="ru-RU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 b="13077"/>
          <a:stretch>
            <a:fillRect/>
          </a:stretch>
        </p:blipFill>
        <p:spPr bwMode="auto">
          <a:xfrm>
            <a:off x="7092280" y="4077072"/>
            <a:ext cx="1684337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013176"/>
            <a:ext cx="14319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7633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 descr="прическа невесты фото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68313" y="333375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4" descr="http://dg53.odnoklassniki.ru/getImage?photoId=473666194712&amp;photoType=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068638"/>
            <a:ext cx="2276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6"/>
          <p:cNvSpPr>
            <a:spLocks noChangeArrowheads="1"/>
          </p:cNvSpPr>
          <p:nvPr/>
        </p:nvSpPr>
        <p:spPr bwMode="auto">
          <a:xfrm>
            <a:off x="-1066800" y="335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5826125"/>
            <a:ext cx="2651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200" i="1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ru-RU" sz="1100"/>
              <a:t> </a:t>
            </a:r>
            <a:endParaRPr lang="ru-RU"/>
          </a:p>
        </p:txBody>
      </p:sp>
      <p:pic>
        <p:nvPicPr>
          <p:cNvPr id="29702" name="Picture 8" descr="http://dg53.odnoklassniki.ru/getImage?photoId=473077015064&amp;photoType=0"/>
          <p:cNvPicPr>
            <a:picLocks noChangeAspect="1" noChangeArrowheads="1"/>
          </p:cNvPicPr>
          <p:nvPr/>
        </p:nvPicPr>
        <p:blipFill>
          <a:blip r:embed="rId5"/>
          <a:srcRect l="2396" b="51613"/>
          <a:stretch>
            <a:fillRect/>
          </a:stretch>
        </p:blipFill>
        <p:spPr bwMode="auto">
          <a:xfrm>
            <a:off x="3203575" y="3500438"/>
            <a:ext cx="28813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21" descr="http://ia124.mycdn.me/image?id=584561722863&amp;bid=584561722863&amp;t=0&amp;plc=WEB&amp;tkn=s_Muw3MndZ2ZaJomALVTvvwEcVI"/>
          <p:cNvPicPr>
            <a:picLocks noChangeAspect="1" noChangeArrowheads="1"/>
          </p:cNvPicPr>
          <p:nvPr/>
        </p:nvPicPr>
        <p:blipFill>
          <a:blip r:embed="rId6"/>
          <a:srcRect l="32790" t="15147" r="1630" b="39410"/>
          <a:stretch>
            <a:fillRect/>
          </a:stretch>
        </p:blipFill>
        <p:spPr bwMode="auto">
          <a:xfrm>
            <a:off x="6227763" y="333375"/>
            <a:ext cx="26352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167" descr="волны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635375" y="476250"/>
            <a:ext cx="19573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3213100"/>
            <a:ext cx="2159000" cy="314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Рисунок 70" descr="Укладка в стиле Чикаго 30-х годов для коротких воло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6955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9" name="Рисунок 73" descr="Прическа в стиле Чикаго 30-х годов с локонам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836613"/>
            <a:ext cx="3017838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Рисунок 76" descr="http://www.ladykiss.ru/wp-content/gallery/chikago/b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1863" y="2781300"/>
            <a:ext cx="2744787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7" name="Rectangle 7"/>
          <p:cNvSpPr>
            <a:spLocks noChangeArrowheads="1"/>
          </p:cNvSpPr>
          <p:nvPr/>
        </p:nvSpPr>
        <p:spPr bwMode="auto">
          <a:xfrm>
            <a:off x="0" y="1677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286250" y="2782888"/>
            <a:ext cx="569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200">
                <a:cs typeface="Times New Roman" pitchFamily="18" charset="0"/>
              </a:rPr>
              <a:t> </a:t>
            </a:r>
            <a:endParaRPr lang="ru-RU"/>
          </a:p>
        </p:txBody>
      </p:sp>
      <p:sp>
        <p:nvSpPr>
          <p:cNvPr id="51209" name="Rectangle 9"/>
          <p:cNvSpPr>
            <a:spLocks noChangeArrowheads="1"/>
          </p:cNvSpPr>
          <p:nvPr/>
        </p:nvSpPr>
        <p:spPr bwMode="auto">
          <a:xfrm>
            <a:off x="0" y="4133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51210" name="Рисунок 151" descr="волны"/>
          <p:cNvPicPr>
            <a:picLocks noChangeAspect="1" noChangeArrowheads="1"/>
          </p:cNvPicPr>
          <p:nvPr/>
        </p:nvPicPr>
        <p:blipFill rotWithShape="1">
          <a:blip r:embed="rId2"/>
          <a:srcRect b="50000"/>
          <a:stretch/>
        </p:blipFill>
        <p:spPr bwMode="auto">
          <a:xfrm>
            <a:off x="1371079" y="4470428"/>
            <a:ext cx="3696742" cy="2270940"/>
          </a:xfrm>
          <a:prstGeom prst="rect">
            <a:avLst/>
          </a:prstGeom>
          <a:noFill/>
        </p:spPr>
      </p:pic>
      <p:pic>
        <p:nvPicPr>
          <p:cNvPr id="51212" name="Рисунок 169" descr="волна и бук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404813"/>
            <a:ext cx="29686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3" name="Рисунок 152" descr="волна ретро"/>
          <p:cNvPicPr>
            <a:picLocks noChangeAspect="1" noChangeArrowheads="1"/>
          </p:cNvPicPr>
          <p:nvPr/>
        </p:nvPicPr>
        <p:blipFill>
          <a:blip r:embed="rId4">
            <a:lum bright="24000" contrast="6000"/>
          </a:blip>
          <a:srcRect/>
          <a:stretch>
            <a:fillRect/>
          </a:stretch>
        </p:blipFill>
        <p:spPr bwMode="auto">
          <a:xfrm>
            <a:off x="3617913" y="233965"/>
            <a:ext cx="24765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4" name="Рисунок 61" descr="Женские прически на Новый 2013 год салона красоты Oasis VIP в Житомир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27613" y="3057525"/>
            <a:ext cx="3637099" cy="36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4813"/>
            <a:ext cx="2667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333375"/>
            <a:ext cx="30003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0" y="-7000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4235450" y="3300413"/>
            <a:ext cx="673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          </a:t>
            </a:r>
            <a:endParaRPr lang="ru-RU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0" y="-1062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4435475" y="3281363"/>
            <a:ext cx="2730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 </a:t>
            </a:r>
            <a:endParaRPr lang="ru-RU"/>
          </a:p>
        </p:txBody>
      </p:sp>
      <p:pic>
        <p:nvPicPr>
          <p:cNvPr id="30729" name="Рисунок 12" descr="http://ia124.mycdn.me/image?id=584561725935&amp;bid=584561725935&amp;t=0&amp;plc=WEB&amp;tkn=RhIbcxyodVHZNSSFca5kOLCGxZE"/>
          <p:cNvPicPr>
            <a:picLocks noChangeAspect="1" noChangeArrowheads="1"/>
          </p:cNvPicPr>
          <p:nvPr/>
        </p:nvPicPr>
        <p:blipFill>
          <a:blip r:embed="rId4"/>
          <a:srcRect t="3845" r="45633" b="38062"/>
          <a:stretch>
            <a:fillRect/>
          </a:stretch>
        </p:blipFill>
        <p:spPr bwMode="auto">
          <a:xfrm>
            <a:off x="2759075" y="3499693"/>
            <a:ext cx="3352800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60" name="Рисунок 85" descr="http://www.ladykiss.ru/wp-content/gallery/chikago/retro_waves1-2_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404813"/>
            <a:ext cx="1614487" cy="2160587"/>
          </a:xfrm>
          <a:prstGeom prst="rect">
            <a:avLst/>
          </a:prstGeom>
          <a:noFill/>
        </p:spPr>
      </p:pic>
      <p:pic>
        <p:nvPicPr>
          <p:cNvPr id="53259" name="Рисунок 88" descr="http://www.ladykiss.ru/wp-content/gallery/chikago/retro_waves_thum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404813"/>
            <a:ext cx="1624012" cy="2159000"/>
          </a:xfrm>
          <a:prstGeom prst="rect">
            <a:avLst/>
          </a:prstGeom>
          <a:noFill/>
        </p:spPr>
      </p:pic>
      <p:pic>
        <p:nvPicPr>
          <p:cNvPr id="53258" name="Рисунок 91" descr="http://www.ladykiss.ru/wp-content/gallery/chikago/retrobob5_thum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288" y="333375"/>
            <a:ext cx="1571625" cy="2089150"/>
          </a:xfrm>
          <a:prstGeom prst="rect">
            <a:avLst/>
          </a:prstGeom>
          <a:noFill/>
        </p:spPr>
      </p:pic>
      <p:pic>
        <p:nvPicPr>
          <p:cNvPr id="53257" name="Рисунок 94" descr="http://www.ladykiss.ru/wp-content/gallery/chikago/mediumhair1_thum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3789363"/>
            <a:ext cx="1947862" cy="2590800"/>
          </a:xfrm>
          <a:prstGeom prst="rect">
            <a:avLst/>
          </a:prstGeom>
          <a:noFill/>
        </p:spPr>
      </p:pic>
      <p:pic>
        <p:nvPicPr>
          <p:cNvPr id="53256" name="Рисунок 97" descr="http://www.ladykiss.ru/wp-content/gallery/chikago/retro_chic-3_thum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9613" y="1628775"/>
            <a:ext cx="1766887" cy="2376488"/>
          </a:xfrm>
          <a:prstGeom prst="rect">
            <a:avLst/>
          </a:prstGeom>
          <a:noFill/>
        </p:spPr>
      </p:pic>
      <p:pic>
        <p:nvPicPr>
          <p:cNvPr id="53255" name="Рисунок 100" descr="http://www.ladykiss.ru/wp-content/gallery/chikago/curling4-2_thumb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1557338"/>
            <a:ext cx="1836737" cy="2449512"/>
          </a:xfrm>
          <a:prstGeom prst="rect">
            <a:avLst/>
          </a:prstGeom>
          <a:noFill/>
        </p:spPr>
      </p:pic>
      <p:pic>
        <p:nvPicPr>
          <p:cNvPr id="53254" name="Рисунок 103" descr="http://www.ladykiss.ru/wp-content/gallery/chikago/images-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00338" y="4221163"/>
            <a:ext cx="1709737" cy="2205037"/>
          </a:xfrm>
          <a:prstGeom prst="rect">
            <a:avLst/>
          </a:prstGeom>
          <a:noFill/>
        </p:spPr>
      </p:pic>
      <p:pic>
        <p:nvPicPr>
          <p:cNvPr id="53253" name="Рисунок 106" descr="http://www.ladykiss.ru/wp-content/gallery/chikago/img4f711eea797a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463" y="4076700"/>
            <a:ext cx="1654175" cy="2282825"/>
          </a:xfrm>
          <a:prstGeom prst="rect">
            <a:avLst/>
          </a:prstGeom>
          <a:noFill/>
        </p:spPr>
      </p:pic>
      <p:pic>
        <p:nvPicPr>
          <p:cNvPr id="53252" name="Рисунок 109" descr="http://www.ladykiss.ru/wp-content/gallery/chikago/908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24663" y="3573463"/>
            <a:ext cx="1858962" cy="2778125"/>
          </a:xfrm>
          <a:prstGeom prst="rect">
            <a:avLst/>
          </a:prstGeom>
          <a:noFill/>
        </p:spPr>
      </p:pic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0" y="-2365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52352" bIns="85698" anchor="ctr">
            <a:spAutoFit/>
          </a:bodyPr>
          <a:lstStyle/>
          <a:p>
            <a:endParaRPr lang="ru-RU"/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2844800"/>
            <a:ext cx="184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 sz="1400" b="1" i="1">
              <a:cs typeface="Arial" charset="0"/>
            </a:endParaRPr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 r="-1031" b="24562"/>
          <a:stretch>
            <a:fillRect/>
          </a:stretch>
        </p:blipFill>
        <p:spPr bwMode="auto">
          <a:xfrm>
            <a:off x="2590800" y="152400"/>
            <a:ext cx="3733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743200"/>
            <a:ext cx="30194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3095625"/>
            <a:ext cx="275272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0" y="-490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749" name="Rectangle 6"/>
          <p:cNvSpPr>
            <a:spLocks noChangeArrowheads="1"/>
          </p:cNvSpPr>
          <p:nvPr/>
        </p:nvSpPr>
        <p:spPr bwMode="auto">
          <a:xfrm>
            <a:off x="4324350" y="3281363"/>
            <a:ext cx="495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40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244475"/>
            <a:ext cx="8385175" cy="517525"/>
          </a:xfrm>
        </p:spPr>
        <p:txBody>
          <a:bodyPr anchor="b"/>
          <a:lstStyle/>
          <a:p>
            <a:r>
              <a:rPr lang="ru-RU" sz="4000" b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Историческая страничка</a:t>
            </a:r>
          </a:p>
        </p:txBody>
      </p:sp>
      <p:pic>
        <p:nvPicPr>
          <p:cNvPr id="16386" name="Рисунок 4" descr="Схема как сделать прическ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2898775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16" descr="Прически в стиле ретро, фото и видео, как сделать ретро прическу"/>
          <p:cNvPicPr>
            <a:picLocks noChangeAspect="1" noChangeArrowheads="1"/>
          </p:cNvPicPr>
          <p:nvPr/>
        </p:nvPicPr>
        <p:blipFill>
          <a:blip r:embed="rId3"/>
          <a:srcRect r="67929"/>
          <a:stretch>
            <a:fillRect/>
          </a:stretch>
        </p:blipFill>
        <p:spPr bwMode="auto">
          <a:xfrm>
            <a:off x="6934200" y="3429000"/>
            <a:ext cx="1828800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1" descr="История ретро причесок"/>
          <p:cNvPicPr>
            <a:picLocks noChangeAspect="1" noChangeArrowheads="1"/>
          </p:cNvPicPr>
          <p:nvPr/>
        </p:nvPicPr>
        <p:blipFill>
          <a:blip r:embed="rId4"/>
          <a:srcRect l="33661"/>
          <a:stretch>
            <a:fillRect/>
          </a:stretch>
        </p:blipFill>
        <p:spPr bwMode="auto">
          <a:xfrm>
            <a:off x="2895600" y="3429000"/>
            <a:ext cx="3754438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34" descr="Автор: admin. Стрижки. Прически 30 х фото. Далее. Apr. - 20 May 2013 - Blog - Re4modi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914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7" descr="men7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5105400"/>
            <a:ext cx="1428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технология волны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285728"/>
            <a:ext cx="8368962" cy="471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30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2132013" y="188640"/>
            <a:ext cx="66246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4400" b="1" dirty="0">
                <a:solidFill>
                  <a:srgbClr val="771F28"/>
                </a:solidFill>
                <a:latin typeface="Verdana" pitchFamily="34" charset="0"/>
                <a:ea typeface="Calibri" pitchFamily="34" charset="0"/>
                <a:cs typeface="Times New Roman" pitchFamily="18" charset="0"/>
              </a:rPr>
              <a:t>Домашнее задание</a:t>
            </a:r>
          </a:p>
          <a:p>
            <a:pPr algn="just"/>
            <a:endParaRPr lang="ru-RU" sz="4400" b="1" dirty="0">
              <a:solidFill>
                <a:srgbClr val="771F28"/>
              </a:solidFill>
              <a:latin typeface="Verdana" pitchFamily="34" charset="0"/>
              <a:ea typeface="Calibri" pitchFamily="34" charset="0"/>
              <a:cs typeface="Arial" charset="0"/>
            </a:endParaRPr>
          </a:p>
        </p:txBody>
      </p:sp>
      <p:pic>
        <p:nvPicPr>
          <p:cNvPr id="37890" name="Picture 2" descr="men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240" y="4471736"/>
            <a:ext cx="2159520" cy="2159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03722" y="105273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ru-RU" sz="4400" dirty="0" smtClean="0"/>
              <a:t>Рабочая тетрадь </a:t>
            </a:r>
            <a:r>
              <a:rPr lang="ru-RU" sz="4400" b="1" dirty="0" err="1" smtClean="0"/>
              <a:t>стр</a:t>
            </a:r>
            <a:r>
              <a:rPr lang="ru-RU" sz="4400" b="1" dirty="0" smtClean="0"/>
              <a:t> 11</a:t>
            </a:r>
            <a:r>
              <a:rPr lang="ru-RU" sz="4400" dirty="0" smtClean="0"/>
              <a:t>, выполнить пункты</a:t>
            </a:r>
            <a:r>
              <a:rPr lang="ru-RU" sz="4400" b="1" dirty="0" smtClean="0"/>
              <a:t> </a:t>
            </a:r>
          </a:p>
          <a:p>
            <a:pPr marL="742950" indent="-742950"/>
            <a:r>
              <a:rPr lang="ru-RU" sz="4400" b="1" dirty="0" smtClean="0"/>
              <a:t>     № с 8- по 14</a:t>
            </a:r>
          </a:p>
          <a:p>
            <a:r>
              <a:rPr lang="ru-RU" sz="4400" dirty="0" smtClean="0"/>
              <a:t>2.Самостоятельно </a:t>
            </a:r>
            <a:r>
              <a:rPr lang="ru-RU" sz="4400" dirty="0"/>
              <a:t>изучить </a:t>
            </a:r>
            <a:r>
              <a:rPr lang="ru-RU" sz="4400" dirty="0" smtClean="0"/>
              <a:t>технологию </a:t>
            </a:r>
            <a:r>
              <a:rPr lang="ru-RU" sz="4400" dirty="0"/>
              <a:t>холодной  укладки </a:t>
            </a:r>
            <a:r>
              <a:rPr lang="ru-RU" sz="4400" dirty="0" smtClean="0"/>
              <a:t>(с помощью бигуди, </a:t>
            </a:r>
            <a:r>
              <a:rPr lang="ru-RU" sz="4400" dirty="0"/>
              <a:t>щипцов).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79512" y="260648"/>
            <a:ext cx="6408712" cy="3384922"/>
          </a:xfrm>
        </p:spPr>
        <p:txBody>
          <a:bodyPr anchor="b">
            <a:normAutofit/>
          </a:bodyPr>
          <a:lstStyle/>
          <a:p>
            <a:pPr algn="ctr"/>
            <a:r>
              <a:rPr lang="ru-RU" sz="8800" i="1" dirty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СПАСИБО </a:t>
            </a:r>
            <a:br>
              <a:rPr lang="ru-RU" sz="8800" i="1" dirty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8800" i="1" dirty="0">
                <a:solidFill>
                  <a:srgbClr val="771F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ЗА УРОК!!!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82200" y="3083169"/>
            <a:ext cx="2749550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33" descr="http://pics.livejournal.com/agent_silent/pic/000k83qt/s320x2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447" y="1593567"/>
            <a:ext cx="3470464" cy="46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134" descr="http://pics.livejournal.com/agent_silent/pic/000k9r4z/s320x2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033" y="3106738"/>
            <a:ext cx="21764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-2016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2084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19461" name="Rectangle 6"/>
          <p:cNvSpPr>
            <a:spLocks noChangeArrowheads="1"/>
          </p:cNvSpPr>
          <p:nvPr/>
        </p:nvSpPr>
        <p:spPr bwMode="auto">
          <a:xfrm>
            <a:off x="0" y="4370388"/>
            <a:ext cx="2127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800">
                <a:solidFill>
                  <a:srgbClr val="000000"/>
                </a:solidFill>
                <a:cs typeface="Times New Roman" pitchFamily="18" charset="0"/>
              </a:rPr>
              <a:t> </a:t>
            </a:r>
            <a:br>
              <a:rPr lang="ru-RU" sz="800">
                <a:solidFill>
                  <a:srgbClr val="000000"/>
                </a:solidFill>
                <a:cs typeface="Times New Roman" pitchFamily="18" charset="0"/>
              </a:rPr>
            </a:br>
            <a:endParaRPr lang="ru-RU"/>
          </a:p>
        </p:txBody>
      </p:sp>
      <p:pic>
        <p:nvPicPr>
          <p:cNvPr id="19462" name="Picture 7" descr="men4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0"/>
            <a:ext cx="14287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518" y="116632"/>
            <a:ext cx="31299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14" descr="http://s56.radikal.ru/i151/0910/64/53b7534359a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304800"/>
            <a:ext cx="5410200" cy="242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Рисунок 116" descr="http://s41.radikal.ru/i094/0910/ad/81a0369d6982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886200"/>
            <a:ext cx="2474913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118" descr="http://s53.radikal.ru/i140/0910/21/ce7c67ef2ab1.jpg">
            <a:hlinkClick r:id="rId2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962400"/>
            <a:ext cx="2398713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119" descr="http://s56.radikal.ru/i154/0910/63/77ae5ca53b93.jpg">
            <a:hlinkClick r:id="rId2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533400"/>
            <a:ext cx="19748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120" descr="http://i041.radikal.ru/0910/4c/96d68933879e.jpg">
            <a:hlinkClick r:id="rId2"/>
          </p:cNvPr>
          <p:cNvPicPr>
            <a:picLocks noChangeAspect="1" noChangeArrowheads="1"/>
          </p:cNvPicPr>
          <p:nvPr/>
        </p:nvPicPr>
        <p:blipFill>
          <a:blip r:embed="rId7"/>
          <a:srcRect t="20000" r="-3334" b="23334"/>
          <a:stretch>
            <a:fillRect/>
          </a:stretch>
        </p:blipFill>
        <p:spPr bwMode="auto">
          <a:xfrm>
            <a:off x="3276600" y="2895600"/>
            <a:ext cx="3048000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121" descr="http://s51.radikal.ru/i133/0910/16/3830a2e5bf6d.jpg">
            <a:hlinkClick r:id="rId2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86200" y="4648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7" descr="Вот такую красоту в стиле Арт деко можно сделать для своего интерьера &quot; Бесплатно онлайн"/>
          <p:cNvPicPr>
            <a:picLocks noChangeAspect="1" noChangeArrowheads="1"/>
          </p:cNvPicPr>
          <p:nvPr/>
        </p:nvPicPr>
        <p:blipFill>
          <a:blip r:embed="rId2"/>
          <a:srcRect t="21542" r="2081"/>
          <a:stretch>
            <a:fillRect/>
          </a:stretch>
        </p:blipFill>
        <p:spPr bwMode="auto">
          <a:xfrm>
            <a:off x="287998" y="381000"/>
            <a:ext cx="3733800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40" descr="Как сделать волну Как сделать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657600"/>
            <a:ext cx="56165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82" descr="http://www.ladykiss.ru/wp-content/gallery/chikago/images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381000"/>
            <a:ext cx="24003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7" descr="прически 30-х годов фото - МО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5100"/>
            <a:ext cx="8839200" cy="599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0" y="-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0" y="-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0" y="571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0" y="800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10287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61" name="Рисунок 161" descr="http://pics.livejournal.com/agent_silent/pic/000p2988/s320x2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4799"/>
            <a:ext cx="3431689" cy="4930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2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4" name="Rectangle 13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3565" name="Рисунок 163" descr="http://pics.livejournal.com/agent_silent/pic/000p4rw8/s320x240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79525" y="228600"/>
            <a:ext cx="3112955" cy="466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Rectangle 16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68" name="Rectangle 1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pic>
        <p:nvPicPr>
          <p:cNvPr id="23569" name="Рисунок 165" descr="http://pics.livejournal.com/agent_silent/pic/000p6asp/s320x240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849" y="2426937"/>
            <a:ext cx="2808312" cy="4239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1" name="Rectangle 20"/>
          <p:cNvSpPr>
            <a:spLocks noChangeArrowheads="1"/>
          </p:cNvSpPr>
          <p:nvPr/>
        </p:nvSpPr>
        <p:spPr bwMode="auto">
          <a:xfrm>
            <a:off x="0" y="1143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3572" name="Rectangle 21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42" descr="http://pics.livejournal.com/agent_silent/pic/000kdp40/s320x24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2971800"/>
            <a:ext cx="19907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1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286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147" descr="http://pics.livejournal.com/agent_silent/pic/000kqy8w/s320x240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228600"/>
            <a:ext cx="30400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148" descr="http://pics.livejournal.com/agent_silent/pic/000krk44/s320x240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0" y="2057400"/>
            <a:ext cx="32194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0" y="-304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7" name="Rectangle 8"/>
          <p:cNvSpPr>
            <a:spLocks noChangeArrowheads="1"/>
          </p:cNvSpPr>
          <p:nvPr/>
        </p:nvSpPr>
        <p:spPr bwMode="auto">
          <a:xfrm>
            <a:off x="0" y="1981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88" name="Rectangle 9"/>
          <p:cNvSpPr>
            <a:spLocks noChangeArrowheads="1"/>
          </p:cNvSpPr>
          <p:nvPr/>
        </p:nvSpPr>
        <p:spPr bwMode="auto">
          <a:xfrm>
            <a:off x="0" y="2590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489" name="Rectangle 10"/>
          <p:cNvSpPr>
            <a:spLocks noChangeArrowheads="1"/>
          </p:cNvSpPr>
          <p:nvPr/>
        </p:nvSpPr>
        <p:spPr bwMode="auto">
          <a:xfrm>
            <a:off x="609600" y="5562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0" y="7162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491" name="Rectangle 12"/>
          <p:cNvSpPr>
            <a:spLocks noGrp="1"/>
          </p:cNvSpPr>
          <p:nvPr>
            <p:ph type="title" idx="4294967295"/>
          </p:nvPr>
        </p:nvSpPr>
        <p:spPr>
          <a:xfrm>
            <a:off x="3330575" y="244475"/>
            <a:ext cx="5511800" cy="1431925"/>
          </a:xfrm>
        </p:spPr>
        <p:txBody>
          <a:bodyPr anchor="b"/>
          <a:lstStyle/>
          <a:p>
            <a:r>
              <a:rPr lang="ru-RU" sz="2800" b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Различные формы укладки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6933" y="3048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ctrTitle" idx="4294967295"/>
          </p:nvPr>
        </p:nvSpPr>
        <p:spPr>
          <a:xfrm>
            <a:off x="684213" y="1196752"/>
            <a:ext cx="7772400" cy="4896544"/>
          </a:xfrm>
        </p:spPr>
        <p:txBody>
          <a:bodyPr anchor="b"/>
          <a:lstStyle/>
          <a:p>
            <a:pPr algn="ctr"/>
            <a: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6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6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Тема </a:t>
            </a:r>
            <a:r>
              <a:rPr lang="ru-RU" sz="6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урока </a:t>
            </a:r>
            <a:br>
              <a:rPr lang="ru-RU" sz="6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«Холодная </a:t>
            </a:r>
            <a:r>
              <a:rPr lang="ru-RU" sz="6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укладка волос</a:t>
            </a:r>
            <a:r>
              <a:rPr lang="en-US" sz="6600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/>
            </a:r>
            <a:b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</a:br>
            <a:r>
              <a:rPr lang="ru-RU" sz="6600" i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с помощью расчески и пальцев»</a:t>
            </a:r>
            <a:endParaRPr lang="ru-RU" sz="6600" i="1" dirty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4294967295"/>
          </p:nvPr>
        </p:nvSpPr>
        <p:spPr>
          <a:xfrm>
            <a:off x="179512" y="188640"/>
            <a:ext cx="2971800" cy="685800"/>
          </a:xfrm>
        </p:spPr>
        <p:txBody>
          <a:bodyPr lIns="182880" tIns="91440"/>
          <a:lstStyle/>
          <a:p>
            <a:pPr marL="0" indent="0">
              <a:buFont typeface="Wingdings" pitchFamily="2" charset="2"/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12.11.2014 г</a:t>
            </a:r>
          </a:p>
        </p:txBody>
      </p:sp>
      <p:pic>
        <p:nvPicPr>
          <p:cNvPr id="14339" name="Picture 4" descr="men6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191000"/>
            <a:ext cx="23431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1393</TotalTime>
  <Words>117</Words>
  <Application>Microsoft Office PowerPoint</Application>
  <PresentationFormat>Экран (4:3)</PresentationFormat>
  <Paragraphs>31</Paragraphs>
  <Slides>22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Трава</vt:lpstr>
      <vt:lpstr>Слайд 1</vt:lpstr>
      <vt:lpstr>Историческая страничка</vt:lpstr>
      <vt:lpstr>Слайд 3</vt:lpstr>
      <vt:lpstr>Слайд 4</vt:lpstr>
      <vt:lpstr>Слайд 5</vt:lpstr>
      <vt:lpstr>Слайд 6</vt:lpstr>
      <vt:lpstr>Слайд 7</vt:lpstr>
      <vt:lpstr>Различные формы укладки</vt:lpstr>
      <vt:lpstr>   Тема урока  «Холодная укладка волос  с помощью расчески и пальцев»</vt:lpstr>
      <vt:lpstr>Слайд 10</vt:lpstr>
      <vt:lpstr>Слайд 11</vt:lpstr>
      <vt:lpstr>Слайд 12</vt:lpstr>
      <vt:lpstr>   Основные понятия  Ондуляция Волна  Крон 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СПАСИБО  ЗА УРОК!!!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kl3uch</cp:lastModifiedBy>
  <cp:revision>128</cp:revision>
  <dcterms:created xsi:type="dcterms:W3CDTF">2012-02-26T10:51:36Z</dcterms:created>
  <dcterms:modified xsi:type="dcterms:W3CDTF">2014-11-12T03:37:08Z</dcterms:modified>
</cp:coreProperties>
</file>