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</p:sldMasterIdLst>
  <p:sldIdLst>
    <p:sldId id="280" r:id="rId5"/>
    <p:sldId id="281" r:id="rId6"/>
    <p:sldId id="256" r:id="rId7"/>
    <p:sldId id="258" r:id="rId8"/>
    <p:sldId id="257" r:id="rId9"/>
    <p:sldId id="259" r:id="rId10"/>
    <p:sldId id="260" r:id="rId11"/>
    <p:sldId id="261" r:id="rId12"/>
    <p:sldId id="264" r:id="rId13"/>
    <p:sldId id="263" r:id="rId14"/>
    <p:sldId id="282" r:id="rId15"/>
    <p:sldId id="268" r:id="rId16"/>
    <p:sldId id="284" r:id="rId17"/>
    <p:sldId id="285" r:id="rId18"/>
    <p:sldId id="286" r:id="rId19"/>
    <p:sldId id="276" r:id="rId20"/>
    <p:sldId id="272" r:id="rId21"/>
    <p:sldId id="275" r:id="rId22"/>
    <p:sldId id="269" r:id="rId23"/>
    <p:sldId id="271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  <a:srgbClr val="001A0C"/>
    <a:srgbClr val="FF0000"/>
    <a:srgbClr val="0033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6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09" rIns="45709"/>
          <a:lstStyle>
            <a:lvl1pPr marL="0" marR="63992" indent="0" algn="r">
              <a:buNone/>
              <a:defRPr>
                <a:solidFill>
                  <a:schemeClr val="tx2"/>
                </a:solidFill>
              </a:defRPr>
            </a:lvl1pPr>
            <a:lvl2pPr marL="457082" indent="0" algn="ctr">
              <a:buNone/>
            </a:lvl2pPr>
            <a:lvl3pPr marL="914165" indent="0" algn="ctr">
              <a:buNone/>
            </a:lvl3pPr>
            <a:lvl4pPr marL="1371250" indent="0" algn="ctr">
              <a:buNone/>
            </a:lvl4pPr>
            <a:lvl5pPr marL="1828332" indent="0" algn="ctr">
              <a:buNone/>
            </a:lvl5pPr>
            <a:lvl6pPr marL="2285415" indent="0" algn="ctr">
              <a:buNone/>
            </a:lvl6pPr>
            <a:lvl7pPr marL="2742500" indent="0" algn="ctr">
              <a:buNone/>
            </a:lvl7pPr>
            <a:lvl8pPr marL="3199580" indent="0" algn="ctr">
              <a:buNone/>
            </a:lvl8pPr>
            <a:lvl9pPr marL="3656665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0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C505D9-5791-49B9-9A3C-D578A178CDB6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BC6B6E-537B-4E38-84E4-4B2BBC9C8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C505D9-5791-49B9-9A3C-D578A178CDB6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C6B6E-537B-4E38-84E4-4B2BBC9C8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4" y="274645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C505D9-5791-49B9-9A3C-D578A178CDB6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C6B6E-537B-4E38-84E4-4B2BBC9C8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32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lIns="64274" tIns="32137" rIns="64274" bIns="3213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5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265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37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56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624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340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956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C505D9-5791-49B9-9A3C-D578A178CDB6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C6B6E-537B-4E38-84E4-4B2BBC9C8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90065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636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177" y="1600652"/>
            <a:ext cx="2057176" cy="48644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7" y="1600652"/>
            <a:ext cx="6064374" cy="4864447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43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510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2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483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4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05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24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23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16" rIns="91416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C505D9-5791-49B9-9A3C-D578A178CDB6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C6B6E-537B-4E38-84E4-4B2BBC9C8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7861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28384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495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177" y="1600650"/>
            <a:ext cx="2057176" cy="48644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6064374" cy="4864447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828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03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49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9100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21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97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4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C505D9-5791-49B9-9A3C-D578A178CDB6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C6B6E-537B-4E38-84E4-4B2BBC9C8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243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5409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656482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552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8644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864447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85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33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33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9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444299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C505D9-5791-49B9-9A3C-D578A178CDB6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C6B6E-537B-4E38-84E4-4B2BBC9C8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C505D9-5791-49B9-9A3C-D578A178CDB6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C6B6E-537B-4E38-84E4-4B2BBC9C8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C505D9-5791-49B9-9A3C-D578A178CDB6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C6B6E-537B-4E38-84E4-4B2BBC9C8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0C505D9-5791-49B9-9A3C-D578A178CDB6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C6B6E-537B-4E38-84E4-4B2BBC9C8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lIns="91416" tIns="0" rIns="91416" anchor="t"/>
          <a:lstStyle>
            <a:lvl1pPr marL="0" marR="18283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C505D9-5791-49B9-9A3C-D578A178CDB6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7" y="6407949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BC6B6E-537B-4E38-84E4-4B2BBC9C8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22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16" tIns="45709" rIns="91416" bIns="45709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2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22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16" tIns="45709" rIns="91416" bIns="45709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2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33"/>
            <a:ext cx="8229600" cy="4525963"/>
          </a:xfrm>
          <a:prstGeom prst="rect">
            <a:avLst/>
          </a:prstGeom>
        </p:spPr>
        <p:txBody>
          <a:bodyPr vert="horz" lIns="91416" tIns="45709" rIns="91416" bIns="45709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lIns="91416" tIns="45709" rIns="91416" bIns="45709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0C505D9-5791-49B9-9A3C-D578A178CDB6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7" y="6407949"/>
            <a:ext cx="2350681" cy="365125"/>
          </a:xfrm>
          <a:prstGeom prst="rect">
            <a:avLst/>
          </a:prstGeom>
        </p:spPr>
        <p:txBody>
          <a:bodyPr vert="horz" lIns="91416" tIns="45709" rIns="91416" bIns="45709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9"/>
            <a:ext cx="365760" cy="365125"/>
          </a:xfrm>
          <a:prstGeom prst="rect">
            <a:avLst/>
          </a:prstGeom>
        </p:spPr>
        <p:txBody>
          <a:bodyPr vert="horz" lIns="91416" tIns="45709" rIns="91416" bIns="45709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1BC6B6E-537B-4E38-84E4-4B2BBC9C8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665" indent="-255967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33" indent="-228541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316" indent="-228541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706" indent="-228541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0" indent="-228541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790" indent="-22854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332" indent="-22854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6875" indent="-22854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415" indent="-22854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892974" y="5179219"/>
            <a:ext cx="73580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Chalkduster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66181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321374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+mj-lt"/>
          <a:ea typeface="+mj-ea"/>
          <a:cs typeface="+mj-cs"/>
          <a:sym typeface="Chalkduster" charset="0"/>
        </a:defRPr>
      </a:lvl1pPr>
      <a:lvl2pPr algn="ctr" defTabSz="321374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2pPr>
      <a:lvl3pPr algn="ctr" defTabSz="321374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3pPr>
      <a:lvl4pPr algn="ctr" defTabSz="321374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4pPr>
      <a:lvl5pPr algn="ctr" defTabSz="321374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5pPr>
      <a:lvl6pPr marL="321374" algn="ctr" defTabSz="321374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6pPr>
      <a:lvl7pPr marL="642750" algn="ctr" defTabSz="321374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7pPr>
      <a:lvl8pPr marL="964124" algn="ctr" defTabSz="321374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8pPr>
      <a:lvl9pPr marL="1285500" algn="ctr" defTabSz="321374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9pPr>
    </p:titleStyle>
    <p:bodyStyle>
      <a:lvl1pPr algn="l" defTabSz="321374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1pPr>
      <a:lvl2pPr marL="241032" algn="l" defTabSz="321374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2pPr>
      <a:lvl3pPr marL="482062" algn="l" defTabSz="321374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3pPr>
      <a:lvl4pPr marL="723094" algn="l" defTabSz="321374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4pPr>
      <a:lvl5pPr marL="964124" algn="l" defTabSz="321374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5pPr>
      <a:lvl6pPr marL="1285500" algn="l" defTabSz="321374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6pPr>
      <a:lvl7pPr marL="1606877" algn="l" defTabSz="321374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7pPr>
      <a:lvl8pPr marL="1928250" algn="l" defTabSz="321374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8pPr>
      <a:lvl9pPr marL="2249626" algn="l" defTabSz="321374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9pPr>
    </p:bodyStyle>
    <p:otherStyle>
      <a:defPPr>
        <a:defRPr lang="ru-RU"/>
      </a:defPPr>
      <a:lvl1pPr marL="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892972" y="5179219"/>
            <a:ext cx="73580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Chalkduster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11149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321407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+mj-lt"/>
          <a:ea typeface="+mj-ea"/>
          <a:cs typeface="+mj-cs"/>
          <a:sym typeface="Chalkduster" charset="0"/>
        </a:defRPr>
      </a:lvl1pPr>
      <a:lvl2pPr algn="ctr" defTabSz="321407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2pPr>
      <a:lvl3pPr algn="ctr" defTabSz="321407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3pPr>
      <a:lvl4pPr algn="ctr" defTabSz="321407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4pPr>
      <a:lvl5pPr algn="ctr" defTabSz="321407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5pPr>
      <a:lvl6pPr marL="321407" algn="ctr" defTabSz="321407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6pPr>
      <a:lvl7pPr marL="642816" algn="ctr" defTabSz="321407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7pPr>
      <a:lvl8pPr marL="964224" algn="ctr" defTabSz="321407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8pPr>
      <a:lvl9pPr marL="1285631" algn="ctr" defTabSz="321407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9pPr>
    </p:titleStyle>
    <p:bodyStyle>
      <a:lvl1pPr algn="l" defTabSz="321407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1pPr>
      <a:lvl2pPr marL="241056" algn="l" defTabSz="321407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2pPr>
      <a:lvl3pPr marL="482111" algn="l" defTabSz="321407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3pPr>
      <a:lvl4pPr marL="723168" algn="l" defTabSz="321407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4pPr>
      <a:lvl5pPr marL="964224" algn="l" defTabSz="321407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5pPr>
      <a:lvl6pPr marL="1285631" algn="l" defTabSz="321407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6pPr>
      <a:lvl7pPr marL="1607041" algn="l" defTabSz="321407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7pPr>
      <a:lvl8pPr marL="1928447" algn="l" defTabSz="321407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8pPr>
      <a:lvl9pPr marL="2249856" algn="l" defTabSz="321407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9pPr>
    </p:bodyStyle>
    <p:otherStyle>
      <a:defPPr>
        <a:defRPr lang="ru-RU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892969" y="5179219"/>
            <a:ext cx="73580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Chalkduster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33577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321457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+mj-lt"/>
          <a:ea typeface="+mj-ea"/>
          <a:cs typeface="+mj-cs"/>
          <a:sym typeface="Chalkduster" charset="0"/>
        </a:defRPr>
      </a:lvl1pPr>
      <a:lvl2pPr algn="ctr" defTabSz="321457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2pPr>
      <a:lvl3pPr algn="ctr" defTabSz="321457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3pPr>
      <a:lvl4pPr algn="ctr" defTabSz="321457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4pPr>
      <a:lvl5pPr algn="ctr" defTabSz="321457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5pPr>
      <a:lvl6pPr marL="321457" algn="ctr" defTabSz="321457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6pPr>
      <a:lvl7pPr marL="642915" algn="ctr" defTabSz="321457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7pPr>
      <a:lvl8pPr marL="964372" algn="ctr" defTabSz="321457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8pPr>
      <a:lvl9pPr marL="1285829" algn="ctr" defTabSz="321457" rtl="0" fontAlgn="base" hangingPunct="0">
        <a:spcBef>
          <a:spcPct val="0"/>
        </a:spcBef>
        <a:spcAft>
          <a:spcPct val="0"/>
        </a:spcAft>
        <a:defRPr sz="51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9pPr>
    </p:titleStyle>
    <p:bodyStyle>
      <a:lvl1pPr algn="l" defTabSz="321457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1pPr>
      <a:lvl2pPr marL="241093" algn="l" defTabSz="321457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2pPr>
      <a:lvl3pPr marL="482186" algn="l" defTabSz="321457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3pPr>
      <a:lvl4pPr marL="723279" algn="l" defTabSz="321457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4pPr>
      <a:lvl5pPr marL="964372" algn="l" defTabSz="321457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5pPr>
      <a:lvl6pPr marL="1285829" algn="l" defTabSz="321457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6pPr>
      <a:lvl7pPr marL="1607287" algn="l" defTabSz="321457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7pPr>
      <a:lvl8pPr marL="1928744" algn="l" defTabSz="321457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8pPr>
      <a:lvl9pPr marL="2250201" algn="l" defTabSz="321457" rtl="0" fontAlgn="base" hangingPunct="0">
        <a:spcBef>
          <a:spcPts val="2531"/>
        </a:spcBef>
        <a:spcAft>
          <a:spcPct val="0"/>
        </a:spcAft>
        <a:defRPr sz="25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9pPr>
    </p:bodyStyle>
    <p:otherStyle>
      <a:defPPr>
        <a:defRPr lang="ru-RU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50000"/>
              </a:schemeClr>
            </a:gs>
            <a:gs pos="40000">
              <a:schemeClr val="bg2">
                <a:tint val="65000"/>
                <a:satMod val="300000"/>
              </a:schemeClr>
            </a:gs>
            <a:gs pos="100000">
              <a:schemeClr val="bg2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2976" y="1571612"/>
            <a:ext cx="7215238" cy="2428892"/>
          </a:xfrm>
          <a:prstGeom prst="rect">
            <a:avLst/>
          </a:prstGeom>
          <a:noFill/>
        </p:spPr>
        <p:txBody>
          <a:bodyPr wrap="square" lIns="91416" tIns="45709" rIns="91416" bIns="45709">
            <a:prstTxWarp prst="textFadeRight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848" y="4869160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№664 г. Москвы</a:t>
            </a: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Кочанова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алина Анатольевна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1"/>
            <a:ext cx="8229600" cy="32686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8025=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Представь в виде суммы разрядных слагаемых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9" y="4813994"/>
            <a:ext cx="7858179" cy="1862048"/>
          </a:xfrm>
          <a:prstGeom prst="rect">
            <a:avLst/>
          </a:prstGeom>
          <a:noFill/>
        </p:spPr>
        <p:txBody>
          <a:bodyPr wrap="square" lIns="91416" tIns="45709" rIns="91416" bIns="457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8000+20+5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53"/>
            <a:ext cx="8229600" cy="5746643"/>
          </a:xfrm>
        </p:spPr>
        <p:txBody>
          <a:bodyPr/>
          <a:lstStyle/>
          <a:p>
            <a:pPr marL="109700" indent="0">
              <a:buNone/>
            </a:pPr>
            <a:r>
              <a:rPr lang="ru-RU" sz="37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1мм  1см  1 коп.  1км  1мин. 1м   1дм  1руб.  1см²  1 час   1дм²</a:t>
            </a:r>
            <a:endParaRPr lang="en-US" dirty="0" smtClean="0"/>
          </a:p>
          <a:p>
            <a:r>
              <a:rPr lang="ru-RU" dirty="0" smtClean="0"/>
              <a:t>Распределите единицы по группам</a:t>
            </a:r>
          </a:p>
          <a:p>
            <a:pPr marL="109700" indent="0">
              <a:buNone/>
            </a:pPr>
            <a:r>
              <a:rPr lang="ru-RU" dirty="0" smtClean="0"/>
              <a:t>1группа     2 группа     3 группа     4 группа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4129" y="2420888"/>
            <a:ext cx="1951647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r>
              <a:rPr lang="ru-RU" sz="4000" dirty="0"/>
              <a:t>1 мм</a:t>
            </a:r>
          </a:p>
          <a:p>
            <a:r>
              <a:rPr lang="ru-RU" sz="4000" dirty="0"/>
              <a:t>1 см</a:t>
            </a:r>
          </a:p>
          <a:p>
            <a:r>
              <a:rPr lang="ru-RU" sz="4000" dirty="0"/>
              <a:t>1 </a:t>
            </a:r>
            <a:r>
              <a:rPr lang="ru-RU" sz="4000" dirty="0" err="1"/>
              <a:t>дм</a:t>
            </a:r>
            <a:endParaRPr lang="ru-RU" sz="4000" dirty="0"/>
          </a:p>
          <a:p>
            <a:r>
              <a:rPr lang="ru-RU" sz="4000" dirty="0"/>
              <a:t>1 м </a:t>
            </a:r>
          </a:p>
          <a:p>
            <a:r>
              <a:rPr lang="ru-RU" sz="4000" dirty="0"/>
              <a:t>1 км</a:t>
            </a:r>
          </a:p>
          <a:p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7" y="2420888"/>
            <a:ext cx="1944216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r>
              <a:rPr lang="ru-RU" sz="4000" dirty="0"/>
              <a:t>1 мин</a:t>
            </a:r>
          </a:p>
          <a:p>
            <a:r>
              <a:rPr lang="ru-RU" sz="4000" dirty="0"/>
              <a:t>1 час</a:t>
            </a:r>
          </a:p>
          <a:p>
            <a:endParaRPr lang="ru-RU" sz="4000" dirty="0"/>
          </a:p>
          <a:p>
            <a:endParaRPr lang="ru-RU" sz="4000" dirty="0"/>
          </a:p>
          <a:p>
            <a:endParaRPr lang="ru-RU" sz="4000" dirty="0"/>
          </a:p>
          <a:p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2420888"/>
            <a:ext cx="2016224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r>
              <a:rPr lang="ru-RU" sz="4000" dirty="0"/>
              <a:t>1 коп.</a:t>
            </a:r>
          </a:p>
          <a:p>
            <a:r>
              <a:rPr lang="ru-RU" sz="4000" dirty="0"/>
              <a:t>1 руб.</a:t>
            </a:r>
          </a:p>
          <a:p>
            <a:endParaRPr lang="ru-RU" sz="4000" dirty="0"/>
          </a:p>
          <a:p>
            <a:endParaRPr lang="ru-RU" sz="4000" dirty="0"/>
          </a:p>
          <a:p>
            <a:endParaRPr lang="ru-RU" sz="4000" dirty="0"/>
          </a:p>
          <a:p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2420888"/>
            <a:ext cx="1944216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r>
              <a:rPr lang="ru-RU" sz="4000" dirty="0"/>
              <a:t>1 см²</a:t>
            </a:r>
          </a:p>
          <a:p>
            <a:r>
              <a:rPr lang="ru-RU" sz="4000" dirty="0"/>
              <a:t>1 дм²</a:t>
            </a:r>
          </a:p>
          <a:p>
            <a:endParaRPr lang="ru-RU" sz="4000" dirty="0"/>
          </a:p>
          <a:p>
            <a:endParaRPr lang="ru-RU" sz="4000" dirty="0"/>
          </a:p>
          <a:p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543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40000">
              <a:schemeClr val="bg2">
                <a:tint val="65000"/>
                <a:satMod val="300000"/>
              </a:schemeClr>
            </a:gs>
            <a:gs pos="100000">
              <a:schemeClr val="bg2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52775" y="1500174"/>
            <a:ext cx="6991192" cy="30089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none" lIns="91416" tIns="45709" rIns="91416" bIns="45709">
            <a:prstTxWarp prst="textTriangleInverted">
              <a:avLst>
                <a:gd name="adj" fmla="val 5310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2775" y="1544200"/>
            <a:ext cx="6991192" cy="3139321"/>
          </a:xfrm>
          <a:prstGeom prst="rect">
            <a:avLst/>
          </a:prstGeom>
          <a:noFill/>
        </p:spPr>
        <p:txBody>
          <a:bodyPr wrap="square" lIns="91416" tIns="45709" rIns="91416" bIns="45709">
            <a:spAutoFit/>
          </a:bodyPr>
          <a:lstStyle/>
          <a:p>
            <a:pPr algn="ctr"/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Единица длины</a:t>
            </a:r>
          </a:p>
          <a:p>
            <a:pPr algn="ctr"/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И Л О М Е Т 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Землемерный сажень</a:t>
            </a:r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71903" y="44648"/>
            <a:ext cx="5328791" cy="4027289"/>
            <a:chOff x="0" y="0"/>
            <a:chExt cx="597" cy="451"/>
          </a:xfrm>
        </p:grpSpPr>
        <p:pic>
          <p:nvPicPr>
            <p:cNvPr id="3075" name="Picture 3" descr="InsertedImage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07" b="18507"/>
            <a:stretch>
              <a:fillRect/>
            </a:stretch>
          </p:blipFill>
          <p:spPr bwMode="auto">
            <a:xfrm>
              <a:off x="0" y="0"/>
              <a:ext cx="597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-5"/>
              <a:ext cx="607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4471542" y="2573982"/>
            <a:ext cx="4482703" cy="2866430"/>
            <a:chOff x="0" y="0"/>
            <a:chExt cx="502" cy="321"/>
          </a:xfrm>
        </p:grpSpPr>
        <p:pic>
          <p:nvPicPr>
            <p:cNvPr id="3078" name="Picture 6" descr="asse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02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-5"/>
              <a:ext cx="512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488491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1389684" y="772419"/>
            <a:ext cx="5327674" cy="4027289"/>
            <a:chOff x="0" y="0"/>
            <a:chExt cx="597" cy="451"/>
          </a:xfrm>
        </p:grpSpPr>
        <p:pic>
          <p:nvPicPr>
            <p:cNvPr id="4098" name="Picture 2" descr="Inserted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1" r="5841"/>
            <a:stretch>
              <a:fillRect/>
            </a:stretch>
          </p:blipFill>
          <p:spPr bwMode="auto">
            <a:xfrm>
              <a:off x="0" y="0"/>
              <a:ext cx="597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-5"/>
              <a:ext cx="607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-910827" y="5179219"/>
            <a:ext cx="7356947" cy="1285875"/>
          </a:xfrm>
        </p:spPr>
        <p:txBody>
          <a:bodyPr/>
          <a:lstStyle/>
          <a:p>
            <a:r>
              <a:rPr lang="ru-RU" altLang="ru-RU"/>
              <a:t>Одометр</a:t>
            </a: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4353223" y="4371082"/>
            <a:ext cx="4678040" cy="2245816"/>
            <a:chOff x="0" y="0"/>
            <a:chExt cx="524" cy="252"/>
          </a:xfrm>
        </p:grpSpPr>
        <p:pic>
          <p:nvPicPr>
            <p:cNvPr id="4102" name="Picture 6" descr="asse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2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-5"/>
              <a:ext cx="53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174579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1456656" y="808137"/>
            <a:ext cx="5327674" cy="4027289"/>
            <a:chOff x="0" y="0"/>
            <a:chExt cx="597" cy="451"/>
          </a:xfrm>
        </p:grpSpPr>
        <p:pic>
          <p:nvPicPr>
            <p:cNvPr id="5122" name="Picture 2" descr="InsertedImag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1" t="3658" r="24022" b="-3658"/>
            <a:stretch>
              <a:fillRect/>
            </a:stretch>
          </p:blipFill>
          <p:spPr bwMode="auto">
            <a:xfrm>
              <a:off x="0" y="0"/>
              <a:ext cx="597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" y="-5"/>
              <a:ext cx="607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684" y="5317630"/>
            <a:ext cx="7358063" cy="1285875"/>
          </a:xfrm>
        </p:spPr>
        <p:txBody>
          <a:bodyPr/>
          <a:lstStyle/>
          <a:p>
            <a:r>
              <a:rPr lang="ru-RU" altLang="ru-RU"/>
              <a:t>Курвиметр</a:t>
            </a: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6420445" y="1409775"/>
            <a:ext cx="2544961" cy="5073178"/>
            <a:chOff x="0" y="0"/>
            <a:chExt cx="286" cy="569"/>
          </a:xfrm>
        </p:grpSpPr>
        <p:pic>
          <p:nvPicPr>
            <p:cNvPr id="5126" name="Picture 6" descr="asse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286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7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-5"/>
              <a:ext cx="296" cy="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088957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428258">
            <a:off x="1117579" y="1807980"/>
            <a:ext cx="6663984" cy="2631143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lIns="91416" tIns="45709" rIns="91416" bIns="45709">
            <a:prstTxWarp prst="textWave1">
              <a:avLst>
                <a:gd name="adj1" fmla="val 12500"/>
                <a:gd name="adj2" fmla="val -84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физминутка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900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160 </a:t>
            </a:r>
            <a:r>
              <a:rPr lang="ru-RU" sz="4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600" dirty="0">
                <a:solidFill>
                  <a:srgbClr val="FF0000"/>
                </a:solidFill>
              </a:rPr>
              <a:t>                       </a:t>
            </a:r>
            <a:r>
              <a:rPr lang="ru-RU" sz="4000" b="1" dirty="0">
                <a:solidFill>
                  <a:srgbClr val="FF0000"/>
                </a:solidFill>
              </a:rPr>
              <a:t>?</a:t>
            </a:r>
            <a:r>
              <a:rPr lang="ru-RU" sz="2600" dirty="0">
                <a:solidFill>
                  <a:srgbClr val="FF0000"/>
                </a:solidFill>
              </a:rPr>
              <a:t>                   </a:t>
            </a:r>
            <a:r>
              <a:rPr lang="en-US" sz="4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4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6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600" dirty="0">
                <a:solidFill>
                  <a:srgbClr val="FF0000"/>
                </a:solidFill>
              </a:rPr>
              <a:t>                                                      </a:t>
            </a:r>
            <a:endParaRPr lang="ru-RU" sz="3200" dirty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</a:t>
            </a:r>
          </a:p>
          <a:p>
            <a:pPr lvl="2">
              <a:buNone/>
            </a:pPr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1км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Реши задачу</a:t>
            </a:r>
          </a:p>
        </p:txBody>
      </p:sp>
      <p:cxnSp>
        <p:nvCxnSpPr>
          <p:cNvPr id="5" name="Прямая соединительная линия 4"/>
          <p:cNvCxnSpPr>
            <a:stCxn id="18" idx="2"/>
            <a:endCxn id="18" idx="0"/>
          </p:cNvCxnSpPr>
          <p:nvPr/>
        </p:nvCxnSpPr>
        <p:spPr>
          <a:xfrm>
            <a:off x="1785918" y="4929201"/>
            <a:ext cx="521497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трелка вправо 5"/>
          <p:cNvSpPr/>
          <p:nvPr/>
        </p:nvSpPr>
        <p:spPr>
          <a:xfrm>
            <a:off x="1000101" y="4286256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7072330" y="4286256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28662" y="4929198"/>
            <a:ext cx="92869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000892" y="4929198"/>
            <a:ext cx="42862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Левая фигурная скобка 17"/>
          <p:cNvSpPr/>
          <p:nvPr/>
        </p:nvSpPr>
        <p:spPr>
          <a:xfrm rot="5400000">
            <a:off x="3893343" y="1821647"/>
            <a:ext cx="1000133" cy="5214974"/>
          </a:xfrm>
          <a:prstGeom prst="leftBrace">
            <a:avLst>
              <a:gd name="adj1" fmla="val 25397"/>
              <a:gd name="adj2" fmla="val 48993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91416" tIns="45709" rIns="91416" bIns="45709" rtlCol="0" anchor="ctr"/>
          <a:lstStyle/>
          <a:p>
            <a:pPr algn="ctr"/>
            <a:endParaRPr lang="ru-RU" dirty="0"/>
          </a:p>
        </p:txBody>
      </p:sp>
      <p:sp>
        <p:nvSpPr>
          <p:cNvPr id="25" name="Левая фигурная скобка 24"/>
          <p:cNvSpPr/>
          <p:nvPr/>
        </p:nvSpPr>
        <p:spPr>
          <a:xfrm rot="16200000">
            <a:off x="3821901" y="2035959"/>
            <a:ext cx="785818" cy="6429420"/>
          </a:xfrm>
          <a:prstGeom prst="leftBrace">
            <a:avLst>
              <a:gd name="adj1" fmla="val 8333"/>
              <a:gd name="adj2" fmla="val 51191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91416" tIns="45709" rIns="91416" bIns="45709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000246"/>
            <a:ext cx="8686800" cy="485775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600" dirty="0">
              <a:solidFill>
                <a:srgbClr val="FF0000"/>
              </a:solidFill>
            </a:endParaRPr>
          </a:p>
          <a:p>
            <a:pPr>
              <a:buNone/>
            </a:pPr>
            <a:endParaRPr lang="ru-RU" sz="46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200" dirty="0">
                <a:solidFill>
                  <a:srgbClr val="FF0000"/>
                </a:solidFill>
              </a:rPr>
              <a:t>               </a:t>
            </a:r>
            <a:r>
              <a:rPr lang="ru-RU" sz="2400" dirty="0">
                <a:solidFill>
                  <a:srgbClr val="FF0000"/>
                </a:solidFill>
              </a:rPr>
              <a:t>                                                                                            </a:t>
            </a:r>
          </a:p>
          <a:p>
            <a:pPr>
              <a:buNone/>
            </a:pPr>
            <a:r>
              <a:rPr lang="ru-RU" sz="5100" dirty="0">
                <a:solidFill>
                  <a:srgbClr val="FF0000"/>
                </a:solidFill>
              </a:rPr>
              <a:t>160 м</a:t>
            </a:r>
            <a:r>
              <a:rPr lang="ru-RU" sz="2400" dirty="0">
                <a:solidFill>
                  <a:srgbClr val="FF0000"/>
                </a:solidFill>
              </a:rPr>
              <a:t>                                        </a:t>
            </a:r>
            <a:r>
              <a:rPr lang="ru-RU" sz="4800" dirty="0">
                <a:solidFill>
                  <a:srgbClr val="FF0000"/>
                </a:solidFill>
              </a:rPr>
              <a:t>1км            </a:t>
            </a:r>
            <a:r>
              <a:rPr lang="ru-RU" sz="5100" dirty="0">
                <a:solidFill>
                  <a:srgbClr val="FF0000"/>
                </a:solidFill>
              </a:rPr>
              <a:t>140 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r>
              <a:rPr lang="ru-RU" sz="2600" dirty="0">
                <a:solidFill>
                  <a:srgbClr val="FF0000"/>
                </a:solidFill>
              </a:rPr>
              <a:t>                                     </a:t>
            </a:r>
            <a:endParaRPr lang="ru-RU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</a:t>
            </a:r>
            <a:r>
              <a:rPr lang="ru-RU" sz="3100" b="1" dirty="0">
                <a:solidFill>
                  <a:srgbClr val="FF0000"/>
                </a:solidFill>
              </a:rPr>
              <a:t>            </a:t>
            </a:r>
            <a:endParaRPr lang="en-US" sz="31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Реши задачу</a:t>
            </a:r>
          </a:p>
        </p:txBody>
      </p:sp>
      <p:cxnSp>
        <p:nvCxnSpPr>
          <p:cNvPr id="5" name="Прямая соединительная линия 4"/>
          <p:cNvCxnSpPr>
            <a:stCxn id="16" idx="2"/>
          </p:cNvCxnSpPr>
          <p:nvPr/>
        </p:nvCxnSpPr>
        <p:spPr>
          <a:xfrm flipV="1">
            <a:off x="1428728" y="4786322"/>
            <a:ext cx="6072230" cy="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трелка вправо 5"/>
          <p:cNvSpPr/>
          <p:nvPr/>
        </p:nvSpPr>
        <p:spPr>
          <a:xfrm rot="10800000" flipV="1">
            <a:off x="142845" y="4383413"/>
            <a:ext cx="857256" cy="18859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7429521" y="4286256"/>
            <a:ext cx="714380" cy="2143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16" tIns="45709" rIns="91416" bIns="45709"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429520" y="4786322"/>
            <a:ext cx="64294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16" idx="2"/>
          </p:cNvCxnSpPr>
          <p:nvPr/>
        </p:nvCxnSpPr>
        <p:spPr>
          <a:xfrm flipH="1" flipV="1">
            <a:off x="214282" y="4786322"/>
            <a:ext cx="1214446" cy="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Левая фигурная скобка 14"/>
          <p:cNvSpPr/>
          <p:nvPr/>
        </p:nvSpPr>
        <p:spPr>
          <a:xfrm rot="16200000">
            <a:off x="3547003" y="1687244"/>
            <a:ext cx="1350332" cy="7858180"/>
          </a:xfrm>
          <a:prstGeom prst="leftBrace">
            <a:avLst>
              <a:gd name="adj1" fmla="val 32107"/>
              <a:gd name="adj2" fmla="val 52086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16" tIns="45709" rIns="91416" bIns="45709" rtlCol="0" anchor="ctr"/>
          <a:lstStyle/>
          <a:p>
            <a:pPr algn="ctr"/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 rot="5400000">
            <a:off x="4143370" y="1500176"/>
            <a:ext cx="571508" cy="6000792"/>
          </a:xfrm>
          <a:prstGeom prst="leftBrace">
            <a:avLst>
              <a:gd name="adj1" fmla="val 158807"/>
              <a:gd name="adj2" fmla="val 50001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16" tIns="45709" rIns="91416" bIns="45709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Догадайся какой единицей измерения пользовались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643966" cy="4786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Ширина стола </a:t>
            </a:r>
            <a:r>
              <a:rPr lang="ru-RU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Высота дерева </a:t>
            </a:r>
            <a:r>
              <a:rPr lang="ru-RU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Толщина книги </a:t>
            </a:r>
            <a:r>
              <a:rPr lang="ru-RU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15272" y="2428868"/>
            <a:ext cx="1428728" cy="923330"/>
          </a:xfrm>
          <a:prstGeom prst="rect">
            <a:avLst/>
          </a:prstGeom>
          <a:noFill/>
        </p:spPr>
        <p:txBody>
          <a:bodyPr wrap="square" lIns="91416" tIns="45709" rIns="91416" bIns="457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86710" y="4714884"/>
            <a:ext cx="1357290" cy="923330"/>
          </a:xfrm>
          <a:prstGeom prst="rect">
            <a:avLst/>
          </a:prstGeom>
          <a:noFill/>
        </p:spPr>
        <p:txBody>
          <a:bodyPr wrap="square" lIns="91416" tIns="45709" rIns="91416" bIns="457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15338" y="3714752"/>
            <a:ext cx="785818" cy="923330"/>
          </a:xfrm>
          <a:prstGeom prst="rect">
            <a:avLst/>
          </a:prstGeom>
          <a:noFill/>
        </p:spPr>
        <p:txBody>
          <a:bodyPr wrap="square" lIns="91416" tIns="45709" rIns="91416" bIns="457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"/>
            <a:ext cx="8229600" cy="1357313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88"/>
            <a:ext cx="9144000" cy="5357812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ru-RU" sz="5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Сегодня прекрасный осенний день.</a:t>
            </a:r>
          </a:p>
          <a:p>
            <a:pPr eaLnBrk="1" hangingPunct="1">
              <a:defRPr/>
            </a:pPr>
            <a:r>
              <a:rPr lang="ru-RU" sz="5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У меня отличное настроение.</a:t>
            </a:r>
          </a:p>
          <a:p>
            <a:pPr eaLnBrk="1" hangingPunct="1">
              <a:defRPr/>
            </a:pPr>
            <a:r>
              <a:rPr lang="ru-RU" sz="5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Я буду внимательно слушать учителя.</a:t>
            </a:r>
          </a:p>
          <a:p>
            <a:pPr eaLnBrk="1" hangingPunct="1">
              <a:defRPr/>
            </a:pPr>
            <a:r>
              <a:rPr lang="ru-RU" sz="5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И у меня все получится.</a:t>
            </a:r>
          </a:p>
        </p:txBody>
      </p:sp>
      <p:sp>
        <p:nvSpPr>
          <p:cNvPr id="4100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258888" y="476251"/>
            <a:ext cx="7416800" cy="876300"/>
          </a:xfrm>
          <a:prstGeom prst="rect">
            <a:avLst/>
          </a:prstGeom>
        </p:spPr>
        <p:txBody>
          <a:bodyPr wrap="none" lIns="91416" tIns="45709" rIns="91416" bIns="45709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Подготовка к уроку: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96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96" decel="100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96" decel="100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96" decel="100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Догадайся какой единицей измерения пользовались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4786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Длина карандаша</a:t>
            </a:r>
            <a:r>
              <a:rPr lang="ru-RU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Путь от города до дома   </a:t>
            </a:r>
            <a:r>
              <a:rPr lang="ru-RU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72462" y="2357430"/>
            <a:ext cx="1071538" cy="923330"/>
          </a:xfrm>
          <a:prstGeom prst="rect">
            <a:avLst/>
          </a:prstGeom>
          <a:noFill/>
        </p:spPr>
        <p:txBody>
          <a:bodyPr wrap="square" lIns="91416" tIns="45709" rIns="91416" bIns="457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54" y="4643446"/>
            <a:ext cx="1214445" cy="923330"/>
          </a:xfrm>
          <a:prstGeom prst="rect">
            <a:avLst/>
          </a:prstGeom>
          <a:noFill/>
        </p:spPr>
        <p:txBody>
          <a:bodyPr wrap="square" lIns="91416" tIns="45709" rIns="91416" bIns="457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064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Домашнее</a:t>
            </a:r>
          </a:p>
          <a:p>
            <a:r>
              <a:rPr lang="ru-RU" sz="8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задание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400506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5664200" algn="r"/>
              </a:tabLst>
            </a:pPr>
            <a:r>
              <a:rPr lang="ru-RU" sz="5400" b="1" dirty="0">
                <a:solidFill>
                  <a:srgbClr val="000000"/>
                </a:solidFill>
                <a:latin typeface="Times New Roman"/>
                <a:ea typeface="Arial Unicode MS"/>
              </a:rPr>
              <a:t>Стр.37 №155.</a:t>
            </a:r>
            <a:endParaRPr lang="ru-RU" sz="5400" b="1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2143125"/>
            <a:ext cx="8229600" cy="23574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1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9899, 10003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3940175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 число, которое на 1 </a:t>
            </a:r>
            <a:r>
              <a:rPr lang="ru-RU" sz="5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больше,чем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9877" y="5214950"/>
            <a:ext cx="6109775" cy="1446550"/>
          </a:xfrm>
          <a:prstGeom prst="rect">
            <a:avLst/>
          </a:prstGeom>
          <a:noFill/>
        </p:spPr>
        <p:txBody>
          <a:bodyPr wrap="square" lIns="91416" tIns="45709" rIns="91416" bIns="457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9900,10004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7"/>
            <a:ext cx="8229600" cy="398304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 число, которое содержит   30    единиц класса тысяч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857360" y="2420118"/>
            <a:ext cx="5715039" cy="2215991"/>
          </a:xfrm>
          <a:prstGeom prst="rect">
            <a:avLst/>
          </a:prstGeom>
          <a:noFill/>
        </p:spPr>
        <p:txBody>
          <a:bodyPr wrap="square" lIns="91416" tIns="45709" rIns="91416" bIns="457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30000</a:t>
            </a:r>
            <a:endParaRPr lang="ru-RU" sz="13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700000, 100000, 100003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 число, которое на 1 </a:t>
            </a:r>
            <a:r>
              <a:rPr lang="ru-RU" sz="6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меньше,чем</a:t>
            </a: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429137"/>
            <a:ext cx="8858312" cy="1200329"/>
          </a:xfrm>
          <a:prstGeom prst="rect">
            <a:avLst/>
          </a:prstGeom>
          <a:noFill/>
        </p:spPr>
        <p:txBody>
          <a:bodyPr wrap="square" lIns="91416" tIns="45709" rIns="91416" bIns="457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699999,99999,100002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7"/>
            <a:ext cx="8229600" cy="362585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 число, которое содержит</a:t>
            </a:r>
            <a:r>
              <a:rPr lang="ru-RU" sz="8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572</a:t>
            </a:r>
            <a:r>
              <a:rPr lang="ru-RU" sz="6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десятка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500307"/>
            <a:ext cx="5357849" cy="3154710"/>
          </a:xfrm>
          <a:prstGeom prst="rect">
            <a:avLst/>
          </a:prstGeom>
          <a:noFill/>
        </p:spPr>
        <p:txBody>
          <a:bodyPr wrap="square" lIns="91416" tIns="45709" rIns="91416" bIns="457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9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5720</a:t>
            </a:r>
            <a:endParaRPr lang="ru-RU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 число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рядом число, которое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 больше его.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967335"/>
            <a:ext cx="6429420" cy="1569660"/>
          </a:xfrm>
          <a:prstGeom prst="rect">
            <a:avLst/>
          </a:prstGeom>
          <a:noFill/>
        </p:spPr>
        <p:txBody>
          <a:bodyPr wrap="square" lIns="91416" tIns="45709" rIns="91416" bIns="457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100, 10000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51130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всего сотен в числе </a:t>
            </a:r>
            <a:r>
              <a:rPr lang="ru-RU" sz="6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230454 ?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40" y="2967335"/>
            <a:ext cx="6929486" cy="2215991"/>
          </a:xfrm>
          <a:prstGeom prst="rect">
            <a:avLst/>
          </a:prstGeom>
          <a:noFill/>
        </p:spPr>
        <p:txBody>
          <a:bodyPr wrap="square" lIns="91416" tIns="45709" rIns="91416" bIns="457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2304сот.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1"/>
            <a:ext cx="8229600" cy="3268667"/>
          </a:xfrm>
        </p:spPr>
        <p:txBody>
          <a:bodyPr/>
          <a:lstStyle/>
          <a:p>
            <a:pPr algn="ctr">
              <a:buNone/>
            </a:pP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 наибольшее пятизначное число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19878" y="3857628"/>
            <a:ext cx="4504246" cy="1862048"/>
          </a:xfrm>
          <a:prstGeom prst="rect">
            <a:avLst/>
          </a:prstGeom>
          <a:noFill/>
        </p:spPr>
        <p:txBody>
          <a:bodyPr wrap="square" lIns="91416" tIns="45709" rIns="91416" bIns="457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99999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403F3D"/>
      </a:dk1>
      <a:lt1>
        <a:srgbClr val="FFFFFF"/>
      </a:lt1>
      <a:dk2>
        <a:srgbClr val="000000"/>
      </a:dk2>
      <a:lt2>
        <a:srgbClr val="BFBCB6"/>
      </a:lt2>
      <a:accent1>
        <a:srgbClr val="F8D76C"/>
      </a:accent1>
      <a:accent2>
        <a:srgbClr val="CE8B45"/>
      </a:accent2>
      <a:accent3>
        <a:srgbClr val="AAAAAA"/>
      </a:accent3>
      <a:accent4>
        <a:srgbClr val="DADADA"/>
      </a:accent4>
      <a:accent5>
        <a:srgbClr val="FBE8BA"/>
      </a:accent5>
      <a:accent6>
        <a:srgbClr val="BA7D3E"/>
      </a:accent6>
      <a:hlink>
        <a:srgbClr val="0000FF"/>
      </a:hlink>
      <a:folHlink>
        <a:srgbClr val="FF00FF"/>
      </a:folHlink>
    </a:clrScheme>
    <a:fontScheme name="Тема Office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Тема Office">
  <a:themeElements>
    <a:clrScheme name="">
      <a:dk1>
        <a:srgbClr val="403F3D"/>
      </a:dk1>
      <a:lt1>
        <a:srgbClr val="FFFFFF"/>
      </a:lt1>
      <a:dk2>
        <a:srgbClr val="000000"/>
      </a:dk2>
      <a:lt2>
        <a:srgbClr val="BFBCB6"/>
      </a:lt2>
      <a:accent1>
        <a:srgbClr val="F8D76C"/>
      </a:accent1>
      <a:accent2>
        <a:srgbClr val="CE8B45"/>
      </a:accent2>
      <a:accent3>
        <a:srgbClr val="AAAAAA"/>
      </a:accent3>
      <a:accent4>
        <a:srgbClr val="DADADA"/>
      </a:accent4>
      <a:accent5>
        <a:srgbClr val="FBE8BA"/>
      </a:accent5>
      <a:accent6>
        <a:srgbClr val="BA7D3E"/>
      </a:accent6>
      <a:hlink>
        <a:srgbClr val="0000FF"/>
      </a:hlink>
      <a:folHlink>
        <a:srgbClr val="FF00FF"/>
      </a:folHlink>
    </a:clrScheme>
    <a:fontScheme name="Тема Office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2_Тема Office">
  <a:themeElements>
    <a:clrScheme name="">
      <a:dk1>
        <a:srgbClr val="403F3D"/>
      </a:dk1>
      <a:lt1>
        <a:srgbClr val="FFFFFF"/>
      </a:lt1>
      <a:dk2>
        <a:srgbClr val="000000"/>
      </a:dk2>
      <a:lt2>
        <a:srgbClr val="BFBCB6"/>
      </a:lt2>
      <a:accent1>
        <a:srgbClr val="F8D76C"/>
      </a:accent1>
      <a:accent2>
        <a:srgbClr val="CE8B45"/>
      </a:accent2>
      <a:accent3>
        <a:srgbClr val="AAAAAA"/>
      </a:accent3>
      <a:accent4>
        <a:srgbClr val="DADADA"/>
      </a:accent4>
      <a:accent5>
        <a:srgbClr val="FBE8BA"/>
      </a:accent5>
      <a:accent6>
        <a:srgbClr val="BA7D3E"/>
      </a:accent6>
      <a:hlink>
        <a:srgbClr val="0000FF"/>
      </a:hlink>
      <a:folHlink>
        <a:srgbClr val="FF00FF"/>
      </a:folHlink>
    </a:clrScheme>
    <a:fontScheme name="Тема Office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1232</TotalTime>
  <Words>252</Words>
  <Application>Microsoft Office PowerPoint</Application>
  <PresentationFormat>Экран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Открытая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Запиши число, которое на 1 больше,чем </vt:lpstr>
      <vt:lpstr>Запиши число, которое содержит   30    единиц класса тысяч</vt:lpstr>
      <vt:lpstr>Запиши число, которое на 1 меньше,чем</vt:lpstr>
      <vt:lpstr>Запиши число, которое содержит572 десятка</vt:lpstr>
      <vt:lpstr>Запиши число100, а рядом число, которое в 100раз больше его.</vt:lpstr>
      <vt:lpstr>Сколько всего сотен в числе 230454 ?</vt:lpstr>
      <vt:lpstr>Запиши наибольшее пятизначное число</vt:lpstr>
      <vt:lpstr>Представь в виде суммы разрядных слагаемых</vt:lpstr>
      <vt:lpstr>Презентация PowerPoint</vt:lpstr>
      <vt:lpstr>Тема</vt:lpstr>
      <vt:lpstr>Землемерный сажень</vt:lpstr>
      <vt:lpstr>Одометр</vt:lpstr>
      <vt:lpstr>Курвиметр</vt:lpstr>
      <vt:lpstr>Презентация PowerPoint</vt:lpstr>
      <vt:lpstr>Реши задачу</vt:lpstr>
      <vt:lpstr>Реши задачу</vt:lpstr>
      <vt:lpstr>Догадайся какой единицей измерения пользовались</vt:lpstr>
      <vt:lpstr>Догадайся какой единицей измерения пользовались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Запиши число, которое на 1 больше,чем</dc:title>
  <dc:creator>User</dc:creator>
  <cp:lastModifiedBy>1</cp:lastModifiedBy>
  <cp:revision>29</cp:revision>
  <dcterms:created xsi:type="dcterms:W3CDTF">2009-10-10T06:23:37Z</dcterms:created>
  <dcterms:modified xsi:type="dcterms:W3CDTF">2015-01-25T11:36:49Z</dcterms:modified>
</cp:coreProperties>
</file>