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0" r:id="rId3"/>
    <p:sldId id="261" r:id="rId4"/>
    <p:sldId id="257" r:id="rId5"/>
    <p:sldId id="258" r:id="rId6"/>
    <p:sldId id="259" r:id="rId7"/>
    <p:sldId id="260" r:id="rId8"/>
    <p:sldId id="262" r:id="rId9"/>
    <p:sldId id="28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7351DC0-ADA5-462D-BB60-8BBB6BF6CC13}" type="datetimeFigureOut">
              <a:rPr lang="ru-RU" smtClean="0"/>
              <a:t>10.05.2012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5E5C682-2792-49BA-B560-D189043307AD}"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351DC0-ADA5-462D-BB60-8BBB6BF6CC13}" type="datetimeFigureOut">
              <a:rPr lang="ru-RU" smtClean="0"/>
              <a:t>10.05.2012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E5C682-2792-49BA-B560-D189043307A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351DC0-ADA5-462D-BB60-8BBB6BF6CC13}" type="datetimeFigureOut">
              <a:rPr lang="ru-RU" smtClean="0"/>
              <a:t>10.05.2012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E5C682-2792-49BA-B560-D189043307A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7351DC0-ADA5-462D-BB60-8BBB6BF6CC13}" type="datetimeFigureOut">
              <a:rPr lang="ru-RU" smtClean="0"/>
              <a:t>10.05.2012</a:t>
            </a:fld>
            <a:endParaRPr lang="ru-RU"/>
          </a:p>
        </p:txBody>
      </p:sp>
      <p:sp>
        <p:nvSpPr>
          <p:cNvPr id="9" name="Номер слайда 8"/>
          <p:cNvSpPr>
            <a:spLocks noGrp="1"/>
          </p:cNvSpPr>
          <p:nvPr>
            <p:ph type="sldNum" sz="quarter" idx="15"/>
          </p:nvPr>
        </p:nvSpPr>
        <p:spPr/>
        <p:txBody>
          <a:bodyPr rtlCol="0"/>
          <a:lstStyle/>
          <a:p>
            <a:fld id="{F5E5C682-2792-49BA-B560-D189043307AD}"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7351DC0-ADA5-462D-BB60-8BBB6BF6CC13}" type="datetimeFigureOut">
              <a:rPr lang="ru-RU" smtClean="0"/>
              <a:t>10.05.2012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5E5C682-2792-49BA-B560-D189043307A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7351DC0-ADA5-462D-BB60-8BBB6BF6CC13}" type="datetimeFigureOut">
              <a:rPr lang="ru-RU" smtClean="0"/>
              <a:t>10.05.2012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E5C682-2792-49BA-B560-D189043307AD}"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7351DC0-ADA5-462D-BB60-8BBB6BF6CC13}" type="datetimeFigureOut">
              <a:rPr lang="ru-RU" smtClean="0"/>
              <a:t>10.05.2012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E5C682-2792-49BA-B560-D189043307AD}"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7351DC0-ADA5-462D-BB60-8BBB6BF6CC13}" type="datetimeFigureOut">
              <a:rPr lang="ru-RU" smtClean="0"/>
              <a:t>10.05.2012</a:t>
            </a:fld>
            <a:endParaRPr lang="ru-RU"/>
          </a:p>
        </p:txBody>
      </p:sp>
      <p:sp>
        <p:nvSpPr>
          <p:cNvPr id="7" name="Номер слайда 6"/>
          <p:cNvSpPr>
            <a:spLocks noGrp="1"/>
          </p:cNvSpPr>
          <p:nvPr>
            <p:ph type="sldNum" sz="quarter" idx="11"/>
          </p:nvPr>
        </p:nvSpPr>
        <p:spPr/>
        <p:txBody>
          <a:bodyPr rtlCol="0"/>
          <a:lstStyle/>
          <a:p>
            <a:fld id="{F5E5C682-2792-49BA-B560-D189043307AD}"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351DC0-ADA5-462D-BB60-8BBB6BF6CC13}" type="datetimeFigureOut">
              <a:rPr lang="ru-RU" smtClean="0"/>
              <a:t>10.05.2012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E5C682-2792-49BA-B560-D189043307A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7351DC0-ADA5-462D-BB60-8BBB6BF6CC13}" type="datetimeFigureOut">
              <a:rPr lang="ru-RU" smtClean="0"/>
              <a:t>10.05.2012</a:t>
            </a:fld>
            <a:endParaRPr lang="ru-RU"/>
          </a:p>
        </p:txBody>
      </p:sp>
      <p:sp>
        <p:nvSpPr>
          <p:cNvPr id="22" name="Номер слайда 21"/>
          <p:cNvSpPr>
            <a:spLocks noGrp="1"/>
          </p:cNvSpPr>
          <p:nvPr>
            <p:ph type="sldNum" sz="quarter" idx="15"/>
          </p:nvPr>
        </p:nvSpPr>
        <p:spPr/>
        <p:txBody>
          <a:bodyPr rtlCol="0"/>
          <a:lstStyle/>
          <a:p>
            <a:fld id="{F5E5C682-2792-49BA-B560-D189043307AD}"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7351DC0-ADA5-462D-BB60-8BBB6BF6CC13}" type="datetimeFigureOut">
              <a:rPr lang="ru-RU" smtClean="0"/>
              <a:t>10.05.2012</a:t>
            </a:fld>
            <a:endParaRPr lang="ru-RU"/>
          </a:p>
        </p:txBody>
      </p:sp>
      <p:sp>
        <p:nvSpPr>
          <p:cNvPr id="18" name="Номер слайда 17"/>
          <p:cNvSpPr>
            <a:spLocks noGrp="1"/>
          </p:cNvSpPr>
          <p:nvPr>
            <p:ph type="sldNum" sz="quarter" idx="11"/>
          </p:nvPr>
        </p:nvSpPr>
        <p:spPr/>
        <p:txBody>
          <a:bodyPr rtlCol="0"/>
          <a:lstStyle/>
          <a:p>
            <a:fld id="{F5E5C682-2792-49BA-B560-D189043307AD}"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7351DC0-ADA5-462D-BB60-8BBB6BF6CC13}" type="datetimeFigureOut">
              <a:rPr lang="ru-RU" smtClean="0"/>
              <a:t>10.05.2012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5E5C682-2792-49BA-B560-D189043307A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500174"/>
            <a:ext cx="8215338" cy="1946752"/>
          </a:xfrm>
        </p:spPr>
        <p:txBody>
          <a:bodyPr>
            <a:noAutofit/>
          </a:bodyPr>
          <a:lstStyle/>
          <a:p>
            <a:pPr algn="ctr"/>
            <a:r>
              <a:rPr lang="ru-RU" sz="6000" dirty="0"/>
              <a:t>Нетрадиционные виды гимнастики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5143504" cy="6072206"/>
          </a:xfrm>
        </p:spPr>
        <p:txBody>
          <a:bodyPr>
            <a:normAutofit lnSpcReduction="10000"/>
          </a:bodyPr>
          <a:lstStyle/>
          <a:p>
            <a:r>
              <a:rPr lang="ru-RU" dirty="0" smtClean="0"/>
              <a:t>Слово «аэробика» часто применяется как собственное название для различных видов двигательной активности, имеющих оздоровительную направленность. Впервые в этом смысле термин «аэробика» был использован крупнейшим американским  специалистом профилактической медицины Кеннетом Купером. Разработанные К. Купером  аэробные программы содержали различные виды естественных движений, таких как ходьба, бег, плавание, катание на коньках, лыжах, велосипеде. </a:t>
            </a:r>
          </a:p>
        </p:txBody>
      </p:sp>
      <p:pic>
        <p:nvPicPr>
          <p:cNvPr id="20482" name="Picture 2" descr="http://www.bach-cantatas.com/Pic-Bio-BIG/Cooper-Kenneth-01.jpg"/>
          <p:cNvPicPr>
            <a:picLocks noChangeAspect="1" noChangeArrowheads="1"/>
          </p:cNvPicPr>
          <p:nvPr/>
        </p:nvPicPr>
        <p:blipFill>
          <a:blip r:embed="rId2" cstate="print"/>
          <a:srcRect/>
          <a:stretch>
            <a:fillRect/>
          </a:stretch>
        </p:blipFill>
        <p:spPr bwMode="auto">
          <a:xfrm>
            <a:off x="5357818" y="1571612"/>
            <a:ext cx="3110064" cy="38242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85786" y="714356"/>
            <a:ext cx="7467600" cy="4873752"/>
          </a:xfrm>
        </p:spPr>
        <p:txBody>
          <a:bodyPr>
            <a:normAutofit fontScale="92500"/>
          </a:bodyPr>
          <a:lstStyle/>
          <a:p>
            <a:r>
              <a:rPr lang="ru-RU" dirty="0" smtClean="0"/>
              <a:t>Развитие комплексных программ оздоровления населения связано с появлением американской системы «фитнесс» (</a:t>
            </a:r>
            <a:r>
              <a:rPr lang="en-US" dirty="0" smtClean="0"/>
              <a:t>fitness</a:t>
            </a:r>
            <a:r>
              <a:rPr lang="ru-RU" dirty="0" smtClean="0"/>
              <a:t>). Этот термин в переводе с английского языка означает: 1) физическая подготовленность 2) годный, пригодный, соответствующий чему-либо. И то, и другое значение отображает содержание системы фитнесс, поскольку в основе этого движения лежит необходимость регулярных занятий физическими упражнениями для укрепления здоровья Бурное развитие фитнеса в России привело к тому, что различные виды нетрадиционной гимнастики стали широко использоваться в школе.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600" dirty="0" smtClean="0">
                <a:effectLst>
                  <a:outerShdw blurRad="38100" dist="38100" dir="2700000" algn="tl">
                    <a:srgbClr val="000000">
                      <a:alpha val="43137"/>
                    </a:srgbClr>
                  </a:outerShdw>
                </a:effectLst>
              </a:rPr>
              <a:t>Виды аэробики</a:t>
            </a:r>
            <a:endParaRPr lang="ru-RU" sz="6600"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lstStyle/>
          <a:p>
            <a:pPr lvl="0"/>
            <a:r>
              <a:rPr lang="ru-RU" dirty="0" smtClean="0"/>
              <a:t>Классическая аэробика с элементами танцев</a:t>
            </a:r>
          </a:p>
          <a:p>
            <a:pPr lvl="0"/>
            <a:r>
              <a:rPr lang="ru-RU" dirty="0" smtClean="0"/>
              <a:t>Степ-аэробика</a:t>
            </a:r>
          </a:p>
          <a:p>
            <a:pPr lvl="0"/>
            <a:r>
              <a:rPr lang="ru-RU" dirty="0" smtClean="0"/>
              <a:t>Аэробика с элементами боевых видов спорта</a:t>
            </a:r>
          </a:p>
          <a:p>
            <a:pPr lvl="0"/>
            <a:r>
              <a:rPr lang="ru-RU" dirty="0" smtClean="0"/>
              <a:t>Йога</a:t>
            </a:r>
          </a:p>
          <a:p>
            <a:pPr lvl="0"/>
            <a:r>
              <a:rPr lang="ru-RU" dirty="0" smtClean="0"/>
              <a:t>Шейпинг</a:t>
            </a:r>
          </a:p>
          <a:p>
            <a:pPr lvl="0"/>
            <a:r>
              <a:rPr lang="ru-RU" dirty="0" smtClean="0"/>
              <a:t>Стретчинг - гимнастика</a:t>
            </a:r>
            <a:endParaRPr lang="ru-RU" dirty="0" smtClean="0"/>
          </a:p>
          <a:p>
            <a:pPr lvl="0"/>
            <a:r>
              <a:rPr lang="ru-RU" dirty="0" smtClean="0"/>
              <a:t>Боди - балет</a:t>
            </a:r>
            <a:endParaRPr lang="ru-RU"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42910" y="785794"/>
            <a:ext cx="7467600" cy="4873752"/>
          </a:xfrm>
        </p:spPr>
        <p:txBody>
          <a:bodyPr>
            <a:normAutofit fontScale="85000" lnSpcReduction="10000"/>
          </a:bodyPr>
          <a:lstStyle/>
          <a:p>
            <a:r>
              <a:rPr lang="ru-RU" b="1" dirty="0" smtClean="0"/>
              <a:t>Классическая (базовая) аэробика </a:t>
            </a:r>
            <a:r>
              <a:rPr lang="ru-RU" dirty="0" smtClean="0"/>
              <a:t>это вид  гимнастики оздоровительно - развивающей направленности, представляющая собой систему гимнастических упражнений (ходьбу, бег, подскоки и прыжки, танцевальные элементы), выполняемые в заданном темпе и ритме,  различными горизонтальными перемещениями  тела, изменениями  плоскости  выполнения движения, различными  упражнения руками, головой, туловищем. Элементы могут образовывать  соединения, в которых большое значение имеет логический  переход от одного движения к другому.  Танцевальные комплексы можно проводить в различных стилях, таких как латина, салса, бокс, </a:t>
            </a:r>
            <a:r>
              <a:rPr lang="ru-RU" dirty="0" smtClean="0"/>
              <a:t>тай -</a:t>
            </a:r>
            <a:r>
              <a:rPr lang="ru-RU" dirty="0" smtClean="0"/>
              <a:t>бо. Активная работа рук и корпуса, темп, различные движения ногами – все это позволяет дать нагрузку на организм  и повысить эмоциональный отклик у  занимающихся.</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2" y="0"/>
            <a:ext cx="9174342" cy="6882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836712"/>
            <a:ext cx="7467600" cy="4873752"/>
          </a:xfrm>
        </p:spPr>
        <p:txBody>
          <a:bodyPr>
            <a:normAutofit fontScale="92500" lnSpcReduction="20000"/>
          </a:bodyPr>
          <a:lstStyle/>
          <a:p>
            <a:r>
              <a:rPr lang="ru-RU" b="1" dirty="0" smtClean="0"/>
              <a:t>Степ-аэробика</a:t>
            </a:r>
            <a:r>
              <a:rPr lang="ru-RU" dirty="0" smtClean="0"/>
              <a:t> появилась в 90-х годах </a:t>
            </a:r>
            <a:r>
              <a:rPr lang="en-US" dirty="0" smtClean="0"/>
              <a:t>XX</a:t>
            </a:r>
            <a:r>
              <a:rPr lang="ru-RU" dirty="0" smtClean="0"/>
              <a:t>в. и быстро завоевала популярность. В США, Германии, Дании степ-аэробика составляет около 50% от всех видов. Ее особенностью является использование специальной </a:t>
            </a:r>
            <a:r>
              <a:rPr lang="ru-RU" dirty="0" smtClean="0"/>
              <a:t>степ - платформы</a:t>
            </a:r>
            <a:r>
              <a:rPr lang="ru-RU" dirty="0" smtClean="0"/>
              <a:t>.  Она позволяет выполнять шаги, подскоки, на нее и через нее в различных направлениях, а также использовать платформу при выполнении упражнений для брюшного пресса, спины и др</a:t>
            </a:r>
            <a:r>
              <a:rPr lang="ru-RU" dirty="0" smtClean="0"/>
              <a:t>. Ярусное </a:t>
            </a:r>
            <a:r>
              <a:rPr lang="ru-RU" dirty="0" smtClean="0"/>
              <a:t>устройство платформы регулирует высоту, а, следовательно, и физическую нагрузку, позволяет проводить одновременно занятия с людьми различной физической подготовленности, то есть делает процесс более индивидуальным. Подъем и спуск с платформы по интенсивности приравнивают к бегу со скоростью 12 километров в час.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Рисунок 3" descr="http://samara.rrshop.ru/images/stories/75313396.jpg"/>
          <p:cNvPicPr/>
          <p:nvPr/>
        </p:nvPicPr>
        <p:blipFill>
          <a:blip r:embed="rId2" cstate="print"/>
          <a:srcRect/>
          <a:stretch>
            <a:fillRect/>
          </a:stretch>
        </p:blipFill>
        <p:spPr bwMode="auto">
          <a:xfrm>
            <a:off x="323528" y="188640"/>
            <a:ext cx="5240411" cy="383282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150" r="18932"/>
          <a:stretch>
            <a:fillRect/>
          </a:stretch>
        </p:blipFill>
        <p:spPr bwMode="auto">
          <a:xfrm>
            <a:off x="3851919" y="2260704"/>
            <a:ext cx="5295165" cy="4636016"/>
          </a:xfrm>
          <a:prstGeom prst="rect">
            <a:avLst/>
          </a:prstGeom>
          <a:noFill/>
          <a:ln>
            <a:noFill/>
          </a:ln>
          <a:effectLst/>
          <a:extLst>
            <a:ext uri="{909E8E84-426E-40DD-AFC4-6F175D3DCCD1}">
              <a14:hiddenFill xmlns:a14="http://schemas.microsoft.com/office/drawing/2010/main">
                <a:blipFill dpi="0" rotWithShape="0">
                  <a:blip/>
                  <a:srcRect l="16150" r="1893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692696"/>
            <a:ext cx="7467600" cy="4873752"/>
          </a:xfrm>
        </p:spPr>
        <p:txBody>
          <a:bodyPr>
            <a:normAutofit lnSpcReduction="10000"/>
          </a:bodyPr>
          <a:lstStyle/>
          <a:p>
            <a:r>
              <a:rPr lang="ru-RU" b="1" dirty="0" smtClean="0"/>
              <a:t>Аэробика с элементами боевых видов спорта </a:t>
            </a:r>
            <a:r>
              <a:rPr lang="ru-RU" dirty="0" smtClean="0"/>
              <a:t>отличаются богатой палитрой средств- различных движений и соединений, представляющие собой своеобразные танцы с оригинальной пластикой. Нельзя сбрасывать со счетов приметы того сложного </a:t>
            </a:r>
            <a:r>
              <a:rPr lang="ru-RU" dirty="0" err="1" smtClean="0"/>
              <a:t>времени,в</a:t>
            </a:r>
            <a:r>
              <a:rPr lang="ru-RU" dirty="0" smtClean="0"/>
              <a:t> котором мы живем: агрессивность людей, экстремизм, терроризм. И,  конечно, многие  хотят приобрести навыки самообороны ,чтобы  уметь постоять за себя в сложных жизненных ситуациях. Программа является прекрасным средством физической подготовки, так как многие упражнения  выполняются в скоростно-силовом режиме.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32" y="188640"/>
            <a:ext cx="5536196" cy="41534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Рисунок 5" descr="http://go4.imgsmail.ru/imgpreview?u=http%3A//strana-sovetov.com/images/stories/tip/health/fitness/fitness-b.jpg&amp;mb=123"/>
          <p:cNvPicPr/>
          <p:nvPr/>
        </p:nvPicPr>
        <p:blipFill>
          <a:blip r:embed="rId3" cstate="print"/>
          <a:srcRect/>
          <a:stretch>
            <a:fillRect/>
          </a:stretch>
        </p:blipFill>
        <p:spPr bwMode="auto">
          <a:xfrm>
            <a:off x="4211960" y="3212976"/>
            <a:ext cx="4408884" cy="328342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83568" y="908720"/>
            <a:ext cx="7467600" cy="4873752"/>
          </a:xfrm>
        </p:spPr>
        <p:txBody>
          <a:bodyPr/>
          <a:lstStyle/>
          <a:p>
            <a:r>
              <a:rPr lang="ru-RU" b="1" dirty="0" smtClean="0"/>
              <a:t>Йога</a:t>
            </a:r>
            <a:r>
              <a:rPr lang="ru-RU" dirty="0" smtClean="0"/>
              <a:t> – эта система считается уникальной, ибо она несет в себе не только национальные традиции, но и колоссальный опыт поколений. Цель этой системы – умение человека управлять своим телом, сохранять и укреплять здоровье, предупреждать некоторые заболевания, способствовать долголетию, активной жизни и работоспособности. Комплекс упражнений йоги состоит из набора «асан» с задержкой в каждой позе от нескольких секунд до минуты и более, и медленных переходов от одной позы к другой.</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1052736"/>
            <a:ext cx="7467600" cy="4873752"/>
          </a:xfrm>
        </p:spPr>
        <p:txBody>
          <a:bodyPr/>
          <a:lstStyle/>
          <a:p>
            <a:r>
              <a:rPr lang="ru-RU" i="1" dirty="0"/>
              <a:t>«Мы не знаем более могущественного и более благоприятного средства  воздействия на жизнь и процветание всего организма, чем чувство радости</a:t>
            </a:r>
            <a:r>
              <a:rPr lang="ru-RU" i="1" dirty="0" smtClean="0"/>
              <a:t>….Урок </a:t>
            </a:r>
            <a:r>
              <a:rPr lang="ru-RU" i="1" dirty="0"/>
              <a:t>ритмической гимнастики должен приносить радость, иначе он теряет половину своей цели»</a:t>
            </a:r>
          </a:p>
          <a:p>
            <a:pPr marL="0" indent="0" algn="r">
              <a:buNone/>
            </a:pPr>
            <a:r>
              <a:rPr lang="ru-RU" i="1" dirty="0"/>
              <a:t>                                                                                                         </a:t>
            </a:r>
            <a:r>
              <a:rPr lang="ru-RU" i="1" dirty="0" smtClean="0"/>
              <a:t>Жак </a:t>
            </a:r>
            <a:r>
              <a:rPr lang="ru-RU" i="1" dirty="0"/>
              <a:t>Далькроз</a:t>
            </a:r>
          </a:p>
          <a:p>
            <a:pPr marL="0" indent="0">
              <a:buNone/>
            </a:pPr>
            <a:endParaRPr lang="ru-RU" i="1"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Шеина\Фото от Г.А.Волковой\для Ольги Ивановны 0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56569"/>
            <a:ext cx="6336704" cy="420856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www.yogafederation.net/admin/uploads/chernobai_asany/14e.jpg"/>
          <p:cNvPicPr/>
          <p:nvPr/>
        </p:nvPicPr>
        <p:blipFill>
          <a:blip r:embed="rId3" cstate="print"/>
          <a:srcRect/>
          <a:stretch>
            <a:fillRect/>
          </a:stretch>
        </p:blipFill>
        <p:spPr bwMode="auto">
          <a:xfrm>
            <a:off x="4067944" y="116632"/>
            <a:ext cx="4762500" cy="35718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1124744"/>
            <a:ext cx="7467600" cy="4873752"/>
          </a:xfrm>
        </p:spPr>
        <p:txBody>
          <a:bodyPr/>
          <a:lstStyle/>
          <a:p>
            <a:r>
              <a:rPr lang="ru-RU" b="1" dirty="0" smtClean="0"/>
              <a:t>Шейпинг </a:t>
            </a:r>
            <a:r>
              <a:rPr lang="ru-RU" dirty="0" smtClean="0"/>
              <a:t>– специальный комплекс упражнений, в основном гимнастических - физкультурно-оздоровительная система, цель которой повышения тонуса, коррекция фигуры и улучшение функционального состояния организма женщины. Таким образом, классический шейпинг – система упражнений, направленная на физическое совершенствование женского организма.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t="16859"/>
          <a:stretch>
            <a:fillRect/>
          </a:stretch>
        </p:blipFill>
        <p:spPr bwMode="auto">
          <a:xfrm>
            <a:off x="1670" y="0"/>
            <a:ext cx="6562725" cy="4092575"/>
          </a:xfrm>
          <a:prstGeom prst="rect">
            <a:avLst/>
          </a:prstGeom>
          <a:noFill/>
          <a:ln>
            <a:noFill/>
          </a:ln>
          <a:effectLst/>
          <a:extLst>
            <a:ext uri="{909E8E84-426E-40DD-AFC4-6F175D3DCCD1}">
              <a14:hiddenFill xmlns:a14="http://schemas.microsoft.com/office/drawing/2010/main">
                <a:blipFill dpi="0" rotWithShape="0">
                  <a:blip/>
                  <a:srcRect t="1685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989508"/>
            <a:ext cx="6481763" cy="4860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55576" y="980728"/>
            <a:ext cx="7467600" cy="4873752"/>
          </a:xfrm>
        </p:spPr>
        <p:txBody>
          <a:bodyPr/>
          <a:lstStyle/>
          <a:p>
            <a:r>
              <a:rPr lang="ru-RU" b="1" dirty="0" smtClean="0"/>
              <a:t>Стретчинг </a:t>
            </a:r>
            <a:r>
              <a:rPr lang="ru-RU" dirty="0" smtClean="0"/>
              <a:t>– это целый ряд упражнений, направленных на совершенствование гибкости и развитие подвижности в суставах. Существует три типа упражнений, при выполнении, которых происходит растягивание мышц – баллистические, динамические, статические. Растягивание мышц приводит к их расслаблению .Расслабились мышцы- отдыхают нервы, успокаивается  мысль, исчезают отрицательные эмоции, быстро улучшается самочувствие.</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Шеина\Фото от Г.А.Волковой\для Ольги Ивановны 0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44" y="2060848"/>
            <a:ext cx="7114505" cy="4725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34692"/>
            <a:ext cx="3902026" cy="58746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980728"/>
            <a:ext cx="7467600" cy="4873752"/>
          </a:xfrm>
        </p:spPr>
        <p:txBody>
          <a:bodyPr>
            <a:normAutofit fontScale="92500" lnSpcReduction="20000"/>
          </a:bodyPr>
          <a:lstStyle/>
          <a:p>
            <a:r>
              <a:rPr lang="ru-RU" b="1" dirty="0" smtClean="0"/>
              <a:t>Боди - балет</a:t>
            </a:r>
            <a:r>
              <a:rPr lang="ru-RU" b="1" dirty="0" smtClean="0"/>
              <a:t>. </a:t>
            </a:r>
            <a:r>
              <a:rPr lang="ru-RU" dirty="0" smtClean="0"/>
              <a:t>Красота и грация  балетных движений является основой  урока  этого направления фитнесса. Классический танец во все времена пользуется заслуженной популярностью. Многие девушки еще в детстве с удовольствием посещали студию хореографии. Возможно, именно поэтому в программе многих </a:t>
            </a:r>
            <a:r>
              <a:rPr lang="ru-RU" dirty="0" smtClean="0"/>
              <a:t>фитнес - клубов </a:t>
            </a:r>
            <a:r>
              <a:rPr lang="ru-RU" dirty="0" smtClean="0"/>
              <a:t>появляется </a:t>
            </a:r>
            <a:r>
              <a:rPr lang="ru-RU" dirty="0" smtClean="0"/>
              <a:t>боди - балет- </a:t>
            </a:r>
            <a:r>
              <a:rPr lang="ru-RU" dirty="0" smtClean="0"/>
              <a:t>направление, основанное на движениях классического балета. </a:t>
            </a:r>
            <a:r>
              <a:rPr lang="ru-RU" dirty="0" smtClean="0"/>
              <a:t>Боди - балет </a:t>
            </a:r>
            <a:r>
              <a:rPr lang="ru-RU" dirty="0" smtClean="0"/>
              <a:t>хорошо подойдет тем, кто в силу некоторых причин не может позволить себе высокоинтенсивные тренировки. Кроме того, часто боди-балет рекомендуется людям, перенесшим серьезные травмы и переломы. Основной же частью любителей этого вида фитнеса являются приемущественно женщины, желающие приобрести хорошую осанку и грациозность.</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endParaRPr lang="ru-RU"/>
          </a:p>
        </p:txBody>
      </p:sp>
      <p:pic>
        <p:nvPicPr>
          <p:cNvPr id="4" name="Рисунок 3" descr="http://alexandramyts.com/wp-content/uploads/2010/09/IMG_9555.jpg"/>
          <p:cNvPicPr/>
          <p:nvPr/>
        </p:nvPicPr>
        <p:blipFill>
          <a:blip r:embed="rId2" cstate="print"/>
          <a:srcRect/>
          <a:stretch>
            <a:fillRect/>
          </a:stretch>
        </p:blipFill>
        <p:spPr bwMode="auto">
          <a:xfrm>
            <a:off x="0" y="0"/>
            <a:ext cx="4536504" cy="6169571"/>
          </a:xfrm>
          <a:prstGeom prst="rect">
            <a:avLst/>
          </a:prstGeom>
          <a:noFill/>
          <a:ln w="9525">
            <a:noFill/>
            <a:miter lim="800000"/>
            <a:headEnd/>
            <a:tailEnd/>
          </a:ln>
        </p:spPr>
      </p:pic>
      <p:pic>
        <p:nvPicPr>
          <p:cNvPr id="5" name="Рисунок 4" descr="http://alexandramyts.com/wp-content/uploads/2010/09/IMG_9398.jpg"/>
          <p:cNvPicPr/>
          <p:nvPr/>
        </p:nvPicPr>
        <p:blipFill>
          <a:blip r:embed="rId3" cstate="print"/>
          <a:srcRect/>
          <a:stretch>
            <a:fillRect/>
          </a:stretch>
        </p:blipFill>
        <p:spPr bwMode="auto">
          <a:xfrm>
            <a:off x="4536504" y="688429"/>
            <a:ext cx="4607496" cy="6169571"/>
          </a:xfrm>
          <a:prstGeom prst="rect">
            <a:avLst/>
          </a:prstGeom>
          <a:noFill/>
          <a:ln w="9525">
            <a:noFill/>
            <a:miter lim="800000"/>
            <a:headEnd/>
            <a:tailEnd/>
          </a:ln>
        </p:spPr>
      </p:pic>
      <p:pic>
        <p:nvPicPr>
          <p:cNvPr id="6" name="Рисунок 5" descr="http://www.slimgym.ru/wp-content/uploads/2010/07/2.jpg"/>
          <p:cNvPicPr/>
          <p:nvPr/>
        </p:nvPicPr>
        <p:blipFill>
          <a:blip r:embed="rId4" cstate="print"/>
          <a:srcRect/>
          <a:stretch>
            <a:fillRect/>
          </a:stretch>
        </p:blipFill>
        <p:spPr bwMode="auto">
          <a:xfrm>
            <a:off x="5081" y="2924944"/>
            <a:ext cx="4854951" cy="393305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Комплекс упражнений</a:t>
            </a:r>
            <a:endParaRPr lang="ru-RU" dirty="0"/>
          </a:p>
        </p:txBody>
      </p:sp>
      <p:pic>
        <p:nvPicPr>
          <p:cNvPr id="4" name="Рисунок 3" descr="http://go4.imgsmail.ru/imgpreview?u=http%3A//spb.fitness.ru/news/fitness/obr-1.jpg&amp;mb=52"/>
          <p:cNvPicPr/>
          <p:nvPr/>
        </p:nvPicPr>
        <p:blipFill>
          <a:blip r:embed="rId2" cstate="print"/>
          <a:srcRect/>
          <a:stretch>
            <a:fillRect/>
          </a:stretch>
        </p:blipFill>
        <p:spPr bwMode="auto">
          <a:xfrm>
            <a:off x="2051720" y="1916832"/>
            <a:ext cx="4680520" cy="4032448"/>
          </a:xfrm>
          <a:prstGeom prst="rect">
            <a:avLst/>
          </a:prstGeom>
          <a:noFill/>
          <a:ln w="9525">
            <a:noFill/>
            <a:miter lim="800000"/>
            <a:headEnd/>
            <a:tailEnd/>
          </a:ln>
        </p:spPr>
      </p:pic>
    </p:spTree>
    <p:extLst>
      <p:ext uri="{BB962C8B-B14F-4D97-AF65-F5344CB8AC3E}">
        <p14:creationId xmlns:p14="http://schemas.microsoft.com/office/powerpoint/2010/main" val="204394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1785926"/>
            <a:ext cx="7972452" cy="2973514"/>
          </a:xfrm>
        </p:spPr>
        <p:txBody>
          <a:bodyPr/>
          <a:lstStyle/>
          <a:p>
            <a:pPr marL="0" indent="0" algn="ctr">
              <a:buNone/>
            </a:pPr>
            <a:r>
              <a:rPr lang="ru-RU" b="1" dirty="0" smtClean="0"/>
              <a:t>Задачи первой части урока</a:t>
            </a:r>
            <a:r>
              <a:rPr lang="ru-RU" b="1" dirty="0" smtClean="0"/>
              <a:t>:</a:t>
            </a:r>
          </a:p>
          <a:p>
            <a:pPr marL="0" indent="0" algn="ctr">
              <a:buNone/>
            </a:pPr>
            <a:endParaRPr lang="ru-RU" dirty="0" smtClean="0"/>
          </a:p>
          <a:p>
            <a:pPr lvl="0"/>
            <a:r>
              <a:rPr lang="ru-RU" dirty="0"/>
              <a:t>Ознакомление с историей возникновения фитнеса.</a:t>
            </a:r>
          </a:p>
          <a:p>
            <a:pPr lvl="0"/>
            <a:r>
              <a:rPr lang="ru-RU" dirty="0"/>
              <a:t>Знакомство с видами нетрадиционной гимнастики</a:t>
            </a:r>
          </a:p>
          <a:p>
            <a:pPr lvl="0"/>
            <a:r>
              <a:rPr lang="ru-RU" dirty="0"/>
              <a:t>Расширение кругозора учащихся с помощью презентации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85786" y="857232"/>
            <a:ext cx="7467600" cy="4873752"/>
          </a:xfrm>
        </p:spPr>
        <p:txBody>
          <a:bodyPr/>
          <a:lstStyle/>
          <a:p>
            <a:r>
              <a:rPr lang="ru-RU" dirty="0" smtClean="0"/>
              <a:t>Еще в античном мире физические упражнения под музыку применялись для развития хорошей осанки, походки, пластичности движения,  силы и выносливости. Одной из разновидностей греческой гимнастики была орхестрика – гимнастика танцевального направления. Ее справедливо можно считать предшественницей всех существующих ритмических и ритмопластических систем упражнения, включая современную художественную гимнастику.</a:t>
            </a: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7467600" cy="4873752"/>
          </a:xfrm>
        </p:spPr>
        <p:txBody>
          <a:bodyPr/>
          <a:lstStyle/>
          <a:p>
            <a:endParaRPr lang="ru-RU" dirty="0" smtClean="0"/>
          </a:p>
          <a:p>
            <a:r>
              <a:rPr lang="ru-RU" dirty="0" smtClean="0"/>
              <a:t>В </a:t>
            </a:r>
            <a:r>
              <a:rPr lang="ru-RU" dirty="0" smtClean="0"/>
              <a:t>середине </a:t>
            </a:r>
            <a:r>
              <a:rPr lang="en-US" dirty="0" smtClean="0"/>
              <a:t>XIX</a:t>
            </a:r>
            <a:r>
              <a:rPr lang="ru-RU" dirty="0" smtClean="0"/>
              <a:t> в. началось увеличение выразительностью и ритмом движений. Родоначальником этого направления был </a:t>
            </a:r>
            <a:r>
              <a:rPr lang="ru-RU" dirty="0" smtClean="0"/>
              <a:t>Ф</a:t>
            </a:r>
            <a:r>
              <a:rPr lang="ru-RU" dirty="0" smtClean="0"/>
              <a:t>. Дельсарт. Система Ф</a:t>
            </a:r>
            <a:r>
              <a:rPr lang="ru-RU" dirty="0" smtClean="0"/>
              <a:t>. Дельсарта </a:t>
            </a:r>
            <a:r>
              <a:rPr lang="ru-RU" dirty="0" smtClean="0"/>
              <a:t>охватывала наряду с умением выразительно петь владение жестом, мимикой, движениями и позами, поэтому она получила название выразительной гимнастики. </a:t>
            </a:r>
          </a:p>
        </p:txBody>
      </p:sp>
      <p:pic>
        <p:nvPicPr>
          <p:cNvPr id="1026" name="Picture 2" descr="фото"/>
          <p:cNvPicPr>
            <a:picLocks noChangeAspect="1" noChangeArrowheads="1"/>
          </p:cNvPicPr>
          <p:nvPr/>
        </p:nvPicPr>
        <p:blipFill>
          <a:blip r:embed="rId2" cstate="print"/>
          <a:srcRect/>
          <a:stretch>
            <a:fillRect/>
          </a:stretch>
        </p:blipFill>
        <p:spPr bwMode="auto">
          <a:xfrm>
            <a:off x="5433738" y="2636912"/>
            <a:ext cx="3234026" cy="3910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428604"/>
            <a:ext cx="4357718" cy="6045348"/>
          </a:xfrm>
        </p:spPr>
        <p:txBody>
          <a:bodyPr>
            <a:normAutofit lnSpcReduction="10000"/>
          </a:bodyPr>
          <a:lstStyle/>
          <a:p>
            <a:r>
              <a:rPr lang="ru-RU" dirty="0" smtClean="0"/>
              <a:t>Среди последователей Ф.Дельсарта особо известна  А.Дункан, являющаяся создателем танцевальной гимнастики для женщин. А. Дункан выступала с резким отрицанием классической школы в балете, отстаивала идею всеобщего художественного воспитания. Особое значение она придавала гимнастике, считая ее основой всего физического воспитания.</a:t>
            </a:r>
          </a:p>
        </p:txBody>
      </p:sp>
      <p:pic>
        <p:nvPicPr>
          <p:cNvPr id="16386" name="Picture 2" descr="Картинка 9 из 18"/>
          <p:cNvPicPr>
            <a:picLocks noChangeAspect="1" noChangeArrowheads="1"/>
          </p:cNvPicPr>
          <p:nvPr/>
        </p:nvPicPr>
        <p:blipFill>
          <a:blip r:embed="rId2" cstate="print"/>
          <a:srcRect/>
          <a:stretch>
            <a:fillRect/>
          </a:stretch>
        </p:blipFill>
        <p:spPr bwMode="auto">
          <a:xfrm>
            <a:off x="6143636" y="-1"/>
            <a:ext cx="2657976" cy="4456541"/>
          </a:xfrm>
          <a:prstGeom prst="rect">
            <a:avLst/>
          </a:prstGeom>
          <a:ln>
            <a:noFill/>
          </a:ln>
          <a:effectLst>
            <a:outerShdw blurRad="292100" dist="139700" dir="2700000" algn="tl" rotWithShape="0">
              <a:srgbClr val="333333">
                <a:alpha val="65000"/>
              </a:srgbClr>
            </a:outerShdw>
          </a:effectLst>
        </p:spPr>
      </p:pic>
      <p:pic>
        <p:nvPicPr>
          <p:cNvPr id="16388" name="Picture 4" descr="Портрет"/>
          <p:cNvPicPr>
            <a:picLocks noChangeAspect="1" noChangeArrowheads="1"/>
          </p:cNvPicPr>
          <p:nvPr/>
        </p:nvPicPr>
        <p:blipFill>
          <a:blip r:embed="rId3" cstate="print"/>
          <a:srcRect/>
          <a:stretch>
            <a:fillRect/>
          </a:stretch>
        </p:blipFill>
        <p:spPr bwMode="auto">
          <a:xfrm>
            <a:off x="5000628" y="2428868"/>
            <a:ext cx="2857500" cy="4200526"/>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142852"/>
            <a:ext cx="5686436" cy="6188224"/>
          </a:xfrm>
        </p:spPr>
        <p:txBody>
          <a:bodyPr>
            <a:normAutofit fontScale="92500" lnSpcReduction="20000"/>
          </a:bodyPr>
          <a:lstStyle/>
          <a:p>
            <a:r>
              <a:rPr lang="ru-RU" dirty="0" smtClean="0"/>
              <a:t>Значительный рост популярности ритмики произошел в начале </a:t>
            </a:r>
            <a:r>
              <a:rPr lang="en-US" dirty="0" smtClean="0"/>
              <a:t>XX</a:t>
            </a:r>
            <a:r>
              <a:rPr lang="ru-RU" dirty="0" smtClean="0"/>
              <a:t>в. Он связан с именем Э</a:t>
            </a:r>
            <a:r>
              <a:rPr lang="ru-RU" dirty="0" smtClean="0"/>
              <a:t>. Ж. Далькроза</a:t>
            </a:r>
            <a:r>
              <a:rPr lang="ru-RU" dirty="0" smtClean="0"/>
              <a:t>. Ему принадлежит открытие чувства ритма в физической деятельности человека. Им впервые был применен термин «ритмическая гимнастика». Основной метода Э</a:t>
            </a:r>
            <a:r>
              <a:rPr lang="ru-RU" dirty="0" smtClean="0"/>
              <a:t>. Ж. Далькроза </a:t>
            </a:r>
            <a:r>
              <a:rPr lang="ru-RU" dirty="0" smtClean="0"/>
              <a:t>– органическое совпадение музыки и движения. Э</a:t>
            </a:r>
            <a:r>
              <a:rPr lang="ru-RU" dirty="0" smtClean="0"/>
              <a:t>. Ж. Далькрозу </a:t>
            </a:r>
            <a:r>
              <a:rPr lang="ru-RU" dirty="0" smtClean="0"/>
              <a:t>удалось создать своего рода нотную грамоту движений, с помощью которой он развивал у играющих чувство ритма. Теория Э</a:t>
            </a:r>
            <a:r>
              <a:rPr lang="ru-RU" dirty="0" smtClean="0"/>
              <a:t>. Ж. Далькроза </a:t>
            </a:r>
            <a:r>
              <a:rPr lang="ru-RU" dirty="0" smtClean="0"/>
              <a:t>распадается на три части: ритмическая гимнастика в узком смысле слова, развитие слуха (сольфеджио), музыкальная пластика и импровизация. Автор классифицировал движения не по органическому признаку, а по художественной образности. </a:t>
            </a:r>
          </a:p>
        </p:txBody>
      </p:sp>
      <p:pic>
        <p:nvPicPr>
          <p:cNvPr id="17410" name="Picture 2" descr="Портрет"/>
          <p:cNvPicPr>
            <a:picLocks noChangeAspect="1" noChangeArrowheads="1"/>
          </p:cNvPicPr>
          <p:nvPr/>
        </p:nvPicPr>
        <p:blipFill>
          <a:blip r:embed="rId2" cstate="print"/>
          <a:srcRect/>
          <a:stretch>
            <a:fillRect/>
          </a:stretch>
        </p:blipFill>
        <p:spPr bwMode="auto">
          <a:xfrm>
            <a:off x="5857884" y="785794"/>
            <a:ext cx="2833694" cy="41797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404664"/>
            <a:ext cx="7956376" cy="5925842"/>
          </a:xfrm>
        </p:spPr>
        <p:txBody>
          <a:bodyPr>
            <a:normAutofit/>
          </a:bodyPr>
          <a:lstStyle/>
          <a:p>
            <a:r>
              <a:rPr lang="ru-RU" dirty="0" smtClean="0"/>
              <a:t>В последние годы стало особенно заметно проявление интереса широкого круга людей к занятиям различными видами массового спорта и двигательной активности для отдыха и восстановления сил, для обеспечения хорошей спортивной формы и состояния здоровья. Этому в немалой степени способствовали появившиеся публикации, видеопродукция и большое количество клубов здоровья, основной целью которых является привлечение людей к оздоровительным тренировкам. Среди этих тренировок особое место заняла аэробика.</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4509120"/>
            <a:ext cx="7467600" cy="4873752"/>
          </a:xfrm>
        </p:spPr>
        <p:txBody>
          <a:bodyPr/>
          <a:lstStyle/>
          <a:p>
            <a:r>
              <a:rPr lang="ru-RU" dirty="0"/>
              <a:t>Интерес к оздоровительной аэробике в нашей стране возник благодаря голливудской звезде Джейн Фонде. Ее аэробика отличалась доступностью, простотой, эмоциональностью и включала в себя элементы популярных танцев.</a:t>
            </a:r>
          </a:p>
          <a:p>
            <a:pPr marL="0" indent="0">
              <a:buNone/>
            </a:pPr>
            <a:endParaRPr lang="ru-RU" dirty="0"/>
          </a:p>
        </p:txBody>
      </p:sp>
      <p:pic>
        <p:nvPicPr>
          <p:cNvPr id="4" name="Picture 2" descr="Фото"/>
          <p:cNvPicPr>
            <a:picLocks noChangeAspect="1" noChangeArrowheads="1"/>
          </p:cNvPicPr>
          <p:nvPr/>
        </p:nvPicPr>
        <p:blipFill>
          <a:blip r:embed="rId2" cstate="print"/>
          <a:srcRect/>
          <a:stretch>
            <a:fillRect/>
          </a:stretch>
        </p:blipFill>
        <p:spPr bwMode="auto">
          <a:xfrm>
            <a:off x="3203848" y="260648"/>
            <a:ext cx="2905129" cy="3901174"/>
          </a:xfrm>
          <a:prstGeom prst="rect">
            <a:avLst/>
          </a:prstGeom>
          <a:ln>
            <a:noFill/>
          </a:ln>
          <a:effectLst>
            <a:softEdge rad="112500"/>
          </a:effectLst>
        </p:spPr>
      </p:pic>
    </p:spTree>
    <p:extLst>
      <p:ext uri="{BB962C8B-B14F-4D97-AF65-F5344CB8AC3E}">
        <p14:creationId xmlns:p14="http://schemas.microsoft.com/office/powerpoint/2010/main" val="1258556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TotalTime>
  <Words>1200</Words>
  <Application>Microsoft Office PowerPoint</Application>
  <PresentationFormat>Экран (4:3)</PresentationFormat>
  <Paragraphs>33</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Эркер</vt:lpstr>
      <vt:lpstr>Нетрадиционные виды гимнастики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Виды аэробики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Комплекс упражнений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Фитнес  в нашей   жизни</dc:title>
  <dc:creator>Unsocial_Rin</dc:creator>
  <cp:lastModifiedBy>Атрошонок</cp:lastModifiedBy>
  <cp:revision>16</cp:revision>
  <dcterms:created xsi:type="dcterms:W3CDTF">2012-05-09T11:49:35Z</dcterms:created>
  <dcterms:modified xsi:type="dcterms:W3CDTF">2012-05-10T05:19:42Z</dcterms:modified>
</cp:coreProperties>
</file>