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5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10" autoAdjust="0"/>
  </p:normalViewPr>
  <p:slideViewPr>
    <p:cSldViewPr>
      <p:cViewPr varScale="1">
        <p:scale>
          <a:sx n="45" d="100"/>
          <a:sy n="45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4DD0A-AB4F-4C40-897D-44FD7A28A712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1DB5-3BFB-483A-BEF8-127CADF91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399871-9913-43E9-B80E-661453B372B5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9F08-179E-4D97-9797-1194BF8D3023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E4CEF-DF0E-4BB0-A86E-2D62394504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11" Type="http://schemas.openxmlformats.org/officeDocument/2006/relationships/image" Target="../media/image100.jpeg"/><Relationship Id="rId5" Type="http://schemas.openxmlformats.org/officeDocument/2006/relationships/image" Target="../media/image94.jpeg"/><Relationship Id="rId10" Type="http://schemas.openxmlformats.org/officeDocument/2006/relationships/image" Target="../media/image99.jpeg"/><Relationship Id="rId4" Type="http://schemas.openxmlformats.org/officeDocument/2006/relationships/image" Target="../media/image93.png"/><Relationship Id="rId9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gif"/><Relationship Id="rId9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19524"/>
            <a:ext cx="8501122" cy="21236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Путеводитель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 вегетативному размножению растений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57979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15206" y="2428868"/>
            <a:ext cx="1714512" cy="1144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1277133858_lis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4348" y="4572008"/>
            <a:ext cx="1714512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1328795583_semen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4643446"/>
            <a:ext cx="1643074" cy="1109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Cut-Keiki-on-Orchid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2500306"/>
            <a:ext cx="1601542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Vegetativnoe-razmnozhenie-na-alpinerii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643702" y="214290"/>
            <a:ext cx="1790771" cy="119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размножение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2910" y="142852"/>
            <a:ext cx="1862171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1344446783_osnovy-semennogo-i-vegetativnogo-razmnozheniya-rasteniy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57488" y="4929620"/>
            <a:ext cx="3071833" cy="1714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Рисунок 12" descr="DSC_3915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3071802" y="2714620"/>
            <a:ext cx="3000396" cy="1826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7236071" y="6191928"/>
            <a:ext cx="764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Москва</a:t>
            </a:r>
          </a:p>
          <a:p>
            <a:pPr algn="ctr"/>
            <a:r>
              <a:rPr lang="ru-RU" sz="1400" dirty="0" smtClean="0"/>
              <a:t>2014 г.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3372" y="4572008"/>
            <a:ext cx="883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класс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6191928"/>
            <a:ext cx="1580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/>
              <a:t>Федотова </a:t>
            </a:r>
          </a:p>
          <a:p>
            <a:pPr algn="ctr"/>
            <a:r>
              <a:rPr lang="ru-RU" sz="1400" dirty="0" smtClean="0"/>
              <a:t>Ирина Евгеньевна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1406" y="1357298"/>
            <a:ext cx="2500330" cy="2789471"/>
            <a:chOff x="285720" y="1285860"/>
            <a:chExt cx="2643187" cy="2923202"/>
          </a:xfrm>
        </p:grpSpPr>
        <p:pic>
          <p:nvPicPr>
            <p:cNvPr id="4" name="Рисунок 3"/>
            <p:cNvPicPr/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71472" y="1285860"/>
              <a:ext cx="2071702" cy="2214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365" name="TextBox 5"/>
            <p:cNvSpPr txBox="1">
              <a:spLocks noChangeArrowheads="1"/>
            </p:cNvSpPr>
            <p:nvPr/>
          </p:nvSpPr>
          <p:spPr bwMode="auto">
            <a:xfrm>
              <a:off x="285720" y="3531745"/>
              <a:ext cx="2643187" cy="677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 smtClean="0"/>
                <a:t>п</a:t>
              </a:r>
              <a:r>
                <a:rPr lang="ru-RU" sz="1800" b="1" dirty="0" smtClean="0"/>
                <a:t>рививка щитком</a:t>
              </a:r>
            </a:p>
            <a:p>
              <a:pPr algn="ctr"/>
              <a:r>
                <a:rPr lang="ru-RU" b="1" dirty="0" smtClean="0"/>
                <a:t>(окулировка)</a:t>
              </a:r>
              <a:endParaRPr lang="ru-RU" sz="1800" b="1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6715140" y="1428736"/>
            <a:ext cx="207167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Прививка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-71462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7158" y="4357694"/>
            <a:ext cx="4429156" cy="2589231"/>
            <a:chOff x="357158" y="4214818"/>
            <a:chExt cx="4199809" cy="2661130"/>
          </a:xfrm>
        </p:grpSpPr>
        <p:sp>
          <p:nvSpPr>
            <p:cNvPr id="15367" name="TextBox 7"/>
            <p:cNvSpPr txBox="1">
              <a:spLocks noChangeArrowheads="1"/>
            </p:cNvSpPr>
            <p:nvPr/>
          </p:nvSpPr>
          <p:spPr bwMode="auto">
            <a:xfrm>
              <a:off x="928662" y="6211669"/>
              <a:ext cx="2643188" cy="664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b="1" dirty="0"/>
                <a:t>п</a:t>
              </a:r>
              <a:r>
                <a:rPr lang="ru-RU" sz="1800" b="1" dirty="0" smtClean="0"/>
                <a:t>рививка побегами</a:t>
              </a:r>
            </a:p>
            <a:p>
              <a:pPr algn="ctr"/>
              <a:r>
                <a:rPr lang="ru-RU" b="1" dirty="0" smtClean="0"/>
                <a:t>(копулировка)</a:t>
              </a:r>
              <a:r>
                <a:rPr lang="ru-RU" sz="1800" b="1" dirty="0" smtClean="0"/>
                <a:t> </a:t>
              </a:r>
              <a:endParaRPr lang="ru-RU" sz="1800" b="1" dirty="0"/>
            </a:p>
          </p:txBody>
        </p:sp>
        <p:pic>
          <p:nvPicPr>
            <p:cNvPr id="14" name="Рисунок 13" descr="000000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357158" y="4221948"/>
              <a:ext cx="2571768" cy="1993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Рисунок 15" descr="000000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2857488" y="4214818"/>
              <a:ext cx="1699479" cy="20002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Рисунок 18" descr="0_72baa_89d75320_XL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0760" y="4572008"/>
            <a:ext cx="2247899" cy="1685924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2786050" y="1285860"/>
            <a:ext cx="1428759" cy="1369464"/>
            <a:chOff x="2786051" y="1357298"/>
            <a:chExt cx="1428759" cy="1369464"/>
          </a:xfrm>
        </p:grpSpPr>
        <p:pic>
          <p:nvPicPr>
            <p:cNvPr id="23" name="Рисунок 22" descr="lrg_94274_lrg41454IMG0251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786051" y="1357298"/>
              <a:ext cx="1428759" cy="10715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071802" y="2357430"/>
              <a:ext cx="758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слива</a:t>
              </a:r>
              <a:endParaRPr lang="ru-RU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786314" y="1273718"/>
            <a:ext cx="1457336" cy="1369464"/>
            <a:chOff x="4829176" y="1285860"/>
            <a:chExt cx="1457336" cy="1369464"/>
          </a:xfrm>
        </p:grpSpPr>
        <p:pic>
          <p:nvPicPr>
            <p:cNvPr id="20" name="Рисунок 19" descr="1607-06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4829176" y="1285860"/>
              <a:ext cx="1457336" cy="107157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72066" y="2285992"/>
              <a:ext cx="1003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абрикос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57488" y="2714620"/>
            <a:ext cx="1280973" cy="1714512"/>
            <a:chOff x="2857488" y="2655324"/>
            <a:chExt cx="1280973" cy="1714512"/>
          </a:xfrm>
        </p:grpSpPr>
        <p:pic>
          <p:nvPicPr>
            <p:cNvPr id="18" name="Рисунок 17" descr="0_3f24d_fda3a0a8_XL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857488" y="2655324"/>
              <a:ext cx="1280973" cy="1357322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36561" y="4000504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вишня</a:t>
              </a:r>
              <a:endParaRPr lang="ru-RU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929190" y="2714620"/>
            <a:ext cx="1285884" cy="1643074"/>
            <a:chOff x="4929190" y="2714620"/>
            <a:chExt cx="1285884" cy="1643074"/>
          </a:xfrm>
        </p:grpSpPr>
        <p:pic>
          <p:nvPicPr>
            <p:cNvPr id="21" name="Рисунок 20" descr="10723526_966cf3b7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929190" y="2714620"/>
              <a:ext cx="1285884" cy="128588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116672" y="3988362"/>
              <a:ext cx="906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яблоня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786578" y="2714620"/>
            <a:ext cx="1809762" cy="1643074"/>
            <a:chOff x="6786578" y="2714620"/>
            <a:chExt cx="1809762" cy="1643074"/>
          </a:xfrm>
        </p:grpSpPr>
        <p:pic>
          <p:nvPicPr>
            <p:cNvPr id="22" name="Рисунок 21" descr="image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6786578" y="2714620"/>
              <a:ext cx="1809762" cy="12858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71545" y="3988362"/>
              <a:ext cx="885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персик</a:t>
              </a:r>
              <a:endParaRPr lang="ru-RU" b="1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715140" y="6215082"/>
            <a:ext cx="76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груша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1" y="785813"/>
            <a:ext cx="3500431" cy="1857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496"/>
            <a:ext cx="3500462" cy="1630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714885"/>
            <a:ext cx="350046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57356" y="-71462"/>
            <a:ext cx="60754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листьями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4352098" y="845344"/>
            <a:ext cx="1791538" cy="1595666"/>
            <a:chOff x="4352098" y="845344"/>
            <a:chExt cx="1791538" cy="1595666"/>
          </a:xfrm>
        </p:grpSpPr>
        <p:pic>
          <p:nvPicPr>
            <p:cNvPr id="12" name="Рисунок 11" descr="Saintpaulia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4352098" y="845344"/>
              <a:ext cx="1791538" cy="12263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714876" y="2071678"/>
              <a:ext cx="11312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сенполия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786578" y="785794"/>
            <a:ext cx="1785918" cy="1726654"/>
            <a:chOff x="6786578" y="785794"/>
            <a:chExt cx="1785918" cy="1726654"/>
          </a:xfrm>
        </p:grpSpPr>
        <p:pic>
          <p:nvPicPr>
            <p:cNvPr id="11" name="Рисунок 10" descr="kartinka40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786578" y="785794"/>
              <a:ext cx="1785918" cy="133943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143768" y="2143116"/>
              <a:ext cx="12077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глоксиния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929454" y="2643182"/>
            <a:ext cx="1317990" cy="1726654"/>
            <a:chOff x="6929454" y="2643182"/>
            <a:chExt cx="1317990" cy="1726654"/>
          </a:xfrm>
        </p:grpSpPr>
        <p:pic>
          <p:nvPicPr>
            <p:cNvPr id="15" name="Рисунок 14" descr="Паперомия-сморщенная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941619" y="2643182"/>
              <a:ext cx="1277899" cy="13573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929454" y="4000504"/>
              <a:ext cx="1317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пеперомия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000496" y="4714884"/>
            <a:ext cx="1493054" cy="2155282"/>
            <a:chOff x="4000496" y="4714884"/>
            <a:chExt cx="1493054" cy="2155282"/>
          </a:xfrm>
        </p:grpSpPr>
        <p:pic>
          <p:nvPicPr>
            <p:cNvPr id="14" name="Рисунок 13" descr="веток бегония в горшке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4000496" y="4714884"/>
              <a:ext cx="1493054" cy="178595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214810" y="6500834"/>
              <a:ext cx="996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бегония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715008" y="4714884"/>
            <a:ext cx="1339463" cy="2155282"/>
            <a:chOff x="5715008" y="4714884"/>
            <a:chExt cx="1339463" cy="2155282"/>
          </a:xfrm>
        </p:grpSpPr>
        <p:pic>
          <p:nvPicPr>
            <p:cNvPr id="9" name="Рисунок 8" descr="35430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715008" y="4714884"/>
              <a:ext cx="1339463" cy="178595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15008" y="6500834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сансевьера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286645" y="4714884"/>
            <a:ext cx="1643074" cy="1500198"/>
            <a:chOff x="7286645" y="4714884"/>
            <a:chExt cx="1643074" cy="1500198"/>
          </a:xfrm>
        </p:grpSpPr>
        <p:pic>
          <p:nvPicPr>
            <p:cNvPr id="10" name="Рисунок 9" descr="Kalanchoe_pinnata.jp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7286645" y="4714884"/>
              <a:ext cx="1643074" cy="109914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429520" y="5845750"/>
              <a:ext cx="1483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бриофиллум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381499" y="2643182"/>
            <a:ext cx="1714511" cy="1655216"/>
            <a:chOff x="4381499" y="2643182"/>
            <a:chExt cx="1714511" cy="1655216"/>
          </a:xfrm>
        </p:grpSpPr>
        <p:pic>
          <p:nvPicPr>
            <p:cNvPr id="13" name="Рисунок 12" descr="streptokarpus_1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381499" y="2643182"/>
              <a:ext cx="1714511" cy="12858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429124" y="3929066"/>
              <a:ext cx="1619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стрептокарпус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-24"/>
            <a:ext cx="5598456" cy="769441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</a:t>
            </a: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корнем</a:t>
            </a:r>
            <a:endParaRPr lang="ru-RU" sz="4400" b="1" dirty="0">
              <a:ln w="11430"/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27" y="928688"/>
            <a:ext cx="2214548" cy="64292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отпрысками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857232"/>
            <a:ext cx="3786187" cy="36861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03705" y="857232"/>
            <a:ext cx="1082675" cy="3714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9" name="Группа 18"/>
          <p:cNvGrpSpPr/>
          <p:nvPr/>
        </p:nvGrpSpPr>
        <p:grpSpPr>
          <a:xfrm>
            <a:off x="144587" y="5429264"/>
            <a:ext cx="1784207" cy="1428736"/>
            <a:chOff x="144587" y="5429264"/>
            <a:chExt cx="1784207" cy="1428736"/>
          </a:xfrm>
        </p:grpSpPr>
        <p:pic>
          <p:nvPicPr>
            <p:cNvPr id="7" name="Рисунок 6" descr="облепиха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44587" y="5429264"/>
              <a:ext cx="1784207" cy="11430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28596" y="6488668"/>
              <a:ext cx="113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облепиха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071670" y="4857760"/>
            <a:ext cx="1428760" cy="1369464"/>
            <a:chOff x="2071670" y="4857760"/>
            <a:chExt cx="1428760" cy="1369464"/>
          </a:xfrm>
        </p:grpSpPr>
        <p:pic>
          <p:nvPicPr>
            <p:cNvPr id="8" name="Рисунок 7" descr="90298168_large_0b5C0KzYR0k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2071670" y="4857760"/>
              <a:ext cx="1428760" cy="1004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285984" y="5857892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малина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643306" y="5429264"/>
            <a:ext cx="1500198" cy="1440902"/>
            <a:chOff x="3643306" y="5429264"/>
            <a:chExt cx="1500198" cy="1440902"/>
          </a:xfrm>
        </p:grpSpPr>
        <p:pic>
          <p:nvPicPr>
            <p:cNvPr id="9" name="Рисунок 8" descr="cvety0640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3643306" y="5429264"/>
              <a:ext cx="1500198" cy="112514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071054" y="6500834"/>
              <a:ext cx="71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астра</a:t>
              </a:r>
              <a:endParaRPr lang="ru-RU" b="1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286380" y="4951146"/>
            <a:ext cx="1428760" cy="1335374"/>
            <a:chOff x="5286380" y="4808270"/>
            <a:chExt cx="1428760" cy="1335374"/>
          </a:xfrm>
        </p:grpSpPr>
        <p:pic>
          <p:nvPicPr>
            <p:cNvPr id="11" name="Рисунок 10" descr="Landysh-maiskii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5286380" y="4808270"/>
              <a:ext cx="1428760" cy="98980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514659" y="5774312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ландыш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077134" y="5072074"/>
            <a:ext cx="1138204" cy="1798092"/>
            <a:chOff x="6858016" y="5214950"/>
            <a:chExt cx="1138204" cy="1798092"/>
          </a:xfrm>
        </p:grpSpPr>
        <p:pic>
          <p:nvPicPr>
            <p:cNvPr id="12" name="Рисунок 11" descr="clivia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6858016" y="5214950"/>
              <a:ext cx="1138204" cy="144779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000892" y="6643710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кливия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643835" y="3286124"/>
            <a:ext cx="1071570" cy="1798092"/>
            <a:chOff x="7643835" y="3286124"/>
            <a:chExt cx="1071570" cy="1798092"/>
          </a:xfrm>
        </p:grpSpPr>
        <p:pic>
          <p:nvPicPr>
            <p:cNvPr id="15" name="Рисунок 14" descr="agave-cactus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43835" y="3286124"/>
              <a:ext cx="1071570" cy="142876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858148" y="4714884"/>
              <a:ext cx="7206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агава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572132" y="3286124"/>
            <a:ext cx="1581280" cy="1655216"/>
            <a:chOff x="5572132" y="3286124"/>
            <a:chExt cx="1581280" cy="1655216"/>
          </a:xfrm>
        </p:grpSpPr>
        <p:pic>
          <p:nvPicPr>
            <p:cNvPr id="16" name="Рисунок 15" descr="photo_sitka_lg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5572132" y="3286124"/>
              <a:ext cx="1581280" cy="1357322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5771068" y="4572008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валериана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500694" y="1785927"/>
            <a:ext cx="1714512" cy="1500197"/>
            <a:chOff x="5500694" y="1785927"/>
            <a:chExt cx="1714512" cy="1500197"/>
          </a:xfrm>
        </p:grpSpPr>
        <p:pic>
          <p:nvPicPr>
            <p:cNvPr id="14" name="Рисунок 13" descr="mjata-perechnaja-belaja-mentha-piperita-officinalis-sale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5500694" y="1785927"/>
              <a:ext cx="1714512" cy="11653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000760" y="2916792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мята</a:t>
              </a:r>
              <a:endParaRPr lang="ru-RU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643834" y="1671645"/>
            <a:ext cx="1040349" cy="1626621"/>
            <a:chOff x="7643834" y="1671645"/>
            <a:chExt cx="1040349" cy="1626621"/>
          </a:xfrm>
        </p:grpSpPr>
        <p:pic>
          <p:nvPicPr>
            <p:cNvPr id="17" name="Рисунок 16" descr="dratsena_marginata_bikolor.jpg"/>
            <p:cNvPicPr>
              <a:picLocks noChangeAspect="1"/>
            </p:cNvPicPr>
            <p:nvPr/>
          </p:nvPicPr>
          <p:blipFill>
            <a:blip r:embed="rId13" cstate="email"/>
            <a:stretch>
              <a:fillRect/>
            </a:stretch>
          </p:blipFill>
          <p:spPr>
            <a:xfrm>
              <a:off x="7643834" y="1671645"/>
              <a:ext cx="1016883" cy="132872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643834" y="2928934"/>
              <a:ext cx="1040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драцена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215092" y="785794"/>
            <a:ext cx="2285998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черенками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714356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88" y="714375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Прямоугольник 12"/>
          <p:cNvSpPr>
            <a:spLocks noChangeArrowheads="1"/>
          </p:cNvSpPr>
          <p:nvPr/>
        </p:nvSpPr>
        <p:spPr bwMode="auto">
          <a:xfrm>
            <a:off x="142875" y="2928938"/>
            <a:ext cx="478631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Размножение корневыми            Нарезать кусочками </a:t>
            </a:r>
          </a:p>
          <a:p>
            <a:r>
              <a:rPr lang="ru-RU" sz="1400"/>
              <a:t>черенками: обрезать                    по 5 см и сделать косой срез</a:t>
            </a:r>
          </a:p>
          <a:p>
            <a:r>
              <a:rPr lang="ru-RU" sz="1400"/>
              <a:t>длинные корни.	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3643313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88" y="3643313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7" name="Прямоугольник 11"/>
          <p:cNvSpPr>
            <a:spLocks noChangeArrowheads="1"/>
          </p:cNvSpPr>
          <p:nvPr/>
        </p:nvSpPr>
        <p:spPr bwMode="auto">
          <a:xfrm>
            <a:off x="0" y="5786438"/>
            <a:ext cx="51435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Черенки воткнуть в почвосмесь    Молодые растения </a:t>
            </a:r>
          </a:p>
          <a:p>
            <a:r>
              <a:rPr lang="ru-RU" sz="1400"/>
              <a:t> для рассады, сверху насыпать       пересадить в горшки или </a:t>
            </a:r>
          </a:p>
          <a:p>
            <a:r>
              <a:rPr lang="ru-RU" sz="1400"/>
              <a:t> слой песка или керамзита.            сразу же высадить в открытый грунт</a:t>
            </a:r>
          </a:p>
          <a:p>
            <a:endParaRPr lang="ru-RU" sz="1400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-71462"/>
            <a:ext cx="5598456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корнем</a:t>
            </a:r>
            <a:endParaRPr lang="ru-RU" sz="4400" b="1" dirty="0">
              <a:ln w="11430"/>
              <a:solidFill>
                <a:srgbClr val="00B050"/>
              </a:solidFill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072330" y="4929198"/>
            <a:ext cx="1807076" cy="1785950"/>
            <a:chOff x="7072330" y="4929198"/>
            <a:chExt cx="1807076" cy="1785950"/>
          </a:xfrm>
        </p:grpSpPr>
        <p:pic>
          <p:nvPicPr>
            <p:cNvPr id="13" name="Рисунок 12" descr="38838241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072330" y="4929198"/>
              <a:ext cx="1807076" cy="14038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49144" y="6345816"/>
              <a:ext cx="1138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водосбор</a:t>
              </a:r>
              <a:endParaRPr lang="ru-RU" b="1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72066" y="3786190"/>
            <a:ext cx="1785918" cy="1655216"/>
            <a:chOff x="5072066" y="3786190"/>
            <a:chExt cx="1785918" cy="1655216"/>
          </a:xfrm>
        </p:grpSpPr>
        <p:pic>
          <p:nvPicPr>
            <p:cNvPr id="14" name="Рисунок 13" descr="oduvanchik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5072066" y="3786190"/>
              <a:ext cx="1785918" cy="12858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29256" y="5072074"/>
              <a:ext cx="1251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одуванчик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286644" y="2857496"/>
            <a:ext cx="1568058" cy="1655216"/>
            <a:chOff x="7286644" y="2857496"/>
            <a:chExt cx="1568058" cy="1655216"/>
          </a:xfrm>
        </p:grpSpPr>
        <p:pic>
          <p:nvPicPr>
            <p:cNvPr id="11" name="Рисунок 10" descr="Papaverorientale2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429520" y="2857496"/>
              <a:ext cx="1285884" cy="128588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86644" y="4143380"/>
              <a:ext cx="1568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мак турецкий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000628" y="1785926"/>
            <a:ext cx="2218556" cy="1798092"/>
            <a:chOff x="5000628" y="1785926"/>
            <a:chExt cx="2218556" cy="1798092"/>
          </a:xfrm>
        </p:grpSpPr>
        <p:pic>
          <p:nvPicPr>
            <p:cNvPr id="12" name="Рисунок 11" descr="1299417801_0_25cb_2776a83e_xl.jpe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5072066" y="1785926"/>
              <a:ext cx="2025191" cy="142016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000628" y="3214686"/>
              <a:ext cx="22185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ветреница японская</a:t>
              </a:r>
              <a:endParaRPr lang="ru-RU" b="1" dirty="0"/>
            </a:p>
          </p:txBody>
        </p:sp>
      </p:grp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714356"/>
            <a:ext cx="2190750" cy="21907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786578" y="1071546"/>
            <a:ext cx="2000246" cy="57150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Корневыми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клубнями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857250"/>
            <a:ext cx="5180013" cy="27146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7" name="Прямоугольник 7"/>
          <p:cNvSpPr>
            <a:spLocks noChangeArrowheads="1"/>
          </p:cNvSpPr>
          <p:nvPr/>
        </p:nvSpPr>
        <p:spPr bwMode="auto">
          <a:xfrm>
            <a:off x="285750" y="3786188"/>
            <a:ext cx="550069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dirty="0"/>
              <a:t> 4 - Утолщенные корни делят на части, чтобы </a:t>
            </a:r>
            <a:endParaRPr lang="ru-RU" sz="1800" dirty="0" smtClean="0"/>
          </a:p>
          <a:p>
            <a:r>
              <a:rPr lang="ru-RU" dirty="0" smtClean="0"/>
              <a:t>      </a:t>
            </a:r>
            <a:r>
              <a:rPr lang="ru-RU" sz="1800" dirty="0" smtClean="0"/>
              <a:t>каждая </a:t>
            </a:r>
            <a:r>
              <a:rPr lang="ru-RU" sz="1800" dirty="0"/>
              <a:t>имела хотя бы одну почку.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5 - Поверхность срезов обрабатывают фунгицидом. </a:t>
            </a:r>
            <a:endParaRPr lang="ru-RU" sz="1800" dirty="0" smtClean="0"/>
          </a:p>
          <a:p>
            <a:r>
              <a:rPr lang="ru-RU" sz="1800" dirty="0" smtClean="0"/>
              <a:t>      Материал </a:t>
            </a:r>
            <a:r>
              <a:rPr lang="ru-RU" sz="1800" dirty="0"/>
              <a:t>оставляют на время в сухом, теплом, </a:t>
            </a:r>
            <a:r>
              <a:rPr lang="ru-RU" sz="1800" dirty="0" smtClean="0"/>
              <a:t>    </a:t>
            </a:r>
          </a:p>
          <a:p>
            <a:r>
              <a:rPr lang="ru-RU" dirty="0" smtClean="0"/>
              <a:t>       </a:t>
            </a:r>
            <a:r>
              <a:rPr lang="ru-RU" sz="1800" dirty="0" smtClean="0"/>
              <a:t>хорошо </a:t>
            </a:r>
            <a:r>
              <a:rPr lang="ru-RU" sz="1800" dirty="0"/>
              <a:t>вентилируемом месте.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800" dirty="0" smtClean="0"/>
              <a:t>6 </a:t>
            </a:r>
            <a:r>
              <a:rPr lang="ru-RU" sz="1800" dirty="0"/>
              <a:t>- Когда на поверхности срезов сформируется </a:t>
            </a:r>
            <a:r>
              <a:rPr lang="ru-RU" dirty="0" smtClean="0"/>
              <a:t>   </a:t>
            </a:r>
          </a:p>
          <a:p>
            <a:r>
              <a:rPr lang="ru-RU" sz="1800" dirty="0" smtClean="0"/>
              <a:t>       защитный </a:t>
            </a:r>
            <a:r>
              <a:rPr lang="ru-RU" sz="1800" dirty="0"/>
              <a:t>пробковый слой, черенки высаживают.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0"/>
            <a:ext cx="5598456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корнем</a:t>
            </a:r>
            <a:endParaRPr lang="ru-RU" sz="4400" b="1" dirty="0">
              <a:ln w="11430"/>
              <a:solidFill>
                <a:srgbClr val="00B050"/>
              </a:solidFill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660863" y="1928802"/>
            <a:ext cx="2103012" cy="1798092"/>
            <a:chOff x="5660863" y="1928802"/>
            <a:chExt cx="2103012" cy="1798092"/>
          </a:xfrm>
        </p:grpSpPr>
        <p:pic>
          <p:nvPicPr>
            <p:cNvPr id="8" name="Рисунок 7" descr="www.harikasozler.net_-_Begonya_1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000760" y="1928802"/>
              <a:ext cx="1340301" cy="14287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60863" y="3357562"/>
              <a:ext cx="2103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бегония клубневая</a:t>
              </a:r>
              <a:endParaRPr lang="ru-RU" b="1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143768" y="3714752"/>
            <a:ext cx="1714480" cy="1655216"/>
            <a:chOff x="7143768" y="3714752"/>
            <a:chExt cx="1714480" cy="1655216"/>
          </a:xfrm>
        </p:grpSpPr>
        <p:pic>
          <p:nvPicPr>
            <p:cNvPr id="7" name="Рисунок 6" descr="1191623996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143768" y="3714752"/>
              <a:ext cx="1714480" cy="12858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572396" y="5000636"/>
              <a:ext cx="962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георгин</a:t>
              </a:r>
              <a:endParaRPr lang="ru-RU" b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5008" y="5214950"/>
            <a:ext cx="1683098" cy="1571612"/>
            <a:chOff x="5715008" y="5286388"/>
            <a:chExt cx="1683098" cy="1571612"/>
          </a:xfrm>
        </p:grpSpPr>
        <p:pic>
          <p:nvPicPr>
            <p:cNvPr id="9" name="Рисунок 8" descr="Ipomoea.batatas.ho10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715008" y="5286388"/>
              <a:ext cx="1683098" cy="126385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215074" y="6488668"/>
              <a:ext cx="707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батат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29454" y="714356"/>
            <a:ext cx="2071672" cy="5714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Клубнем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7" y="1357299"/>
            <a:ext cx="4857753" cy="26774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12937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42845" y="4286256"/>
            <a:ext cx="1428760" cy="1440902"/>
            <a:chOff x="142845" y="4286256"/>
            <a:chExt cx="1428760" cy="1440902"/>
          </a:xfrm>
        </p:grpSpPr>
        <p:pic>
          <p:nvPicPr>
            <p:cNvPr id="7" name="Рисунок 6" descr="подземный побег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2845" y="4286256"/>
              <a:ext cx="1428760" cy="10817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57158" y="5357826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артишок</a:t>
              </a:r>
              <a:endParaRPr lang="ru-RU" b="1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00760" y="1643050"/>
            <a:ext cx="2938013" cy="1440902"/>
            <a:chOff x="6000760" y="1643050"/>
            <a:chExt cx="2938013" cy="1440902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6000760" y="1643050"/>
              <a:ext cx="2938013" cy="1071570"/>
              <a:chOff x="6000760" y="2071678"/>
              <a:chExt cx="2938013" cy="1071570"/>
            </a:xfrm>
          </p:grpSpPr>
          <p:pic>
            <p:nvPicPr>
              <p:cNvPr id="9" name="Рисунок 8" descr="anghinare_de_ierusalim.jp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7429520" y="2071678"/>
                <a:ext cx="1509253" cy="1071570"/>
              </a:xfrm>
              <a:prstGeom prst="rect">
                <a:avLst/>
              </a:prstGeom>
            </p:spPr>
          </p:pic>
          <p:pic>
            <p:nvPicPr>
              <p:cNvPr id="10" name="Рисунок 9" descr="Helianthustuberosusvir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6000760" y="2071678"/>
                <a:ext cx="1451438" cy="107157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858016" y="2714620"/>
              <a:ext cx="1406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топинамбур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000760" y="3143248"/>
            <a:ext cx="2896459" cy="1440902"/>
            <a:chOff x="6000760" y="3214686"/>
            <a:chExt cx="2896459" cy="1440902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6000760" y="3214686"/>
              <a:ext cx="2643205" cy="1149609"/>
              <a:chOff x="6000760" y="3422399"/>
              <a:chExt cx="2643205" cy="1149609"/>
            </a:xfrm>
          </p:grpSpPr>
          <p:pic>
            <p:nvPicPr>
              <p:cNvPr id="14" name="Рисунок 13" descr="1175.jp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6000760" y="3429000"/>
                <a:ext cx="1428760" cy="1071570"/>
              </a:xfrm>
              <a:prstGeom prst="rect">
                <a:avLst/>
              </a:prstGeom>
            </p:spPr>
          </p:pic>
          <p:pic>
            <p:nvPicPr>
              <p:cNvPr id="15" name="Рисунок 14" descr="Tropaeolum_tuberosum4.jpg"/>
              <p:cNvPicPr>
                <a:picLocks noChangeAspect="1"/>
              </p:cNvPicPr>
              <p:nvPr/>
            </p:nvPicPr>
            <p:blipFill>
              <a:blip r:embed="rId7" cstate="email"/>
              <a:stretch>
                <a:fillRect/>
              </a:stretch>
            </p:blipFill>
            <p:spPr>
              <a:xfrm>
                <a:off x="7572396" y="3422399"/>
                <a:ext cx="1071569" cy="1149609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6215074" y="4286256"/>
              <a:ext cx="26821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настурция клубненосная</a:t>
              </a:r>
              <a:endParaRPr lang="ru-RU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929322" y="4786322"/>
            <a:ext cx="3071802" cy="1456700"/>
            <a:chOff x="6000760" y="4841962"/>
            <a:chExt cx="3071802" cy="1456700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6000760" y="4841962"/>
              <a:ext cx="3071802" cy="1093650"/>
              <a:chOff x="6000760" y="4841962"/>
              <a:chExt cx="3071802" cy="1093650"/>
            </a:xfrm>
          </p:grpSpPr>
          <p:pic>
            <p:nvPicPr>
              <p:cNvPr id="16" name="Рисунок 15" descr="yams 2.jpg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7429520" y="4841962"/>
                <a:ext cx="1643042" cy="1093650"/>
              </a:xfrm>
              <a:prstGeom prst="rect">
                <a:avLst/>
              </a:prstGeom>
            </p:spPr>
          </p:pic>
          <p:pic>
            <p:nvPicPr>
              <p:cNvPr id="17" name="Рисунок 16" descr="dioscorea_batatas2.jpg"/>
              <p:cNvPicPr>
                <a:picLocks noChangeAspect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>
              <a:xfrm>
                <a:off x="6000760" y="4857760"/>
                <a:ext cx="1428760" cy="107157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7168327" y="5929330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ямс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071670" y="4357694"/>
            <a:ext cx="1357322" cy="1357322"/>
            <a:chOff x="2071670" y="4357694"/>
            <a:chExt cx="1357322" cy="1357322"/>
          </a:xfrm>
        </p:grpSpPr>
        <p:pic>
          <p:nvPicPr>
            <p:cNvPr id="11" name="Рисунок 10" descr="533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2071670" y="4357694"/>
              <a:ext cx="1357322" cy="1016483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219165" y="5345684"/>
              <a:ext cx="1180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каладиум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000497" y="4357694"/>
            <a:ext cx="1428760" cy="1369464"/>
            <a:chOff x="4000497" y="4357694"/>
            <a:chExt cx="1428760" cy="1369464"/>
          </a:xfrm>
        </p:grpSpPr>
        <p:pic>
          <p:nvPicPr>
            <p:cNvPr id="13" name="Рисунок 12" descr="krasivie-oboi-cveti-na-rabochii-stol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4000497" y="4357694"/>
              <a:ext cx="1428760" cy="107157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4143372" y="5357826"/>
              <a:ext cx="11771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кувшинка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095483" y="5786454"/>
            <a:ext cx="2651827" cy="1000132"/>
            <a:chOff x="2095483" y="5786454"/>
            <a:chExt cx="2651827" cy="1000132"/>
          </a:xfrm>
        </p:grpSpPr>
        <p:pic>
          <p:nvPicPr>
            <p:cNvPr id="12" name="Рисунок 11" descr="4027710.jp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2095483" y="5786454"/>
              <a:ext cx="1404947" cy="100013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500430" y="6417254"/>
              <a:ext cx="1246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картофель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929322" y="1357298"/>
            <a:ext cx="2000235" cy="57148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Корневищем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-32" y="214320"/>
            <a:ext cx="2643188" cy="3078147"/>
            <a:chOff x="-32" y="214320"/>
            <a:chExt cx="2643188" cy="3078147"/>
          </a:xfrm>
        </p:grpSpPr>
        <p:pic>
          <p:nvPicPr>
            <p:cNvPr id="10244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85751" y="214320"/>
              <a:ext cx="2000234" cy="200023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45" name="Прямоугольник 5"/>
            <p:cNvSpPr>
              <a:spLocks noChangeArrowheads="1"/>
            </p:cNvSpPr>
            <p:nvPr/>
          </p:nvSpPr>
          <p:spPr bwMode="auto">
            <a:xfrm>
              <a:off x="-32" y="2214554"/>
              <a:ext cx="2643188" cy="1077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/>
                <a:t>После того как растение отцветет, </a:t>
              </a:r>
              <a:r>
                <a:rPr lang="ru-RU" sz="1600" dirty="0" smtClean="0"/>
                <a:t>его </a:t>
              </a:r>
              <a:r>
                <a:rPr lang="ru-RU" sz="1600" dirty="0"/>
                <a:t>выкапывают, отделяют боковые отростки.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00314" y="1357298"/>
            <a:ext cx="2357438" cy="2584464"/>
            <a:chOff x="2500314" y="1357298"/>
            <a:chExt cx="2357438" cy="2584464"/>
          </a:xfrm>
        </p:grpSpPr>
        <p:pic>
          <p:nvPicPr>
            <p:cNvPr id="10246" name="Picture 3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1736" y="1357298"/>
              <a:ext cx="2000265" cy="2000264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47" name="Прямоугольник 6"/>
            <p:cNvSpPr>
              <a:spLocks noChangeArrowheads="1"/>
            </p:cNvSpPr>
            <p:nvPr/>
          </p:nvSpPr>
          <p:spPr bwMode="auto">
            <a:xfrm>
              <a:off x="2500314" y="3357562"/>
              <a:ext cx="2357438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dirty="0"/>
                <a:t>Обрезают верхушки длинных листьев.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0" y="3286125"/>
            <a:ext cx="2714612" cy="3434671"/>
            <a:chOff x="0" y="3286125"/>
            <a:chExt cx="2714612" cy="3434671"/>
          </a:xfrm>
        </p:grpSpPr>
        <p:pic>
          <p:nvPicPr>
            <p:cNvPr id="10248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5719" y="3286125"/>
              <a:ext cx="2071704" cy="2071703"/>
            </a:xfrm>
            <a:prstGeom prst="rect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0249" name="Прямоугольник 8"/>
            <p:cNvSpPr>
              <a:spLocks noChangeArrowheads="1"/>
            </p:cNvSpPr>
            <p:nvPr/>
          </p:nvSpPr>
          <p:spPr bwMode="auto">
            <a:xfrm>
              <a:off x="0" y="5643578"/>
              <a:ext cx="2714612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/>
                <a:t>Высаживают так, чтобы отросток корневища находился непосредственно под поверхностью почвы.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357422" y="0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00365" y="4000504"/>
            <a:ext cx="1428759" cy="1440902"/>
            <a:chOff x="3000365" y="4000504"/>
            <a:chExt cx="1428759" cy="1440902"/>
          </a:xfrm>
        </p:grpSpPr>
        <p:pic>
          <p:nvPicPr>
            <p:cNvPr id="14" name="Рисунок 13" descr="convallaria majalis_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3000365" y="4000504"/>
              <a:ext cx="1428759" cy="107157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300081" y="5072074"/>
              <a:ext cx="1023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ландыш</a:t>
              </a:r>
              <a:endParaRPr lang="ru-RU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57488" y="5443662"/>
            <a:ext cx="1832233" cy="1414338"/>
            <a:chOff x="2857488" y="5443662"/>
            <a:chExt cx="1832233" cy="1414338"/>
          </a:xfrm>
        </p:grpSpPr>
        <p:pic>
          <p:nvPicPr>
            <p:cNvPr id="17" name="Рисунок 16" descr="23931_7351b21a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928926" y="5443662"/>
              <a:ext cx="1500198" cy="103047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57488" y="6488668"/>
              <a:ext cx="18322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пырей ползучий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621276" y="2071678"/>
            <a:ext cx="1022690" cy="1571636"/>
            <a:chOff x="7621276" y="2071678"/>
            <a:chExt cx="1022690" cy="1571636"/>
          </a:xfrm>
        </p:grpSpPr>
        <p:pic>
          <p:nvPicPr>
            <p:cNvPr id="12" name="Рисунок 11" descr="31FpCLadwX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7621276" y="2071678"/>
              <a:ext cx="1022690" cy="121444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846744" y="3273982"/>
              <a:ext cx="66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ирис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357818" y="2071678"/>
            <a:ext cx="1285884" cy="1571636"/>
            <a:chOff x="5357818" y="2071678"/>
            <a:chExt cx="1285884" cy="1571636"/>
          </a:xfrm>
        </p:grpSpPr>
        <p:pic>
          <p:nvPicPr>
            <p:cNvPr id="24" name="Рисунок 23" descr="0935510aebdd776f3432523139ca53de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5357818" y="2071678"/>
              <a:ext cx="1285884" cy="123952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682765" y="3273982"/>
              <a:ext cx="6864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пион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57817" y="3786190"/>
            <a:ext cx="1357323" cy="1512340"/>
            <a:chOff x="5357817" y="3786190"/>
            <a:chExt cx="1357323" cy="1512340"/>
          </a:xfrm>
        </p:grpSpPr>
        <p:pic>
          <p:nvPicPr>
            <p:cNvPr id="13" name="Рисунок 12" descr="kanacicegi7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5357817" y="3786190"/>
              <a:ext cx="1357323" cy="117872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715008" y="4929198"/>
              <a:ext cx="766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калла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561130" y="3786190"/>
            <a:ext cx="1313180" cy="1512340"/>
            <a:chOff x="7561130" y="3786190"/>
            <a:chExt cx="1313180" cy="1512340"/>
          </a:xfrm>
        </p:grpSpPr>
        <p:pic>
          <p:nvPicPr>
            <p:cNvPr id="18" name="Рисунок 17" descr="sansevieria_trifasciata2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7686697" y="3786190"/>
              <a:ext cx="914406" cy="1143008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561130" y="4929198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сансевьера</a:t>
              </a:r>
              <a:endParaRPr lang="ru-RU" b="1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451600" y="5429265"/>
            <a:ext cx="1263539" cy="1440901"/>
            <a:chOff x="5451600" y="5429265"/>
            <a:chExt cx="1263539" cy="1440901"/>
          </a:xfrm>
        </p:grpSpPr>
        <p:pic>
          <p:nvPicPr>
            <p:cNvPr id="15" name="Рисунок 14" descr="mjata-perechnaja-belaja-mentha-piperita-officinalis-sale.jp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5451600" y="5429265"/>
              <a:ext cx="1263539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779851" y="6500834"/>
              <a:ext cx="668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мята</a:t>
              </a:r>
              <a:endParaRPr lang="ru-RU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513104" y="5429264"/>
            <a:ext cx="1373068" cy="1428736"/>
            <a:chOff x="7513104" y="5429264"/>
            <a:chExt cx="1373068" cy="1428736"/>
          </a:xfrm>
        </p:grpSpPr>
        <p:pic>
          <p:nvPicPr>
            <p:cNvPr id="16" name="Рисунок 15" descr="пап33.jpeg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7633940" y="5429264"/>
              <a:ext cx="1010026" cy="1085177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7513104" y="6488668"/>
              <a:ext cx="1373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папоротник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929454" y="714356"/>
            <a:ext cx="2071672" cy="50005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Луковицей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7711"/>
            <a:ext cx="1928827" cy="178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970662"/>
            <a:ext cx="1846974" cy="2673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4916126"/>
            <a:ext cx="4457705" cy="1727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12937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Подземными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643174" y="1357298"/>
            <a:ext cx="1083830" cy="1785950"/>
            <a:chOff x="2643174" y="1357298"/>
            <a:chExt cx="1083830" cy="1785950"/>
          </a:xfrm>
        </p:grpSpPr>
        <p:pic>
          <p:nvPicPr>
            <p:cNvPr id="16" name="Рисунок 15" descr="rosanaluke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2643174" y="1357298"/>
              <a:ext cx="1083830" cy="14287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915710" y="2773916"/>
              <a:ext cx="529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лук</a:t>
              </a:r>
              <a:endParaRPr lang="ru-RU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143371" y="1428736"/>
            <a:ext cx="1785951" cy="1714512"/>
            <a:chOff x="4143371" y="1428736"/>
            <a:chExt cx="1785951" cy="1714512"/>
          </a:xfrm>
        </p:grpSpPr>
        <p:pic>
          <p:nvPicPr>
            <p:cNvPr id="14" name="Рисунок 13" descr="Ail-2b309679aaaaf0db397f7d1438088901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143371" y="1428736"/>
              <a:ext cx="1785951" cy="133946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4712601" y="2773916"/>
              <a:ext cx="87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чеснок</a:t>
              </a:r>
              <a:endParaRPr lang="ru-RU" b="1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572264" y="1428736"/>
            <a:ext cx="2214578" cy="1726654"/>
            <a:chOff x="6572264" y="1428736"/>
            <a:chExt cx="2214578" cy="1726654"/>
          </a:xfrm>
        </p:grpSpPr>
        <p:pic>
          <p:nvPicPr>
            <p:cNvPr id="9" name="Рисунок 8" descr="01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572264" y="1428736"/>
              <a:ext cx="2214578" cy="134530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215206" y="2786058"/>
              <a:ext cx="1043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тюльпан</a:t>
              </a:r>
              <a:endParaRPr lang="ru-RU" b="1" dirty="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714612" y="3214686"/>
            <a:ext cx="982961" cy="1655216"/>
            <a:chOff x="2714612" y="3214686"/>
            <a:chExt cx="982961" cy="1655216"/>
          </a:xfrm>
        </p:grpSpPr>
        <p:pic>
          <p:nvPicPr>
            <p:cNvPr id="17" name="Рисунок 16" descr="zambile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2714612" y="3214686"/>
              <a:ext cx="933545" cy="128588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714612" y="4500570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гиацинт</a:t>
              </a:r>
              <a:endParaRPr lang="ru-RU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971260" y="3214686"/>
            <a:ext cx="1200842" cy="1655216"/>
            <a:chOff x="3971260" y="3214686"/>
            <a:chExt cx="1200842" cy="1655216"/>
          </a:xfrm>
        </p:grpSpPr>
        <p:pic>
          <p:nvPicPr>
            <p:cNvPr id="12" name="Рисунок 11" descr="201406901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4088365" y="3214686"/>
              <a:ext cx="983701" cy="128588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71260" y="4500570"/>
              <a:ext cx="1200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гладиолус</a:t>
              </a:r>
              <a:endParaRPr lang="ru-RU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214942" y="3214686"/>
            <a:ext cx="1869551" cy="1643074"/>
            <a:chOff x="5214942" y="3214686"/>
            <a:chExt cx="1869551" cy="1643074"/>
          </a:xfrm>
        </p:grpSpPr>
        <p:pic>
          <p:nvPicPr>
            <p:cNvPr id="15" name="Рисунок 14" descr="crocus_theme-202363-1230608906.jpe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286380" y="3214686"/>
              <a:ext cx="1714512" cy="128588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214942" y="4488428"/>
              <a:ext cx="1869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крокус (шафран)</a:t>
              </a:r>
              <a:endParaRPr lang="ru-RU" b="1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215206" y="3214686"/>
            <a:ext cx="1823949" cy="1583778"/>
            <a:chOff x="7215206" y="3214686"/>
            <a:chExt cx="1823949" cy="1583778"/>
          </a:xfrm>
        </p:grpSpPr>
        <p:pic>
          <p:nvPicPr>
            <p:cNvPr id="10" name="Рисунок 9" descr="2.jpg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7215206" y="3214686"/>
              <a:ext cx="1823949" cy="121444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7643834" y="4429132"/>
              <a:ext cx="997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нарцисс</a:t>
              </a:r>
              <a:endParaRPr lang="ru-RU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401566" y="5000636"/>
            <a:ext cx="1528152" cy="1440902"/>
            <a:chOff x="7401566" y="5000636"/>
            <a:chExt cx="1528152" cy="1440902"/>
          </a:xfrm>
        </p:grpSpPr>
        <p:pic>
          <p:nvPicPr>
            <p:cNvPr id="13" name="Рисунок 12" descr="1229894096_tigrovaja-lilija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>
            <a:xfrm>
              <a:off x="7401566" y="5000636"/>
              <a:ext cx="1528152" cy="1098363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86710" y="6072206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лилия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4800600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000922" y="642918"/>
            <a:ext cx="207167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Стеблевыми черенками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500439"/>
            <a:ext cx="507209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– 5 - для получения черенка  следует, острым лезвием срезать часть стебля 10-15 см от здорового материнского растения под углом 45° на расстоянии 1 см под пазухой листа на одном черенке оставляют 2-3 листа.</a:t>
            </a:r>
          </a:p>
          <a:p>
            <a:endParaRPr lang="ru-RU" sz="800" dirty="0" smtClean="0"/>
          </a:p>
          <a:p>
            <a:r>
              <a:rPr lang="ru-RU" dirty="0" smtClean="0"/>
              <a:t>6 -  в подготовленную емкость (желательно с хорошим дренажным отверстием и темного цвета) на дно положите керамзит, затем легкий субстрат, черенок поместите в увлажненный субстрат на глубину 2 см.</a:t>
            </a: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5429256" y="1428736"/>
            <a:ext cx="1464008" cy="1269629"/>
            <a:chOff x="5429256" y="1528571"/>
            <a:chExt cx="1464008" cy="1269629"/>
          </a:xfrm>
        </p:grpSpPr>
        <p:pic>
          <p:nvPicPr>
            <p:cNvPr id="22" name="Рисунок 21" descr="vyrashhivanie_ogurcov_na_dache_dlja_sebja_32-22.jpe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429256" y="1528571"/>
              <a:ext cx="1464008" cy="97173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715008" y="2428868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огурец</a:t>
              </a:r>
              <a:endParaRPr lang="ru-RU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429521" y="1428736"/>
            <a:ext cx="1285884" cy="1298026"/>
            <a:chOff x="7429521" y="1500174"/>
            <a:chExt cx="1285884" cy="1298026"/>
          </a:xfrm>
        </p:grpSpPr>
        <p:pic>
          <p:nvPicPr>
            <p:cNvPr id="20" name="Рисунок 19" descr="2010930173858767.gif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429521" y="1500174"/>
              <a:ext cx="1285884" cy="964413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643834" y="2428868"/>
              <a:ext cx="763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томат</a:t>
              </a:r>
              <a:endParaRPr lang="ru-RU" b="1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429256" y="2702478"/>
            <a:ext cx="1428760" cy="1298026"/>
            <a:chOff x="5429256" y="2857496"/>
            <a:chExt cx="1428760" cy="1298026"/>
          </a:xfrm>
        </p:grpSpPr>
        <p:pic>
          <p:nvPicPr>
            <p:cNvPr id="24" name="Рисунок 23" descr="zatonp0884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429256" y="2857496"/>
              <a:ext cx="1428760" cy="92057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5608747" y="3786190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виноград</a:t>
              </a:r>
              <a:endParaRPr lang="ru-RU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429520" y="2714620"/>
            <a:ext cx="1358898" cy="1298026"/>
            <a:chOff x="7429520" y="2857496"/>
            <a:chExt cx="1358898" cy="1298026"/>
          </a:xfrm>
        </p:grpSpPr>
        <p:pic>
          <p:nvPicPr>
            <p:cNvPr id="23" name="Рисунок 22" descr="o58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429520" y="2857496"/>
              <a:ext cx="1290884" cy="92869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29520" y="3786190"/>
              <a:ext cx="13588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крыжовник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357818" y="4130109"/>
            <a:ext cx="1643074" cy="1442031"/>
            <a:chOff x="5286380" y="4214818"/>
            <a:chExt cx="1643074" cy="1442031"/>
          </a:xfrm>
        </p:grpSpPr>
        <p:pic>
          <p:nvPicPr>
            <p:cNvPr id="15" name="Рисунок 14" descr="1b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5429256" y="4214818"/>
              <a:ext cx="1396532" cy="9286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286380" y="5072074"/>
              <a:ext cx="1643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/>
                <a:t>пеларгония </a:t>
              </a:r>
            </a:p>
            <a:p>
              <a:pPr algn="ctr"/>
              <a:r>
                <a:rPr lang="ru-RU" sz="1600" b="1" dirty="0" smtClean="0"/>
                <a:t>(герань)</a:t>
              </a:r>
              <a:endParaRPr lang="ru-RU" sz="1600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937215" y="4071942"/>
            <a:ext cx="1164101" cy="1267248"/>
            <a:chOff x="6937215" y="4143380"/>
            <a:chExt cx="1164101" cy="1267248"/>
          </a:xfrm>
        </p:grpSpPr>
        <p:pic>
          <p:nvPicPr>
            <p:cNvPr id="17" name="Рисунок 16" descr="6090624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7143768" y="4143380"/>
              <a:ext cx="714380" cy="95250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937215" y="5072074"/>
              <a:ext cx="116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бальзамин</a:t>
              </a:r>
              <a:endParaRPr lang="ru-RU" sz="1600" b="1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982432" y="4071942"/>
            <a:ext cx="1191032" cy="1267248"/>
            <a:chOff x="7982432" y="4143380"/>
            <a:chExt cx="1191032" cy="1267248"/>
          </a:xfrm>
        </p:grpSpPr>
        <p:pic>
          <p:nvPicPr>
            <p:cNvPr id="16" name="Рисунок 15" descr="71304_html_153c3eae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>
            <a:xfrm>
              <a:off x="8143900" y="4143380"/>
              <a:ext cx="714380" cy="93663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982432" y="5072074"/>
              <a:ext cx="11910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смородина</a:t>
              </a:r>
              <a:endParaRPr lang="ru-RU" sz="1600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20075" y="5575437"/>
            <a:ext cx="1580817" cy="1354025"/>
            <a:chOff x="5357818" y="5575437"/>
            <a:chExt cx="1580817" cy="1354025"/>
          </a:xfrm>
        </p:grpSpPr>
        <p:pic>
          <p:nvPicPr>
            <p:cNvPr id="18" name="Рисунок 17" descr="104241831_large_cVwxKrlG9M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429257" y="5575437"/>
              <a:ext cx="1428760" cy="106827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357818" y="6560130"/>
              <a:ext cx="1580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традесканция</a:t>
              </a:r>
              <a:endParaRPr lang="ru-RU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7675055" y="5500702"/>
            <a:ext cx="1040349" cy="1357298"/>
            <a:chOff x="7500958" y="5500702"/>
            <a:chExt cx="1040349" cy="1357298"/>
          </a:xfrm>
        </p:grpSpPr>
        <p:pic>
          <p:nvPicPr>
            <p:cNvPr id="19" name="Рисунок 18" descr="433170701.jp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>
            <a:xfrm>
              <a:off x="7500958" y="5500702"/>
              <a:ext cx="1034237" cy="100013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7500958" y="6488668"/>
              <a:ext cx="10403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драцена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313"/>
            <a:ext cx="5622925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857356" y="-24"/>
            <a:ext cx="57375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1430"/>
                <a:solidFill>
                  <a:srgbClr val="00B050"/>
                </a:solidFill>
                <a:cs typeface="Times New Roman" pitchFamily="18" charset="0"/>
              </a:rPr>
              <a:t>Размножение стеблем</a:t>
            </a:r>
          </a:p>
          <a:p>
            <a:pPr algn="ctr">
              <a:defRPr/>
            </a:pPr>
            <a:r>
              <a:rPr lang="ru-RU" sz="3600" b="1" dirty="0" smtClean="0">
                <a:ln w="11430"/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Надземными побегами</a:t>
            </a:r>
            <a:endParaRPr lang="ru-RU" sz="3600" b="1" dirty="0">
              <a:ln w="11430"/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715140" y="1428736"/>
            <a:ext cx="2071672" cy="6429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«Усами»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85720" y="4143381"/>
            <a:ext cx="1905906" cy="1583777"/>
            <a:chOff x="285720" y="4143381"/>
            <a:chExt cx="1905906" cy="1583777"/>
          </a:xfrm>
        </p:grpSpPr>
        <p:pic>
          <p:nvPicPr>
            <p:cNvPr id="12" name="Рисунок 11" descr="post-12526-115206353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57158" y="4143381"/>
              <a:ext cx="1643074" cy="1180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85720" y="5357826"/>
              <a:ext cx="1905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лапчатка гусиная</a:t>
              </a:r>
              <a:endParaRPr lang="ru-RU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285984" y="5072074"/>
            <a:ext cx="2020297" cy="1655216"/>
            <a:chOff x="2318978" y="5072074"/>
            <a:chExt cx="2020297" cy="1655216"/>
          </a:xfrm>
        </p:grpSpPr>
        <p:pic>
          <p:nvPicPr>
            <p:cNvPr id="8" name="Рисунок 7" descr="003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428860" y="5072074"/>
              <a:ext cx="1714512" cy="131885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18978" y="6357958"/>
              <a:ext cx="2020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земляника лесная</a:t>
              </a:r>
              <a:endParaRPr lang="ru-RU" b="1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286248" y="4143380"/>
            <a:ext cx="2005614" cy="1583778"/>
            <a:chOff x="4357686" y="4143380"/>
            <a:chExt cx="2005614" cy="1583778"/>
          </a:xfrm>
        </p:grpSpPr>
        <p:pic>
          <p:nvPicPr>
            <p:cNvPr id="13" name="Рисунок 12" descr="post-17068-1178976380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429124" y="4143380"/>
              <a:ext cx="1619261" cy="12144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357686" y="5357826"/>
              <a:ext cx="2005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живучка ползучая</a:t>
              </a:r>
              <a:endParaRPr lang="ru-RU" b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715140" y="2330351"/>
            <a:ext cx="2426946" cy="2468113"/>
            <a:chOff x="6715140" y="2330351"/>
            <a:chExt cx="2426946" cy="2468113"/>
          </a:xfrm>
        </p:grpSpPr>
        <p:pic>
          <p:nvPicPr>
            <p:cNvPr id="10" name="Рисунок 9" descr="55872877_Chlorophytumcomosum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7000893" y="2330351"/>
              <a:ext cx="1571636" cy="209878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15140" y="4429132"/>
              <a:ext cx="2426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err="1" smtClean="0"/>
                <a:t>хлорофитум</a:t>
              </a:r>
              <a:r>
                <a:rPr lang="ru-RU" b="1" dirty="0" smtClean="0"/>
                <a:t> хохлатый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072198" y="4929199"/>
            <a:ext cx="3156442" cy="1785949"/>
            <a:chOff x="6143636" y="4929199"/>
            <a:chExt cx="3156442" cy="1785949"/>
          </a:xfrm>
        </p:grpSpPr>
        <p:pic>
          <p:nvPicPr>
            <p:cNvPr id="9" name="Рисунок 8" descr="34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6340091" y="4929199"/>
              <a:ext cx="1518057" cy="1428760"/>
            </a:xfrm>
            <a:prstGeom prst="rect">
              <a:avLst/>
            </a:prstGeom>
          </p:spPr>
        </p:pic>
        <p:pic>
          <p:nvPicPr>
            <p:cNvPr id="14" name="Рисунок 13" descr="Saxifraga1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7816426" y="4929199"/>
              <a:ext cx="1165650" cy="14287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143636" y="6345816"/>
              <a:ext cx="3156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/>
                <a:t>камнеломка отпрысконосная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rgbClr val="C3D69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1266</TotalTime>
  <Words>282</Words>
  <Application>Microsoft Office PowerPoint</Application>
  <PresentationFormat>Экран (4:3)</PresentationFormat>
  <Paragraphs>125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Путеводитель  по вегетативному размножению растений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</cp:lastModifiedBy>
  <cp:revision>37</cp:revision>
  <dcterms:created xsi:type="dcterms:W3CDTF">2014-03-18T13:24:01Z</dcterms:created>
  <dcterms:modified xsi:type="dcterms:W3CDTF">2015-04-08T02:20:40Z</dcterms:modified>
</cp:coreProperties>
</file>