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7" r:id="rId7"/>
    <p:sldId id="285" r:id="rId8"/>
    <p:sldId id="264" r:id="rId9"/>
    <p:sldId id="28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6" r:id="rId23"/>
    <p:sldId id="287" r:id="rId24"/>
    <p:sldId id="283" r:id="rId25"/>
    <p:sldId id="290" r:id="rId26"/>
    <p:sldId id="288" r:id="rId27"/>
    <p:sldId id="261" r:id="rId28"/>
    <p:sldId id="26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9C4E-D9AD-411D-8E0E-BCD0879DBAFA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C78B-6163-4CD4-B7B5-3D44D93644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251C-9B76-4D6C-8448-CC996928C44F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0126-4541-4CA1-944F-FFFFE1F5D1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184C-D024-4280-BC26-9CF36323442A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47B1-49C6-4C48-98A0-E128518B00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9192-D67E-4ABF-A5D5-58B6F9390EB0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034C-6ED4-45F9-B172-5D2FF8E065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EFEB-4FC0-4874-B443-4C32BB050C33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DCAB-58F5-48E8-BFB0-DC48E0EFD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B59B-20EC-4D11-8421-20560D7149AC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0AEE-E890-49D0-B18D-4A2E55FBD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8450-E3F1-4916-BBAA-309509A0F1A8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B61E-3A87-43AD-B98B-5E72B713C2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D80E-C617-469F-9265-DEA9FD4091F3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AFFA-2906-4950-80FA-9AA3403D4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797D-737B-46E8-928C-469AEB47731C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6F25-2BB1-4B16-A81D-EB293FDA50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FAD8-448D-4D78-AA6D-9427A7A17658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87A72-0051-4416-B00D-DA2469EB6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803B-047B-4112-A329-4B8E91EB7AFE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8A55-E4B5-4A24-9E52-AA73F0FFB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B5EC4A-6189-4C06-B35D-817B32FE8A6C}" type="datetimeFigureOut">
              <a:rPr lang="ru-RU"/>
              <a:pPr>
                <a:defRPr/>
              </a:pPr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12D43E-DD41-4012-A91C-DB1B41709E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nagold.ru/fon/clipart/v/vozd5.html" TargetMode="External"/><Relationship Id="rId3" Type="http://schemas.openxmlformats.org/officeDocument/2006/relationships/hyperlink" Target="http://lenagold.narod.ru/fon/clipart/p/pir/pirog152.png" TargetMode="External"/><Relationship Id="rId7" Type="http://schemas.openxmlformats.org/officeDocument/2006/relationships/hyperlink" Target="http://photo-designs.ru/319-klipart-den-rozhdeniya-na-prozrachnom-fone.html" TargetMode="External"/><Relationship Id="rId12" Type="http://schemas.openxmlformats.org/officeDocument/2006/relationships/hyperlink" Target="http://pixshark.com/listen-icon.htm" TargetMode="External"/><Relationship Id="rId2" Type="http://schemas.openxmlformats.org/officeDocument/2006/relationships/hyperlink" Target="http://www.desktophdw.com/wallstock/birthday-backgrounds-pin-birt-ay-background-powerpoint-backgrounds-ppt-cake-on-pinterest-camrev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otonthehighstreet.com/tilliemint/product/girls-super-star-party-bags" TargetMode="External"/><Relationship Id="rId11" Type="http://schemas.openxmlformats.org/officeDocument/2006/relationships/hyperlink" Target="http://nahimalihi.blogspot.ru/" TargetMode="External"/><Relationship Id="rId5" Type="http://schemas.openxmlformats.org/officeDocument/2006/relationships/hyperlink" Target="http://www.activebaby.by/" TargetMode="External"/><Relationship Id="rId10" Type="http://schemas.openxmlformats.org/officeDocument/2006/relationships/hyperlink" Target="http://www.cocktailing.ru/ingredients/chocolate" TargetMode="External"/><Relationship Id="rId4" Type="http://schemas.openxmlformats.org/officeDocument/2006/relationships/hyperlink" Target="http://www.event39.today/" TargetMode="External"/><Relationship Id="rId9" Type="http://schemas.openxmlformats.org/officeDocument/2006/relationships/hyperlink" Target="http://olpictures.ru/konfetyi-kartinki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nglishexercises.org/makeagame/viewgame.asp?id=132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15)%20.mp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4581525"/>
            <a:ext cx="6985000" cy="175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Презентация к уроку английского языка в 3 классе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Учитель: Юшкарева Д.А.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МАОУ «Авторский лицей </a:t>
            </a:r>
            <a:r>
              <a:rPr lang="ru-RU" sz="2400" dirty="0" err="1" smtClean="0"/>
              <a:t>Эдварса</a:t>
            </a:r>
            <a:r>
              <a:rPr lang="ru-RU" sz="2400" dirty="0" smtClean="0"/>
              <a:t> №90»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г. Ульяновск, 2015 г.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1125538"/>
            <a:ext cx="47005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Write the words 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340768"/>
            <a:ext cx="576064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face paints      sweets       chocolate   candles            clown         </a:t>
            </a:r>
            <a:r>
              <a:rPr lang="en-GB" sz="2800" strike="sngStrike" dirty="0"/>
              <a:t>balloons</a:t>
            </a:r>
            <a:endParaRPr lang="ru-RU" sz="2800" strike="sngStrike" dirty="0"/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8813" y="2732088"/>
            <a:ext cx="1166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916363"/>
            <a:ext cx="11049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8813" y="5392738"/>
            <a:ext cx="13096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9400" y="3990975"/>
            <a:ext cx="1347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10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31975" y="2493963"/>
            <a:ext cx="8985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755900" y="2924175"/>
            <a:ext cx="14557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balloons </a:t>
            </a:r>
            <a:r>
              <a:rPr lang="en-GB" sz="2400" b="1" u="sng" dirty="0">
                <a:latin typeface="+mn-lt"/>
              </a:rPr>
              <a:t> </a:t>
            </a:r>
            <a:endParaRPr lang="ru-RU" sz="2400" b="1" u="sng" dirty="0">
              <a:latin typeface="+mn-lt"/>
            </a:endParaRPr>
          </a:p>
        </p:txBody>
      </p:sp>
      <p:sp>
        <p:nvSpPr>
          <p:cNvPr id="11274" name="TextBox 13"/>
          <p:cNvSpPr txBox="1">
            <a:spLocks noChangeArrowheads="1"/>
          </p:cNvSpPr>
          <p:nvPr/>
        </p:nvSpPr>
        <p:spPr bwMode="auto">
          <a:xfrm>
            <a:off x="2865438" y="4186238"/>
            <a:ext cx="1455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_______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1275" name="TextBox 14"/>
          <p:cNvSpPr txBox="1">
            <a:spLocks noChangeArrowheads="1"/>
          </p:cNvSpPr>
          <p:nvPr/>
        </p:nvSpPr>
        <p:spPr bwMode="auto">
          <a:xfrm>
            <a:off x="2871788" y="5646738"/>
            <a:ext cx="1455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_______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1276" name="TextBox 15"/>
          <p:cNvSpPr txBox="1">
            <a:spLocks noChangeArrowheads="1"/>
          </p:cNvSpPr>
          <p:nvPr/>
        </p:nvSpPr>
        <p:spPr bwMode="auto">
          <a:xfrm>
            <a:off x="5795963" y="2879725"/>
            <a:ext cx="1457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_______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1277" name="TextBox 16"/>
          <p:cNvSpPr txBox="1">
            <a:spLocks noChangeArrowheads="1"/>
          </p:cNvSpPr>
          <p:nvPr/>
        </p:nvSpPr>
        <p:spPr bwMode="auto">
          <a:xfrm>
            <a:off x="5795963" y="4237038"/>
            <a:ext cx="145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_______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1278" name="TextBox 17"/>
          <p:cNvSpPr txBox="1">
            <a:spLocks noChangeArrowheads="1"/>
          </p:cNvSpPr>
          <p:nvPr/>
        </p:nvSpPr>
        <p:spPr bwMode="auto">
          <a:xfrm>
            <a:off x="5897563" y="5654675"/>
            <a:ext cx="145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_______ </a:t>
            </a:r>
            <a:endParaRPr lang="ru-RU" sz="2400" b="1" u="sng">
              <a:solidFill>
                <a:srgbClr val="002060"/>
              </a:solidFill>
            </a:endParaRPr>
          </a:p>
        </p:txBody>
      </p:sp>
      <p:pic>
        <p:nvPicPr>
          <p:cNvPr id="11279" name="Рисунок 4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04975" y="5276850"/>
            <a:ext cx="11541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Check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340768"/>
            <a:ext cx="576064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face paints      sweets       chocolate   candles            clown         </a:t>
            </a:r>
            <a:r>
              <a:rPr lang="en-GB" sz="2800" strike="sngStrike" dirty="0"/>
              <a:t>balloons</a:t>
            </a:r>
            <a:endParaRPr lang="ru-RU" sz="2800" strike="sngStrike" dirty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8813" y="2732088"/>
            <a:ext cx="1166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916363"/>
            <a:ext cx="11049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8813" y="5392738"/>
            <a:ext cx="13096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6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9400" y="3990975"/>
            <a:ext cx="1347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8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31975" y="2493963"/>
            <a:ext cx="8985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55900" y="2924175"/>
            <a:ext cx="14557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balloons </a:t>
            </a:r>
            <a:r>
              <a:rPr lang="en-GB" sz="2400" b="1" u="sng" dirty="0">
                <a:latin typeface="+mn-lt"/>
              </a:rPr>
              <a:t> </a:t>
            </a:r>
            <a:endParaRPr lang="ru-RU" sz="2400" b="1" u="sng" dirty="0">
              <a:latin typeface="+mn-lt"/>
            </a:endParaRP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2865438" y="4186238"/>
            <a:ext cx="14557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sweets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2635250" y="5646738"/>
            <a:ext cx="169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chocolate_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5795963" y="2879725"/>
            <a:ext cx="1457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candles_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2301" name="TextBox 13"/>
          <p:cNvSpPr txBox="1">
            <a:spLocks noChangeArrowheads="1"/>
          </p:cNvSpPr>
          <p:nvPr/>
        </p:nvSpPr>
        <p:spPr bwMode="auto">
          <a:xfrm>
            <a:off x="5795963" y="42370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a clown_ </a:t>
            </a:r>
            <a:endParaRPr lang="ru-RU" sz="2400" b="1" u="sng">
              <a:solidFill>
                <a:srgbClr val="002060"/>
              </a:solidFill>
            </a:endParaRPr>
          </a:p>
        </p:txBody>
      </p:sp>
      <p:sp>
        <p:nvSpPr>
          <p:cNvPr id="12302" name="TextBox 14"/>
          <p:cNvSpPr txBox="1">
            <a:spLocks noChangeArrowheads="1"/>
          </p:cNvSpPr>
          <p:nvPr/>
        </p:nvSpPr>
        <p:spPr bwMode="auto">
          <a:xfrm>
            <a:off x="5897563" y="5654675"/>
            <a:ext cx="1914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>
                <a:solidFill>
                  <a:srgbClr val="002060"/>
                </a:solidFill>
              </a:rPr>
              <a:t> face paints_ </a:t>
            </a:r>
            <a:endParaRPr lang="ru-RU" sz="2400" b="1" u="sng">
              <a:solidFill>
                <a:srgbClr val="002060"/>
              </a:solidFill>
            </a:endParaRPr>
          </a:p>
        </p:txBody>
      </p:sp>
      <p:pic>
        <p:nvPicPr>
          <p:cNvPr id="12303" name="Рисунок 15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04975" y="5276850"/>
            <a:ext cx="11541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3573463"/>
            <a:ext cx="17113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3568700"/>
            <a:ext cx="171291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Answer the questions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2060575" y="2349500"/>
            <a:ext cx="5400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1. Does Joe like candles?</a:t>
            </a:r>
            <a:endParaRPr lang="ru-RU" sz="3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C00000"/>
                </a:solidFill>
              </a:rPr>
              <a:t>Great!</a:t>
            </a:r>
            <a:endParaRPr lang="ru-RU" sz="7200" b="1">
              <a:solidFill>
                <a:srgbClr val="C00000"/>
              </a:solidFill>
            </a:endParaRPr>
          </a:p>
        </p:txBody>
      </p:sp>
      <p:sp>
        <p:nvSpPr>
          <p:cNvPr id="14339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82015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002060"/>
                </a:solidFill>
              </a:rPr>
              <a:t>Bad!</a:t>
            </a:r>
            <a:endParaRPr lang="ru-RU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83002" y="3608171"/>
            <a:ext cx="101021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4491" y="3400083"/>
            <a:ext cx="891591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х</a:t>
            </a: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3568700"/>
            <a:ext cx="171291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Answer the questions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16390" name="TextBox 2"/>
          <p:cNvSpPr txBox="1">
            <a:spLocks noChangeArrowheads="1"/>
          </p:cNvSpPr>
          <p:nvPr/>
        </p:nvSpPr>
        <p:spPr bwMode="auto">
          <a:xfrm>
            <a:off x="2060575" y="2349500"/>
            <a:ext cx="5895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2. Does Joe like chocolate?</a:t>
            </a:r>
            <a:endParaRPr lang="ru-RU" sz="3800" b="1"/>
          </a:p>
        </p:txBody>
      </p:sp>
      <p:pic>
        <p:nvPicPr>
          <p:cNvPr id="5" name="Рисунок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363" y="3573463"/>
            <a:ext cx="17113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C00000"/>
                </a:solidFill>
              </a:rPr>
              <a:t>Great!</a:t>
            </a:r>
            <a:endParaRPr lang="ru-RU" sz="7200" b="1">
              <a:solidFill>
                <a:srgbClr val="C00000"/>
              </a:solidFill>
            </a:endParaRPr>
          </a:p>
        </p:txBody>
      </p:sp>
      <p:sp>
        <p:nvSpPr>
          <p:cNvPr id="17411" name="TextBox 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17412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82015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002060"/>
                </a:solidFill>
              </a:rPr>
              <a:t>Bad!</a:t>
            </a:r>
            <a:endParaRPr lang="ru-RU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83002" y="3717032"/>
            <a:ext cx="101021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06009" y="3356992"/>
            <a:ext cx="891591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х</a:t>
            </a: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2060575" y="2349500"/>
            <a:ext cx="5895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3. Does he like clowns?</a:t>
            </a:r>
            <a:endParaRPr lang="ru-RU" sz="3800" b="1"/>
          </a:p>
        </p:txBody>
      </p:sp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Answer the questions</a:t>
            </a:r>
            <a:endParaRPr lang="ru-RU" sz="3000" b="1" u="sng">
              <a:solidFill>
                <a:srgbClr val="C00000"/>
              </a:solidFill>
            </a:endParaRP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3573463"/>
            <a:ext cx="17113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3568700"/>
            <a:ext cx="171291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C00000"/>
                </a:solidFill>
              </a:rPr>
              <a:t>Great!</a:t>
            </a:r>
            <a:endParaRPr lang="ru-RU" sz="7200" b="1">
              <a:solidFill>
                <a:srgbClr val="C00000"/>
              </a:solidFill>
            </a:endParaRPr>
          </a:p>
        </p:txBody>
      </p:sp>
      <p:sp>
        <p:nvSpPr>
          <p:cNvPr id="20483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82015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5400675" y="2133600"/>
            <a:ext cx="2070100" cy="1644650"/>
            <a:chOff x="5400092" y="2132856"/>
            <a:chExt cx="2070621" cy="1644864"/>
          </a:xfrm>
        </p:grpSpPr>
        <p:sp>
          <p:nvSpPr>
            <p:cNvPr id="3081" name="TextBox 3"/>
            <p:cNvSpPr txBox="1">
              <a:spLocks noChangeArrowheads="1"/>
            </p:cNvSpPr>
            <p:nvPr/>
          </p:nvSpPr>
          <p:spPr bwMode="auto">
            <a:xfrm>
              <a:off x="5400092" y="2392725"/>
              <a:ext cx="1944216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3. </a:t>
              </a:r>
            </a:p>
            <a:p>
              <a:pPr algn="ctr"/>
              <a:r>
                <a:rPr lang="ru-RU" sz="2800" b="1">
                  <a:solidFill>
                    <a:srgbClr val="002060"/>
                  </a:solidFill>
                </a:rPr>
                <a:t>Месяцы</a:t>
              </a:r>
              <a:endParaRPr lang="en-GB" sz="2800" b="1">
                <a:solidFill>
                  <a:srgbClr val="002060"/>
                </a:solidFill>
              </a:endParaRPr>
            </a:p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(months)</a:t>
              </a:r>
              <a:endParaRPr lang="ru-RU" sz="2800" b="1">
                <a:solidFill>
                  <a:srgbClr val="002060"/>
                </a:solidFill>
              </a:endParaRPr>
            </a:p>
          </p:txBody>
        </p:sp>
        <p:pic>
          <p:nvPicPr>
            <p:cNvPr id="3082" name="Рисунок 4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588224" y="2132856"/>
              <a:ext cx="882489" cy="952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1863725" y="908050"/>
            <a:ext cx="2879725" cy="2032000"/>
            <a:chOff x="1863153" y="908720"/>
            <a:chExt cx="2880320" cy="2031906"/>
          </a:xfrm>
        </p:grpSpPr>
        <p:sp>
          <p:nvSpPr>
            <p:cNvPr id="3079" name="TextBox 1"/>
            <p:cNvSpPr txBox="1">
              <a:spLocks noChangeArrowheads="1"/>
            </p:cNvSpPr>
            <p:nvPr/>
          </p:nvSpPr>
          <p:spPr bwMode="auto">
            <a:xfrm>
              <a:off x="1863153" y="1124744"/>
              <a:ext cx="288032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1. </a:t>
              </a:r>
              <a:r>
                <a:rPr lang="ru-RU" sz="2800" b="1">
                  <a:solidFill>
                    <a:srgbClr val="002060"/>
                  </a:solidFill>
                </a:rPr>
                <a:t>Количественные числительные</a:t>
              </a:r>
              <a:endParaRPr lang="en-GB" sz="2800" b="1">
                <a:solidFill>
                  <a:srgbClr val="002060"/>
                </a:solidFill>
              </a:endParaRPr>
            </a:p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(numerals)</a:t>
              </a:r>
              <a:endParaRPr lang="ru-RU" sz="2800" b="1">
                <a:solidFill>
                  <a:srgbClr val="002060"/>
                </a:solidFill>
              </a:endParaRPr>
            </a:p>
          </p:txBody>
        </p:sp>
        <p:pic>
          <p:nvPicPr>
            <p:cNvPr id="3080" name="Рисунок 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693543" y="908720"/>
              <a:ext cx="815939" cy="828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2339975" y="3778250"/>
            <a:ext cx="3060700" cy="2185988"/>
            <a:chOff x="2339752" y="3777720"/>
            <a:chExt cx="3060340" cy="2187242"/>
          </a:xfrm>
        </p:grpSpPr>
        <p:sp>
          <p:nvSpPr>
            <p:cNvPr id="3077" name="TextBox 2"/>
            <p:cNvSpPr txBox="1">
              <a:spLocks noChangeArrowheads="1"/>
            </p:cNvSpPr>
            <p:nvPr/>
          </p:nvSpPr>
          <p:spPr bwMode="auto">
            <a:xfrm>
              <a:off x="2339752" y="4149080"/>
              <a:ext cx="306034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2. </a:t>
              </a:r>
            </a:p>
            <a:p>
              <a:pPr algn="ctr"/>
              <a:r>
                <a:rPr lang="ru-RU" sz="2800" b="1">
                  <a:solidFill>
                    <a:srgbClr val="002060"/>
                  </a:solidFill>
                </a:rPr>
                <a:t>Порядковые числительные</a:t>
              </a:r>
              <a:endParaRPr lang="en-GB" sz="2800" b="1">
                <a:solidFill>
                  <a:srgbClr val="002060"/>
                </a:solidFill>
              </a:endParaRPr>
            </a:p>
            <a:p>
              <a:pPr algn="ctr"/>
              <a:r>
                <a:rPr lang="en-GB" sz="2800" b="1">
                  <a:solidFill>
                    <a:srgbClr val="002060"/>
                  </a:solidFill>
                </a:rPr>
                <a:t>(ordinals)</a:t>
              </a:r>
              <a:endParaRPr lang="ru-RU" sz="2800" b="1">
                <a:solidFill>
                  <a:srgbClr val="002060"/>
                </a:solidFill>
              </a:endParaRPr>
            </a:p>
          </p:txBody>
        </p:sp>
        <p:pic>
          <p:nvPicPr>
            <p:cNvPr id="3078" name="Рисунок 6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193922" y="3777720"/>
              <a:ext cx="862568" cy="875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002060"/>
                </a:solidFill>
              </a:rPr>
              <a:t>Bad!</a:t>
            </a:r>
            <a:endParaRPr lang="ru-RU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733" y="3789040"/>
            <a:ext cx="101021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42313" y="3395920"/>
            <a:ext cx="891591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х</a:t>
            </a:r>
          </a:p>
        </p:txBody>
      </p: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Answer the questions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2060575" y="2349500"/>
            <a:ext cx="5895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4. Does he like face paints?</a:t>
            </a:r>
            <a:endParaRPr lang="ru-RU" sz="3800" b="1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3573463"/>
            <a:ext cx="17113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3568700"/>
            <a:ext cx="171291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C00000"/>
                </a:solidFill>
              </a:rPr>
              <a:t>Great!</a:t>
            </a:r>
            <a:endParaRPr lang="ru-RU" sz="7200" b="1">
              <a:solidFill>
                <a:srgbClr val="C00000"/>
              </a:solidFill>
            </a:endParaRPr>
          </a:p>
        </p:txBody>
      </p:sp>
      <p:sp>
        <p:nvSpPr>
          <p:cNvPr id="23555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82015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002060"/>
                </a:solidFill>
              </a:rPr>
              <a:t>Bad!</a:t>
            </a:r>
            <a:endParaRPr lang="ru-RU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83001" y="3717032"/>
            <a:ext cx="101021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+mn-lt"/>
              </a:rPr>
              <a:t>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06009" y="3446651"/>
            <a:ext cx="891591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х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2060575" y="2349500"/>
            <a:ext cx="5895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5. Does he like surprises?</a:t>
            </a:r>
            <a:endParaRPr lang="ru-RU" sz="3800" b="1"/>
          </a:p>
        </p:txBody>
      </p: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Answer the questions</a:t>
            </a:r>
            <a:endParaRPr lang="ru-RU" sz="3000" b="1" u="sng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3573463"/>
            <a:ext cx="17113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3568700"/>
            <a:ext cx="171291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C00000"/>
                </a:solidFill>
              </a:rPr>
              <a:t>Great!</a:t>
            </a:r>
            <a:endParaRPr lang="ru-RU" sz="7200" b="1">
              <a:solidFill>
                <a:srgbClr val="C00000"/>
              </a:solidFill>
            </a:endParaRPr>
          </a:p>
        </p:txBody>
      </p:sp>
      <p:sp>
        <p:nvSpPr>
          <p:cNvPr id="26627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82015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1913" y="2492375"/>
            <a:ext cx="5895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7200" b="1">
                <a:solidFill>
                  <a:srgbClr val="002060"/>
                </a:solidFill>
              </a:rPr>
              <a:t>Bad!</a:t>
            </a:r>
            <a:endParaRPr lang="ru-RU" sz="7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835150" y="1773238"/>
            <a:ext cx="5905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ru-RU" sz="2800" dirty="0"/>
              <a:t>Сегодня мне было интересно …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ru-RU" sz="2800" dirty="0"/>
              <a:t>Мне понравилось…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ru-RU" sz="2800"/>
              <a:t>Я узнал(а)…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ru-RU" sz="2800" dirty="0"/>
              <a:t>Сегодня на уроке мы…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u="sng">
                <a:solidFill>
                  <a:srgbClr val="C00000"/>
                </a:solidFill>
              </a:rPr>
              <a:t>Продолжи фразы:</a:t>
            </a:r>
          </a:p>
        </p:txBody>
      </p:sp>
      <p:pic>
        <p:nvPicPr>
          <p:cNvPr id="28676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03888" y="4149725"/>
            <a:ext cx="18923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9700" y="1270000"/>
            <a:ext cx="805815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Фон презентации - </a:t>
            </a:r>
            <a:r>
              <a:rPr lang="en-GB" dirty="0">
                <a:latin typeface="+mn-lt"/>
                <a:hlinkClick r:id="rId2"/>
              </a:rPr>
              <a:t>http://www.desktophdw.com/wallstock/birthday-backgrounds-pin-birt-ay-background-powerpoint-backgrounds-ppt-cake-on-pinterest-camrevs.jpg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Торт со свечами </a:t>
            </a:r>
            <a:r>
              <a:rPr lang="ru-RU" dirty="0">
                <a:latin typeface="+mn-lt"/>
              </a:rPr>
              <a:t>– </a:t>
            </a:r>
            <a:r>
              <a:rPr lang="en-GB" dirty="0">
                <a:latin typeface="+mn-lt"/>
                <a:hlinkClick r:id="rId3"/>
              </a:rPr>
              <a:t>http://lenagold.narod.ru/fon/clipart/p/pir/pirog152.png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Клоун </a:t>
            </a:r>
            <a:r>
              <a:rPr lang="ru-RU" dirty="0">
                <a:latin typeface="+mn-lt"/>
              </a:rPr>
              <a:t>- </a:t>
            </a:r>
            <a:r>
              <a:rPr lang="en-GB" dirty="0">
                <a:latin typeface="+mn-lt"/>
                <a:hlinkClick r:id="rId4"/>
              </a:rPr>
              <a:t>http://www.event39.today/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Краски для лица </a:t>
            </a:r>
            <a:r>
              <a:rPr lang="ru-RU" dirty="0">
                <a:latin typeface="+mn-lt"/>
              </a:rPr>
              <a:t>- </a:t>
            </a:r>
            <a:r>
              <a:rPr lang="en-GB" dirty="0">
                <a:latin typeface="+mn-lt"/>
                <a:hlinkClick r:id="rId5"/>
              </a:rPr>
              <a:t>http://www.activebaby.by/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Пакеты с подарками - </a:t>
            </a:r>
            <a:r>
              <a:rPr lang="en-GB" dirty="0">
                <a:latin typeface="+mn-lt"/>
                <a:hlinkClick r:id="rId6"/>
              </a:rPr>
              <a:t>http://www.notonthehighstreet.com/tilliemint/product/girls-super-star-party-bags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Надпись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Happy birthday,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растяжка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Birthday,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игрушка Медведь, подарок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hlinkClick r:id="rId7"/>
              </a:rPr>
              <a:t>http://photo-designs.ru/319-klipart-den-rozhdeniya-na-prozrachnom-fone.html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7)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Воздушные шарики</a:t>
            </a:r>
            <a:r>
              <a:rPr lang="ru-RU" dirty="0">
                <a:latin typeface="+mn-lt"/>
              </a:rPr>
              <a:t> - </a:t>
            </a:r>
            <a:r>
              <a:rPr lang="en-GB" dirty="0">
                <a:latin typeface="+mn-lt"/>
                <a:hlinkClick r:id="rId8"/>
              </a:rPr>
              <a:t>http://www.lenagold.ru/fon/clipart/v/vozd5.html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8)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Конфеты </a:t>
            </a:r>
            <a:r>
              <a:rPr lang="ru-RU" dirty="0">
                <a:latin typeface="+mn-lt"/>
              </a:rPr>
              <a:t>- </a:t>
            </a:r>
            <a:r>
              <a:rPr lang="en-GB" dirty="0">
                <a:latin typeface="+mn-lt"/>
                <a:hlinkClick r:id="rId9"/>
              </a:rPr>
              <a:t>http://olpictures.ru/konfetyi-kartinki.html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9)</a:t>
            </a:r>
            <a:r>
              <a:rPr lang="en-GB" dirty="0">
                <a:latin typeface="+mn-lt"/>
              </a:rPr>
              <a:t>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Шоколад</a:t>
            </a:r>
            <a:r>
              <a:rPr lang="ru-RU" dirty="0">
                <a:latin typeface="+mn-lt"/>
              </a:rPr>
              <a:t> - </a:t>
            </a:r>
            <a:r>
              <a:rPr lang="en-GB" dirty="0">
                <a:latin typeface="+mn-lt"/>
                <a:hlinkClick r:id="rId10"/>
              </a:rPr>
              <a:t>http://www.cocktailing.ru/ingredients/chocolate</a:t>
            </a:r>
            <a:endParaRPr lang="en-GB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11)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Кнопка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Start </a:t>
            </a:r>
            <a:r>
              <a:rPr lang="en-GB" dirty="0">
                <a:latin typeface="+mn-lt"/>
              </a:rPr>
              <a:t>-  </a:t>
            </a:r>
            <a:r>
              <a:rPr lang="en-GB" dirty="0">
                <a:latin typeface="+mn-lt"/>
                <a:hlinkClick r:id="rId11"/>
              </a:rPr>
              <a:t>http://nahimalihi.blogspot.ru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12) </a:t>
            </a:r>
            <a:r>
              <a:rPr lang="ru-RU" dirty="0">
                <a:solidFill>
                  <a:schemeClr val="tx2"/>
                </a:solidFill>
                <a:latin typeface="+mn-lt"/>
              </a:rPr>
              <a:t>Кнопка «Прослушать» - </a:t>
            </a:r>
            <a:r>
              <a:rPr lang="ru-RU" dirty="0">
                <a:latin typeface="+mn-lt"/>
                <a:hlinkClick r:id="rId12"/>
              </a:rPr>
              <a:t> </a:t>
            </a:r>
            <a:r>
              <a:rPr lang="en-GB" dirty="0">
                <a:latin typeface="+mn-lt"/>
                <a:hlinkClick r:id="rId12"/>
              </a:rPr>
              <a:t>http://pixshark.com/listen-icon.htm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13)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Раздаточный материал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Oxford Primary Skills 2, Reading and writing,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Helen Casey, Oxford University Press, 2009.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+mn-lt"/>
            </a:endParaRP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u="sng">
                <a:solidFill>
                  <a:srgbClr val="C00000"/>
                </a:solidFill>
              </a:rPr>
              <a:t>Использованные ресурсы: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3816350" y="1628775"/>
            <a:ext cx="15113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four</a:t>
            </a:r>
          </a:p>
          <a:p>
            <a:r>
              <a:rPr lang="en-GB" sz="3800" b="1"/>
              <a:t>eight</a:t>
            </a:r>
          </a:p>
          <a:p>
            <a:r>
              <a:rPr lang="en-GB" sz="3800" b="1"/>
              <a:t>nine</a:t>
            </a:r>
            <a:endParaRPr lang="ru-RU" sz="3800" b="1"/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1773238" y="674688"/>
            <a:ext cx="58054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Количественные числительные</a:t>
            </a:r>
            <a:endParaRPr lang="en-GB" sz="3200" b="1">
              <a:solidFill>
                <a:srgbClr val="002060"/>
              </a:solidFill>
            </a:endParaRPr>
          </a:p>
          <a:p>
            <a:pPr algn="ctr"/>
            <a:r>
              <a:rPr lang="en-GB" sz="3200" b="1">
                <a:solidFill>
                  <a:srgbClr val="002060"/>
                </a:solidFill>
              </a:rPr>
              <a:t>(numerals)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410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929687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1773238" y="1595438"/>
            <a:ext cx="2286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>
                <a:solidFill>
                  <a:srgbClr val="000000"/>
                </a:solidFill>
              </a:rPr>
              <a:t>second</a:t>
            </a:r>
          </a:p>
          <a:p>
            <a:r>
              <a:rPr lang="en-GB" sz="3800" b="1">
                <a:solidFill>
                  <a:srgbClr val="000000"/>
                </a:solidFill>
              </a:rPr>
              <a:t>twelfth</a:t>
            </a:r>
          </a:p>
          <a:p>
            <a:r>
              <a:rPr lang="en-GB" sz="3800" b="1">
                <a:solidFill>
                  <a:srgbClr val="000000"/>
                </a:solidFill>
              </a:rPr>
              <a:t>twentieth</a:t>
            </a:r>
          </a:p>
        </p:txBody>
      </p:sp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1792288" y="3292475"/>
            <a:ext cx="22034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>
                <a:solidFill>
                  <a:srgbClr val="000000"/>
                </a:solidFill>
              </a:rPr>
              <a:t>fifth</a:t>
            </a:r>
          </a:p>
          <a:p>
            <a:r>
              <a:rPr lang="en-GB" sz="3800" b="1">
                <a:solidFill>
                  <a:srgbClr val="000000"/>
                </a:solidFill>
              </a:rPr>
              <a:t>fifteenth</a:t>
            </a:r>
          </a:p>
          <a:p>
            <a:r>
              <a:rPr lang="en-GB" sz="3800" b="1">
                <a:solidFill>
                  <a:srgbClr val="000000"/>
                </a:solidFill>
              </a:rPr>
              <a:t>fifty-fifth</a:t>
            </a: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4859338" y="1604963"/>
            <a:ext cx="2916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>
                <a:solidFill>
                  <a:srgbClr val="000000"/>
                </a:solidFill>
              </a:rPr>
              <a:t>first</a:t>
            </a:r>
          </a:p>
          <a:p>
            <a:r>
              <a:rPr lang="en-GB" sz="3800" b="1">
                <a:solidFill>
                  <a:srgbClr val="000000"/>
                </a:solidFill>
              </a:rPr>
              <a:t>third</a:t>
            </a:r>
          </a:p>
          <a:p>
            <a:r>
              <a:rPr lang="en-GB" sz="3800" b="1">
                <a:solidFill>
                  <a:srgbClr val="000000"/>
                </a:solidFill>
              </a:rPr>
              <a:t>thirteenth</a:t>
            </a:r>
          </a:p>
          <a:p>
            <a:r>
              <a:rPr lang="en-GB" sz="3800" b="1">
                <a:solidFill>
                  <a:srgbClr val="000000"/>
                </a:solidFill>
              </a:rPr>
              <a:t>thirtieth</a:t>
            </a:r>
          </a:p>
          <a:p>
            <a:endParaRPr lang="en-GB" sz="4000"/>
          </a:p>
        </p:txBody>
      </p:sp>
      <p:sp>
        <p:nvSpPr>
          <p:cNvPr id="5125" name="Прямоугольник 8"/>
          <p:cNvSpPr>
            <a:spLocks noChangeArrowheads="1"/>
          </p:cNvSpPr>
          <p:nvPr/>
        </p:nvSpPr>
        <p:spPr bwMode="auto">
          <a:xfrm>
            <a:off x="4921250" y="3878263"/>
            <a:ext cx="45720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>
                <a:solidFill>
                  <a:srgbClr val="000000"/>
                </a:solidFill>
              </a:rPr>
              <a:t>fourth</a:t>
            </a:r>
          </a:p>
          <a:p>
            <a:r>
              <a:rPr lang="en-GB" sz="3800" b="1">
                <a:solidFill>
                  <a:srgbClr val="000000"/>
                </a:solidFill>
              </a:rPr>
              <a:t>fourteenth</a:t>
            </a:r>
          </a:p>
        </p:txBody>
      </p:sp>
      <p:sp>
        <p:nvSpPr>
          <p:cNvPr id="5126" name="Прямоугольник 9"/>
          <p:cNvSpPr>
            <a:spLocks noChangeArrowheads="1"/>
          </p:cNvSpPr>
          <p:nvPr/>
        </p:nvSpPr>
        <p:spPr bwMode="auto">
          <a:xfrm>
            <a:off x="4921250" y="4941888"/>
            <a:ext cx="45720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>
                <a:solidFill>
                  <a:srgbClr val="000000"/>
                </a:solidFill>
              </a:rPr>
              <a:t>eighteenth</a:t>
            </a:r>
          </a:p>
          <a:p>
            <a:r>
              <a:rPr lang="en-GB" sz="3800" b="1">
                <a:solidFill>
                  <a:srgbClr val="000000"/>
                </a:solidFill>
              </a:rPr>
              <a:t>ninth</a:t>
            </a:r>
          </a:p>
          <a:p>
            <a:r>
              <a:rPr lang="en-GB" sz="3800" b="1">
                <a:solidFill>
                  <a:srgbClr val="000000"/>
                </a:solidFill>
              </a:rPr>
              <a:t>nineteenth</a:t>
            </a:r>
            <a:endParaRPr lang="ru-RU" sz="3800" b="1">
              <a:solidFill>
                <a:srgbClr val="000000"/>
              </a:solidFill>
            </a:endParaRPr>
          </a:p>
        </p:txBody>
      </p:sp>
      <p:sp>
        <p:nvSpPr>
          <p:cNvPr id="5127" name="Прямоугольник 10"/>
          <p:cNvSpPr>
            <a:spLocks noChangeArrowheads="1"/>
          </p:cNvSpPr>
          <p:nvPr/>
        </p:nvSpPr>
        <p:spPr bwMode="auto">
          <a:xfrm>
            <a:off x="2065338" y="650875"/>
            <a:ext cx="5087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Порядковые числительные</a:t>
            </a:r>
            <a:endParaRPr lang="en-GB" sz="3200" b="1">
              <a:solidFill>
                <a:srgbClr val="002060"/>
              </a:solidFill>
            </a:endParaRPr>
          </a:p>
          <a:p>
            <a:pPr algn="ctr"/>
            <a:r>
              <a:rPr lang="en-GB" sz="3200" b="1">
                <a:solidFill>
                  <a:srgbClr val="002060"/>
                </a:solidFill>
              </a:rPr>
              <a:t>(ordinals)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5128" name="Text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929687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816350" y="1628775"/>
            <a:ext cx="3203575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September</a:t>
            </a:r>
          </a:p>
          <a:p>
            <a:r>
              <a:rPr lang="en-GB" sz="3800" b="1"/>
              <a:t>February</a:t>
            </a:r>
          </a:p>
          <a:p>
            <a:r>
              <a:rPr lang="en-GB" sz="3800" b="1"/>
              <a:t>December</a:t>
            </a:r>
          </a:p>
          <a:p>
            <a:r>
              <a:rPr lang="en-GB" sz="3800" b="1"/>
              <a:t>August</a:t>
            </a:r>
          </a:p>
          <a:p>
            <a:r>
              <a:rPr lang="en-GB" sz="3800" b="1"/>
              <a:t>April</a:t>
            </a:r>
          </a:p>
          <a:p>
            <a:r>
              <a:rPr lang="en-GB" sz="3800" b="1"/>
              <a:t>May</a:t>
            </a:r>
          </a:p>
          <a:p>
            <a:r>
              <a:rPr lang="en-GB" sz="3800" b="1"/>
              <a:t>July</a:t>
            </a:r>
            <a:endParaRPr lang="ru-RU" sz="3800" b="1"/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3827463" y="549275"/>
            <a:ext cx="1736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</a:rPr>
              <a:t>Месяцы</a:t>
            </a:r>
            <a:endParaRPr lang="en-GB" sz="3200" b="1">
              <a:solidFill>
                <a:srgbClr val="002060"/>
              </a:solidFill>
            </a:endParaRPr>
          </a:p>
          <a:p>
            <a:pPr algn="ctr"/>
            <a:r>
              <a:rPr lang="en-GB" sz="3200" b="1">
                <a:solidFill>
                  <a:srgbClr val="002060"/>
                </a:solidFill>
              </a:rPr>
              <a:t>(months)</a:t>
            </a:r>
            <a:endParaRPr lang="ru-RU" sz="3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196975"/>
            <a:ext cx="6515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93603" y="1520518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B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7" y="1506714"/>
            <a:ext cx="3690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I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0893" y="1506714"/>
            <a:ext cx="5725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R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506714"/>
            <a:ext cx="5277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05060" y="1527175"/>
            <a:ext cx="6222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H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1506714"/>
            <a:ext cx="620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D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4271" y="1506714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A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06707" y="1520518"/>
            <a:ext cx="5437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Y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54163" y="3213100"/>
          <a:ext cx="6096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B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C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D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F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G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H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I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J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576388" y="4437063"/>
          <a:ext cx="6096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591444"/>
                <a:gridCol w="627756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K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L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N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O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P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Q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S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T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25750" y="5516563"/>
          <a:ext cx="36576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U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V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W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X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Y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Z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925638" y="692150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 dirty="0">
                <a:solidFill>
                  <a:srgbClr val="C00000"/>
                </a:solidFill>
              </a:rPr>
              <a:t>What months do you remember?</a:t>
            </a:r>
            <a:endParaRPr lang="ru-RU" sz="3000" b="1" u="sng" dirty="0">
              <a:solidFill>
                <a:srgbClr val="C00000"/>
              </a:solidFill>
            </a:endParaRPr>
          </a:p>
        </p:txBody>
      </p:sp>
      <p:pic>
        <p:nvPicPr>
          <p:cNvPr id="8195" name="Рисунок 4">
            <a:hlinkClick r:id="rId2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2349500"/>
            <a:ext cx="35004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6288" y="1030288"/>
            <a:ext cx="161925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32025" y="5445125"/>
            <a:ext cx="124777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00275" y="1995488"/>
            <a:ext cx="131127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46288" y="3302000"/>
            <a:ext cx="177165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5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0100" y="4432300"/>
            <a:ext cx="15176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4721225" y="2482850"/>
            <a:ext cx="28797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__face paints</a:t>
            </a:r>
            <a:endParaRPr lang="ru-RU" sz="3800" b="1"/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4721225" y="1320800"/>
            <a:ext cx="24749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__games</a:t>
            </a:r>
            <a:endParaRPr lang="ru-RU" sz="3800" b="1"/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4721225" y="3644900"/>
            <a:ext cx="22320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__a clown</a:t>
            </a:r>
            <a:endParaRPr lang="ru-RU" sz="3800" b="1"/>
          </a:p>
        </p:txBody>
      </p:sp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4721225" y="4589463"/>
            <a:ext cx="22193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__candles</a:t>
            </a:r>
            <a:endParaRPr lang="ru-RU" sz="3800" b="1"/>
          </a:p>
        </p:txBody>
      </p:sp>
      <p:sp>
        <p:nvSpPr>
          <p:cNvPr id="9227" name="TextBox 10"/>
          <p:cNvSpPr txBox="1">
            <a:spLocks noChangeArrowheads="1"/>
          </p:cNvSpPr>
          <p:nvPr/>
        </p:nvSpPr>
        <p:spPr bwMode="auto">
          <a:xfrm>
            <a:off x="4721225" y="5735638"/>
            <a:ext cx="2895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__party bags</a:t>
            </a:r>
            <a:endParaRPr lang="ru-RU" sz="3800" b="1"/>
          </a:p>
        </p:txBody>
      </p:sp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1925638" y="619125"/>
            <a:ext cx="56705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000" b="1" u="sng">
                <a:solidFill>
                  <a:srgbClr val="C00000"/>
                </a:solidFill>
              </a:rPr>
              <a:t>Match the pictures with the words</a:t>
            </a:r>
            <a:endParaRPr lang="ru-RU" sz="3000" b="1" u="sng">
              <a:solidFill>
                <a:srgbClr val="C00000"/>
              </a:solidFill>
            </a:endParaRPr>
          </a:p>
        </p:txBody>
      </p:sp>
      <p:sp>
        <p:nvSpPr>
          <p:cNvPr id="9229" name="TextBox 12"/>
          <p:cNvSpPr txBox="1">
            <a:spLocks noChangeArrowheads="1"/>
          </p:cNvSpPr>
          <p:nvPr/>
        </p:nvSpPr>
        <p:spPr bwMode="auto">
          <a:xfrm>
            <a:off x="1517650" y="3754438"/>
            <a:ext cx="7477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 3</a:t>
            </a:r>
            <a:endParaRPr lang="ru-RU" sz="3800" b="1"/>
          </a:p>
        </p:txBody>
      </p:sp>
      <p:sp>
        <p:nvSpPr>
          <p:cNvPr id="9230" name="TextBox 13"/>
          <p:cNvSpPr txBox="1">
            <a:spLocks noChangeArrowheads="1"/>
          </p:cNvSpPr>
          <p:nvPr/>
        </p:nvSpPr>
        <p:spPr bwMode="auto">
          <a:xfrm>
            <a:off x="1552575" y="2492375"/>
            <a:ext cx="7461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 2</a:t>
            </a:r>
            <a:endParaRPr lang="ru-RU" sz="3800" b="1"/>
          </a:p>
        </p:txBody>
      </p:sp>
      <p:sp>
        <p:nvSpPr>
          <p:cNvPr id="9231" name="TextBox 14"/>
          <p:cNvSpPr txBox="1">
            <a:spLocks noChangeArrowheads="1"/>
          </p:cNvSpPr>
          <p:nvPr/>
        </p:nvSpPr>
        <p:spPr bwMode="auto">
          <a:xfrm>
            <a:off x="1517650" y="1482725"/>
            <a:ext cx="7477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 1</a:t>
            </a:r>
            <a:endParaRPr lang="ru-RU" sz="3800" b="1"/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1517650" y="4781550"/>
            <a:ext cx="7477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 4</a:t>
            </a:r>
            <a:endParaRPr lang="ru-RU" sz="3800" b="1"/>
          </a:p>
        </p:txBody>
      </p:sp>
      <p:sp>
        <p:nvSpPr>
          <p:cNvPr id="9233" name="TextBox 16"/>
          <p:cNvSpPr txBox="1">
            <a:spLocks noChangeArrowheads="1"/>
          </p:cNvSpPr>
          <p:nvPr/>
        </p:nvSpPr>
        <p:spPr bwMode="auto">
          <a:xfrm>
            <a:off x="1562100" y="5949950"/>
            <a:ext cx="7477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 5</a:t>
            </a:r>
            <a:endParaRPr lang="ru-RU" sz="3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1811338" y="549275"/>
            <a:ext cx="5768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b="1" u="sng">
                <a:solidFill>
                  <a:srgbClr val="C00000"/>
                </a:solidFill>
              </a:rPr>
              <a:t>Listen and answer the question:</a:t>
            </a:r>
            <a:endParaRPr lang="ru-RU" sz="3200" b="1" u="sng">
              <a:solidFill>
                <a:srgbClr val="C00000"/>
              </a:solidFill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860550" y="2565400"/>
            <a:ext cx="5400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800" b="1"/>
              <a:t> Is Joe happy? Why? </a:t>
            </a:r>
            <a:endParaRPr lang="ru-RU" sz="3800" b="1"/>
          </a:p>
        </p:txBody>
      </p:sp>
      <p:pic>
        <p:nvPicPr>
          <p:cNvPr id="10244" name="Рисунок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4076700"/>
            <a:ext cx="269875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456</Words>
  <Application>Microsoft Office PowerPoint</Application>
  <PresentationFormat>Экран (4:3)</PresentationFormat>
  <Paragraphs>361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re</cp:lastModifiedBy>
  <cp:revision>49</cp:revision>
  <dcterms:created xsi:type="dcterms:W3CDTF">2015-01-09T13:26:50Z</dcterms:created>
  <dcterms:modified xsi:type="dcterms:W3CDTF">2015-04-03T20:19:16Z</dcterms:modified>
</cp:coreProperties>
</file>