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7" r:id="rId4"/>
    <p:sldId id="278" r:id="rId5"/>
    <p:sldId id="258" r:id="rId6"/>
    <p:sldId id="259" r:id="rId7"/>
    <p:sldId id="260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61" r:id="rId17"/>
    <p:sldId id="287" r:id="rId18"/>
    <p:sldId id="262" r:id="rId19"/>
    <p:sldId id="288" r:id="rId20"/>
    <p:sldId id="289" r:id="rId21"/>
    <p:sldId id="290" r:id="rId22"/>
    <p:sldId id="263" r:id="rId23"/>
    <p:sldId id="264" r:id="rId24"/>
    <p:sldId id="291" r:id="rId25"/>
    <p:sldId id="265" r:id="rId26"/>
    <p:sldId id="266" r:id="rId27"/>
    <p:sldId id="293" r:id="rId28"/>
    <p:sldId id="295" r:id="rId29"/>
    <p:sldId id="267" r:id="rId30"/>
    <p:sldId id="299" r:id="rId31"/>
    <p:sldId id="300" r:id="rId32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FFCC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1638" y="9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7D6D8-1C32-4E16-A717-3E31280E018E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B5CE-B8E4-4006-9A19-F6DF1C64D3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CAD6A-B173-47B3-AC60-36C6B15613D1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827FE-85D5-43F9-896B-24386AD91F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9994F-E935-4076-9193-D6A463CEAE3D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5D3CC-D2B9-480A-9CEB-77BFF59F23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19DD4-9242-44D8-B1E5-0622089DEB92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1145-E0D2-4A12-B614-9EABC1CC5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1CBA-1155-43AE-A094-752CBDA43031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6E8F9-D056-478B-BCDC-B4B6B17BD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F0B71-6BAA-450F-B69E-11B3D81AB319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DD2F9-E724-4BDA-8013-EAC709B6D2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786FA-2744-439C-82A5-3E2298409E72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69862-D6B7-4B46-B778-1A751D8FA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0974E-EB25-4EC1-8D21-CD64A1FBB6EE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7AD3B-D662-4DFC-9EB5-F2542EBAE1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DC3B5-6B36-481F-B280-49FC1A751404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E31DC-CA7B-4FF6-91C5-A954073B6A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42FD7E-203D-490C-8112-023DE7DC6472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09DA8-B7E7-4DCD-BFE9-104AB6EBB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62710-8667-48C1-ACCE-7A1D30916AB3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46D45-A4E3-4177-9E30-072E613CF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035F681-4178-463A-8C3D-B2C384C47AE4}" type="datetimeFigureOut">
              <a:rPr lang="ru-RU"/>
              <a:pPr>
                <a:defRPr/>
              </a:pPr>
              <a:t>09.05.2015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FE77D6-6AA2-4F8F-BE02-83282C006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411163"/>
            <a:ext cx="6132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4675" y="2066925"/>
            <a:ext cx="19399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1835150" y="771525"/>
            <a:ext cx="4865688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bg1"/>
                </a:solidFill>
              </a:rPr>
              <a:t>Прозвенел, друзья, звонок</a:t>
            </a:r>
          </a:p>
          <a:p>
            <a:r>
              <a:rPr lang="ru-RU" sz="3200">
                <a:solidFill>
                  <a:schemeClr val="bg1"/>
                </a:solidFill>
              </a:rPr>
              <a:t>Начинается урок.</a:t>
            </a:r>
          </a:p>
          <a:p>
            <a:r>
              <a:rPr lang="ru-RU" sz="3200">
                <a:solidFill>
                  <a:schemeClr val="bg1"/>
                </a:solidFill>
              </a:rPr>
              <a:t>Отдохнуть вы все успели?</a:t>
            </a:r>
          </a:p>
          <a:p>
            <a:r>
              <a:rPr lang="ru-RU" sz="3200">
                <a:solidFill>
                  <a:schemeClr val="bg1"/>
                </a:solidFill>
              </a:rPr>
              <a:t>А теперь вперед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ru-RU" sz="3200">
                <a:solidFill>
                  <a:schemeClr val="bg1"/>
                </a:solidFill>
              </a:rPr>
              <a:t>– за дело.</a:t>
            </a:r>
          </a:p>
          <a:p>
            <a:r>
              <a:rPr lang="ru-RU" sz="3200">
                <a:solidFill>
                  <a:schemeClr val="bg1"/>
                </a:solidFill>
              </a:rPr>
              <a:t>Математика нас ждёт,</a:t>
            </a:r>
          </a:p>
          <a:p>
            <a:r>
              <a:rPr lang="ru-RU" sz="3200">
                <a:solidFill>
                  <a:schemeClr val="bg1"/>
                </a:solidFill>
              </a:rPr>
              <a:t>Начинаем устный счёт.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 какому числу надо прибавить 1,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чтобы получить число 20 000?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9225" y="2446338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Рисунок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Рисунок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Рисунок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64150" y="2384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08175" y="3151188"/>
            <a:ext cx="79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1</a:t>
            </a:r>
            <a:r>
              <a:rPr lang="ru-RU"/>
              <a:t>9999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7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64150" y="2384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Верблюд может нести 300 кг груза, это в 2 раза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меньше его собственного веса. Каков вес верблюда?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2297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Рисунок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Рисунок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67625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2382838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976438" y="3130550"/>
            <a:ext cx="836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600 кг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9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2382838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Рисунок 17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64150" y="2384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Периметр квадрата 400 см. Вычислите его сторону.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3322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Рисунок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67625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8175" y="3043238"/>
            <a:ext cx="8905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100 см</a:t>
            </a:r>
          </a:p>
          <a:p>
            <a:pPr algn="ctr"/>
            <a:r>
              <a:rPr lang="ru-RU"/>
              <a:t>1 м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7705725" y="2382838"/>
            <a:ext cx="8651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0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7705725" y="2382838"/>
            <a:ext cx="8651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19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2382838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17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64150" y="2384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Вычислите площадь квадрата со стороной 40 см.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Рисунок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01813" y="3130550"/>
            <a:ext cx="10493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1600см²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5286375" y="3387725"/>
            <a:ext cx="8651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21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5286375" y="3387725"/>
            <a:ext cx="8651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20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7705725" y="2382838"/>
            <a:ext cx="8651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Рисунок 19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2382838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17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64150" y="2384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Шахматная партия длилась 110 минут.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Сколько часов и минут длилась шахматная партия?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Рисунок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Рисунок 1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838325" y="3030538"/>
            <a:ext cx="915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1 ч </a:t>
            </a:r>
          </a:p>
          <a:p>
            <a:pPr algn="ctr"/>
            <a:r>
              <a:rPr lang="ru-RU"/>
              <a:t>50 мин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516688" y="34147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22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516688" y="34147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1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5286375" y="3387725"/>
            <a:ext cx="865188" cy="93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20"/>
          <p:cNvPicPr>
            <a:picLocks noChangeAspect="1"/>
          </p:cNvPicPr>
          <p:nvPr/>
        </p:nvPicPr>
        <p:blipFill>
          <a:blip r:embed="rId3" cstate="email"/>
          <a:srcRect r="-2035"/>
          <a:stretch>
            <a:fillRect/>
          </a:stretch>
        </p:blipFill>
        <p:spPr bwMode="auto">
          <a:xfrm>
            <a:off x="7705725" y="2382838"/>
            <a:ext cx="865188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19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2382838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17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64150" y="238442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Школьник спит 1/3 часть суток.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Сколько часов спит школьник?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6397" name="Рисунок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6300" y="3130550"/>
            <a:ext cx="4968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8 ч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759700" y="3397250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7950" y="-236538"/>
            <a:ext cx="935990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5288" y="195263"/>
            <a:ext cx="4887912" cy="28082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12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6975" y="1635125"/>
            <a:ext cx="44846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1908175" y="795338"/>
            <a:ext cx="1584325" cy="16097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4" name="TextBox 8"/>
          <p:cNvSpPr txBox="1">
            <a:spLocks noChangeArrowheads="1"/>
          </p:cNvSpPr>
          <p:nvPr/>
        </p:nvSpPr>
        <p:spPr bwMode="auto">
          <a:xfrm>
            <a:off x="1476375" y="2143125"/>
            <a:ext cx="396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17415" name="TextBox 9"/>
          <p:cNvSpPr txBox="1">
            <a:spLocks noChangeArrowheads="1"/>
          </p:cNvSpPr>
          <p:nvPr/>
        </p:nvSpPr>
        <p:spPr bwMode="auto">
          <a:xfrm>
            <a:off x="2505075" y="271463"/>
            <a:ext cx="38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3497263" y="2066925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1538" y="3000375"/>
            <a:ext cx="3733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908175" y="4556125"/>
            <a:ext cx="158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три угла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619250" y="3876675"/>
            <a:ext cx="23685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три вершины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690688" y="3200400"/>
            <a:ext cx="2233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три стороны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07950" y="-236538"/>
            <a:ext cx="9359900" cy="538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395288" y="195263"/>
            <a:ext cx="4887912" cy="280828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436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6975" y="1635125"/>
            <a:ext cx="448468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Равнобедренный треугольник 7"/>
          <p:cNvSpPr/>
          <p:nvPr/>
        </p:nvSpPr>
        <p:spPr>
          <a:xfrm>
            <a:off x="1908175" y="795338"/>
            <a:ext cx="1584325" cy="1609725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1476375" y="2143125"/>
            <a:ext cx="3968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2505075" y="271463"/>
            <a:ext cx="388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3497263" y="2066925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04950" y="3076575"/>
            <a:ext cx="2635250" cy="57467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8442" name="Группа 19"/>
          <p:cNvGrpSpPr>
            <a:grpSpLocks/>
          </p:cNvGrpSpPr>
          <p:nvPr/>
        </p:nvGrpSpPr>
        <p:grpSpPr bwMode="auto">
          <a:xfrm>
            <a:off x="1811338" y="3349625"/>
            <a:ext cx="144462" cy="123825"/>
            <a:chOff x="5580112" y="1203598"/>
            <a:chExt cx="288032" cy="296416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>
              <a:off x="5580112" y="1203598"/>
              <a:ext cx="288032" cy="288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5580112" y="1500014"/>
              <a:ext cx="288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1898650" y="3205163"/>
            <a:ext cx="59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ВАС</a:t>
            </a:r>
          </a:p>
        </p:txBody>
      </p:sp>
      <p:grpSp>
        <p:nvGrpSpPr>
          <p:cNvPr id="18444" name="Группа 23"/>
          <p:cNvGrpSpPr>
            <a:grpSpLocks/>
          </p:cNvGrpSpPr>
          <p:nvPr/>
        </p:nvGrpSpPr>
        <p:grpSpPr bwMode="auto">
          <a:xfrm>
            <a:off x="2554288" y="3349625"/>
            <a:ext cx="144462" cy="123825"/>
            <a:chOff x="5580112" y="1203598"/>
            <a:chExt cx="288032" cy="296416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>
              <a:off x="5580112" y="1203598"/>
              <a:ext cx="288032" cy="288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5580112" y="1500014"/>
              <a:ext cx="288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5" name="TextBox 26"/>
          <p:cNvSpPr txBox="1">
            <a:spLocks noChangeArrowheads="1"/>
          </p:cNvSpPr>
          <p:nvPr/>
        </p:nvSpPr>
        <p:spPr bwMode="auto">
          <a:xfrm>
            <a:off x="2641600" y="3205163"/>
            <a:ext cx="59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АСВ</a:t>
            </a:r>
          </a:p>
        </p:txBody>
      </p:sp>
      <p:grpSp>
        <p:nvGrpSpPr>
          <p:cNvPr id="18446" name="Группа 27"/>
          <p:cNvGrpSpPr>
            <a:grpSpLocks/>
          </p:cNvGrpSpPr>
          <p:nvPr/>
        </p:nvGrpSpPr>
        <p:grpSpPr bwMode="auto">
          <a:xfrm>
            <a:off x="3254375" y="3336925"/>
            <a:ext cx="144463" cy="123825"/>
            <a:chOff x="5580112" y="1203598"/>
            <a:chExt cx="288032" cy="296416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>
              <a:off x="5580112" y="1203598"/>
              <a:ext cx="288032" cy="2888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5580112" y="1500014"/>
              <a:ext cx="28803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47" name="TextBox 30"/>
          <p:cNvSpPr txBox="1">
            <a:spLocks noChangeArrowheads="1"/>
          </p:cNvSpPr>
          <p:nvPr/>
        </p:nvSpPr>
        <p:spPr bwMode="auto">
          <a:xfrm>
            <a:off x="3340100" y="3192463"/>
            <a:ext cx="5905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СВА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5"/>
          <p:cNvGrpSpPr>
            <a:grpSpLocks/>
          </p:cNvGrpSpPr>
          <p:nvPr/>
        </p:nvGrpSpPr>
        <p:grpSpPr bwMode="auto">
          <a:xfrm>
            <a:off x="611188" y="1771650"/>
            <a:ext cx="2592387" cy="1081088"/>
            <a:chOff x="611560" y="1203598"/>
            <a:chExt cx="2592288" cy="108012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203598"/>
              <a:ext cx="1008024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1619584" y="2283718"/>
              <a:ext cx="15842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59" name="Группа 16"/>
          <p:cNvGrpSpPr>
            <a:grpSpLocks/>
          </p:cNvGrpSpPr>
          <p:nvPr/>
        </p:nvGrpSpPr>
        <p:grpSpPr bwMode="auto">
          <a:xfrm>
            <a:off x="3851275" y="1555750"/>
            <a:ext cx="1728788" cy="1296988"/>
            <a:chOff x="3851920" y="987574"/>
            <a:chExt cx="1728192" cy="129614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51920" y="2283718"/>
              <a:ext cx="15837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851920" y="2283718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851920" y="987574"/>
              <a:ext cx="1296541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460" name="Рисунок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00200" y="684213"/>
            <a:ext cx="1295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19"/>
          <p:cNvSpPr txBox="1">
            <a:spLocks noChangeArrowheads="1"/>
          </p:cNvSpPr>
          <p:nvPr/>
        </p:nvSpPr>
        <p:spPr bwMode="auto">
          <a:xfrm>
            <a:off x="1476375" y="2852738"/>
            <a:ext cx="396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19462" name="TextBox 23"/>
          <p:cNvSpPr txBox="1">
            <a:spLocks noChangeArrowheads="1"/>
          </p:cNvSpPr>
          <p:nvPr/>
        </p:nvSpPr>
        <p:spPr bwMode="auto">
          <a:xfrm>
            <a:off x="3652838" y="2901950"/>
            <a:ext cx="38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16013" y="3375025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Тупой</a:t>
            </a:r>
          </a:p>
        </p:txBody>
      </p:sp>
      <p:grpSp>
        <p:nvGrpSpPr>
          <p:cNvPr id="19464" name="Группа 32"/>
          <p:cNvGrpSpPr>
            <a:grpSpLocks/>
          </p:cNvGrpSpPr>
          <p:nvPr/>
        </p:nvGrpSpPr>
        <p:grpSpPr bwMode="auto">
          <a:xfrm>
            <a:off x="6588125" y="1052513"/>
            <a:ext cx="1728788" cy="1800225"/>
            <a:chOff x="6588224" y="1051842"/>
            <a:chExt cx="1728192" cy="1800200"/>
          </a:xfrm>
        </p:grpSpPr>
        <p:cxnSp>
          <p:nvCxnSpPr>
            <p:cNvPr id="34" name="Прямая соединительная линия 33"/>
            <p:cNvCxnSpPr/>
            <p:nvPr/>
          </p:nvCxnSpPr>
          <p:spPr>
            <a:xfrm>
              <a:off x="6588224" y="2850454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6588224" y="1051842"/>
              <a:ext cx="0" cy="180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5" name="TextBox 35"/>
          <p:cNvSpPr txBox="1">
            <a:spLocks noChangeArrowheads="1"/>
          </p:cNvSpPr>
          <p:nvPr/>
        </p:nvSpPr>
        <p:spPr bwMode="auto">
          <a:xfrm>
            <a:off x="6551613" y="2906713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5"/>
          <p:cNvGrpSpPr>
            <a:grpSpLocks/>
          </p:cNvGrpSpPr>
          <p:nvPr/>
        </p:nvGrpSpPr>
        <p:grpSpPr bwMode="auto">
          <a:xfrm>
            <a:off x="611188" y="1771650"/>
            <a:ext cx="2592387" cy="1081088"/>
            <a:chOff x="611560" y="1203598"/>
            <a:chExt cx="2592288" cy="108012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203598"/>
              <a:ext cx="1008024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1619584" y="2283718"/>
              <a:ext cx="15842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83" name="Группа 16"/>
          <p:cNvGrpSpPr>
            <a:grpSpLocks/>
          </p:cNvGrpSpPr>
          <p:nvPr/>
        </p:nvGrpSpPr>
        <p:grpSpPr bwMode="auto">
          <a:xfrm>
            <a:off x="3851275" y="1555750"/>
            <a:ext cx="1728788" cy="1296988"/>
            <a:chOff x="3851920" y="987574"/>
            <a:chExt cx="1728192" cy="129614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51920" y="2283718"/>
              <a:ext cx="15837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851920" y="2283718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851920" y="987574"/>
              <a:ext cx="1296541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484" name="Рисунок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275" y="684213"/>
            <a:ext cx="1296988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19"/>
          <p:cNvSpPr txBox="1">
            <a:spLocks noChangeArrowheads="1"/>
          </p:cNvSpPr>
          <p:nvPr/>
        </p:nvSpPr>
        <p:spPr bwMode="auto">
          <a:xfrm>
            <a:off x="1476375" y="2852738"/>
            <a:ext cx="396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20486" name="TextBox 23"/>
          <p:cNvSpPr txBox="1">
            <a:spLocks noChangeArrowheads="1"/>
          </p:cNvSpPr>
          <p:nvPr/>
        </p:nvSpPr>
        <p:spPr bwMode="auto">
          <a:xfrm>
            <a:off x="3652838" y="2901950"/>
            <a:ext cx="38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16013" y="3375025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Тупой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71888" y="3375025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Острый</a:t>
            </a:r>
          </a:p>
        </p:txBody>
      </p:sp>
      <p:grpSp>
        <p:nvGrpSpPr>
          <p:cNvPr id="20489" name="Группа 33"/>
          <p:cNvGrpSpPr>
            <a:grpSpLocks/>
          </p:cNvGrpSpPr>
          <p:nvPr/>
        </p:nvGrpSpPr>
        <p:grpSpPr bwMode="auto">
          <a:xfrm>
            <a:off x="6588125" y="1052513"/>
            <a:ext cx="1728788" cy="1800225"/>
            <a:chOff x="6588224" y="1051842"/>
            <a:chExt cx="1728192" cy="1800200"/>
          </a:xfrm>
        </p:grpSpPr>
        <p:cxnSp>
          <p:nvCxnSpPr>
            <p:cNvPr id="35" name="Прямая соединительная линия 34"/>
            <p:cNvCxnSpPr/>
            <p:nvPr/>
          </p:nvCxnSpPr>
          <p:spPr>
            <a:xfrm>
              <a:off x="6588224" y="2850454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6588224" y="1051842"/>
              <a:ext cx="0" cy="180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490" name="TextBox 36"/>
          <p:cNvSpPr txBox="1">
            <a:spLocks noChangeArrowheads="1"/>
          </p:cNvSpPr>
          <p:nvPr/>
        </p:nvSpPr>
        <p:spPr bwMode="auto">
          <a:xfrm>
            <a:off x="6551613" y="2906713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5"/>
          <p:cNvGrpSpPr>
            <a:grpSpLocks/>
          </p:cNvGrpSpPr>
          <p:nvPr/>
        </p:nvGrpSpPr>
        <p:grpSpPr bwMode="auto">
          <a:xfrm>
            <a:off x="611188" y="1771650"/>
            <a:ext cx="2592387" cy="1081088"/>
            <a:chOff x="611560" y="1203598"/>
            <a:chExt cx="2592288" cy="108012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203598"/>
              <a:ext cx="1008024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1619584" y="2283718"/>
              <a:ext cx="15842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7" name="Группа 16"/>
          <p:cNvGrpSpPr>
            <a:grpSpLocks/>
          </p:cNvGrpSpPr>
          <p:nvPr/>
        </p:nvGrpSpPr>
        <p:grpSpPr bwMode="auto">
          <a:xfrm>
            <a:off x="3851275" y="1555750"/>
            <a:ext cx="1728788" cy="1296988"/>
            <a:chOff x="3851920" y="987574"/>
            <a:chExt cx="1728192" cy="129614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51920" y="2283718"/>
              <a:ext cx="15837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851920" y="2283718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851920" y="987574"/>
              <a:ext cx="1296541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08" name="Группа 5"/>
          <p:cNvGrpSpPr>
            <a:grpSpLocks/>
          </p:cNvGrpSpPr>
          <p:nvPr/>
        </p:nvGrpSpPr>
        <p:grpSpPr bwMode="auto">
          <a:xfrm>
            <a:off x="6588125" y="1052513"/>
            <a:ext cx="1728788" cy="1800225"/>
            <a:chOff x="6588224" y="1051842"/>
            <a:chExt cx="1728192" cy="180020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224" y="2850454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588224" y="1051842"/>
              <a:ext cx="0" cy="180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67488" y="684213"/>
            <a:ext cx="1295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19"/>
          <p:cNvSpPr txBox="1">
            <a:spLocks noChangeArrowheads="1"/>
          </p:cNvSpPr>
          <p:nvPr/>
        </p:nvSpPr>
        <p:spPr bwMode="auto">
          <a:xfrm>
            <a:off x="1476375" y="2852738"/>
            <a:ext cx="396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21511" name="TextBox 23"/>
          <p:cNvSpPr txBox="1">
            <a:spLocks noChangeArrowheads="1"/>
          </p:cNvSpPr>
          <p:nvPr/>
        </p:nvSpPr>
        <p:spPr bwMode="auto">
          <a:xfrm>
            <a:off x="3652838" y="2901950"/>
            <a:ext cx="38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21512" name="TextBox 27"/>
          <p:cNvSpPr txBox="1">
            <a:spLocks noChangeArrowheads="1"/>
          </p:cNvSpPr>
          <p:nvPr/>
        </p:nvSpPr>
        <p:spPr bwMode="auto">
          <a:xfrm>
            <a:off x="6551613" y="2906713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116013" y="3378200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Тупой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671888" y="3378200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Острый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411913" y="3371850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Прямой</a:t>
            </a:r>
          </a:p>
        </p:txBody>
      </p:sp>
      <p:sp>
        <p:nvSpPr>
          <p:cNvPr id="9" name="Овал 8"/>
          <p:cNvSpPr/>
          <p:nvPr/>
        </p:nvSpPr>
        <p:spPr>
          <a:xfrm>
            <a:off x="684213" y="1851025"/>
            <a:ext cx="44450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59113" y="2828925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03800" y="165893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81625" y="282733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565900" y="1131888"/>
            <a:ext cx="44450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172450" y="283368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Группа 15"/>
          <p:cNvGrpSpPr>
            <a:grpSpLocks/>
          </p:cNvGrpSpPr>
          <p:nvPr/>
        </p:nvGrpSpPr>
        <p:grpSpPr bwMode="auto">
          <a:xfrm>
            <a:off x="611188" y="1771650"/>
            <a:ext cx="2592387" cy="1081088"/>
            <a:chOff x="611560" y="1203598"/>
            <a:chExt cx="2592288" cy="1080120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611560" y="1203598"/>
              <a:ext cx="1008024" cy="10801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/>
            <p:cNvCxnSpPr/>
            <p:nvPr/>
          </p:nvCxnSpPr>
          <p:spPr>
            <a:xfrm>
              <a:off x="1619584" y="2283718"/>
              <a:ext cx="158426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1" name="Группа 16"/>
          <p:cNvGrpSpPr>
            <a:grpSpLocks/>
          </p:cNvGrpSpPr>
          <p:nvPr/>
        </p:nvGrpSpPr>
        <p:grpSpPr bwMode="auto">
          <a:xfrm>
            <a:off x="3851275" y="1555750"/>
            <a:ext cx="1728788" cy="1296988"/>
            <a:chOff x="3851920" y="987574"/>
            <a:chExt cx="1728192" cy="1296144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3851920" y="2283718"/>
              <a:ext cx="158377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3851920" y="2283718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851920" y="987574"/>
              <a:ext cx="1296541" cy="129614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2" name="Группа 5"/>
          <p:cNvGrpSpPr>
            <a:grpSpLocks/>
          </p:cNvGrpSpPr>
          <p:nvPr/>
        </p:nvGrpSpPr>
        <p:grpSpPr bwMode="auto">
          <a:xfrm>
            <a:off x="6588125" y="1052513"/>
            <a:ext cx="1728788" cy="1800225"/>
            <a:chOff x="6588224" y="1051842"/>
            <a:chExt cx="1728192" cy="1800200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6588224" y="2850454"/>
              <a:ext cx="1728192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6588224" y="1051842"/>
              <a:ext cx="0" cy="18002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3" name="TextBox 19"/>
          <p:cNvSpPr txBox="1">
            <a:spLocks noChangeArrowheads="1"/>
          </p:cNvSpPr>
          <p:nvPr/>
        </p:nvSpPr>
        <p:spPr bwMode="auto">
          <a:xfrm>
            <a:off x="1476375" y="2852738"/>
            <a:ext cx="3968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А</a:t>
            </a:r>
          </a:p>
        </p:txBody>
      </p:sp>
      <p:sp>
        <p:nvSpPr>
          <p:cNvPr id="22534" name="TextBox 23"/>
          <p:cNvSpPr txBox="1">
            <a:spLocks noChangeArrowheads="1"/>
          </p:cNvSpPr>
          <p:nvPr/>
        </p:nvSpPr>
        <p:spPr bwMode="auto">
          <a:xfrm>
            <a:off x="3652838" y="2901950"/>
            <a:ext cx="38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В</a:t>
            </a:r>
          </a:p>
        </p:txBody>
      </p:sp>
      <p:sp>
        <p:nvSpPr>
          <p:cNvPr id="22535" name="TextBox 27"/>
          <p:cNvSpPr txBox="1">
            <a:spLocks noChangeArrowheads="1"/>
          </p:cNvSpPr>
          <p:nvPr/>
        </p:nvSpPr>
        <p:spPr bwMode="auto">
          <a:xfrm>
            <a:off x="6551613" y="2906713"/>
            <a:ext cx="396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С</a:t>
            </a:r>
          </a:p>
        </p:txBody>
      </p:sp>
      <p:sp>
        <p:nvSpPr>
          <p:cNvPr id="9" name="Овал 8"/>
          <p:cNvSpPr/>
          <p:nvPr/>
        </p:nvSpPr>
        <p:spPr>
          <a:xfrm>
            <a:off x="684213" y="1851025"/>
            <a:ext cx="44450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59113" y="2828925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5003800" y="165893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81625" y="282733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6565900" y="1131888"/>
            <a:ext cx="44450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8172450" y="2833688"/>
            <a:ext cx="46038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5" name="Прямая соединительная линия 4"/>
          <p:cNvCxnSpPr>
            <a:endCxn id="36" idx="6"/>
          </p:cNvCxnSpPr>
          <p:nvPr/>
        </p:nvCxnSpPr>
        <p:spPr>
          <a:xfrm>
            <a:off x="712788" y="1858963"/>
            <a:ext cx="2392362" cy="9937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7" idx="1"/>
            <a:endCxn id="38" idx="1"/>
          </p:cNvCxnSpPr>
          <p:nvPr/>
        </p:nvCxnSpPr>
        <p:spPr>
          <a:xfrm>
            <a:off x="5010150" y="1665288"/>
            <a:ext cx="377825" cy="1168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endCxn id="40" idx="0"/>
          </p:cNvCxnSpPr>
          <p:nvPr/>
        </p:nvCxnSpPr>
        <p:spPr>
          <a:xfrm>
            <a:off x="6591300" y="1136650"/>
            <a:ext cx="1603375" cy="169703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1116013" y="4011613"/>
            <a:ext cx="2087562" cy="431800"/>
          </a:xfrm>
          <a:prstGeom prst="roundRect">
            <a:avLst/>
          </a:prstGeom>
          <a:solidFill>
            <a:srgbClr val="33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Тупоугольный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690938" y="4011613"/>
            <a:ext cx="2089150" cy="431800"/>
          </a:xfrm>
          <a:prstGeom prst="roundRect">
            <a:avLst/>
          </a:prstGeom>
          <a:solidFill>
            <a:srgbClr val="33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Остроугольный</a:t>
            </a: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08738" y="3948113"/>
            <a:ext cx="2087562" cy="431800"/>
          </a:xfrm>
          <a:prstGeom prst="roundRect">
            <a:avLst/>
          </a:prstGeom>
          <a:solidFill>
            <a:srgbClr val="33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solidFill>
                  <a:schemeClr val="tx1"/>
                </a:solidFill>
              </a:rPr>
              <a:t>Прямоуголный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Дуга 24"/>
          <p:cNvSpPr/>
          <p:nvPr/>
        </p:nvSpPr>
        <p:spPr>
          <a:xfrm>
            <a:off x="1268413" y="2527300"/>
            <a:ext cx="703262" cy="627063"/>
          </a:xfrm>
          <a:prstGeom prst="arc">
            <a:avLst>
              <a:gd name="adj1" fmla="val 13694040"/>
              <a:gd name="adj2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Дуга 46"/>
          <p:cNvSpPr/>
          <p:nvPr/>
        </p:nvSpPr>
        <p:spPr>
          <a:xfrm>
            <a:off x="3543300" y="2520950"/>
            <a:ext cx="703263" cy="627063"/>
          </a:xfrm>
          <a:prstGeom prst="arc">
            <a:avLst>
              <a:gd name="adj1" fmla="val 18860637"/>
              <a:gd name="adj2" fmla="val 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591300" y="2586038"/>
            <a:ext cx="284163" cy="25558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16013" y="3378200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Тупой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3671888" y="3378200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Острый</a:t>
            </a: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6411913" y="3371850"/>
            <a:ext cx="2087562" cy="431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Прямой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2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52413" y="-92075"/>
            <a:ext cx="9577388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75463" y="31750"/>
            <a:ext cx="13684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268538" y="6350"/>
            <a:ext cx="1366837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80963"/>
            <a:ext cx="136842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45000" y="31750"/>
            <a:ext cx="136842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825500" y="1501775"/>
            <a:ext cx="576263" cy="53975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4949032" y="1513681"/>
            <a:ext cx="503238" cy="606425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367242">
            <a:off x="7126288" y="1538288"/>
            <a:ext cx="1130300" cy="3683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474753">
            <a:off x="2842419" y="1526382"/>
            <a:ext cx="431800" cy="61436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7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738" y="3508375"/>
            <a:ext cx="2352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8" name="TextBox 13"/>
          <p:cNvSpPr txBox="1">
            <a:spLocks noChangeArrowheads="1"/>
          </p:cNvSpPr>
          <p:nvPr/>
        </p:nvSpPr>
        <p:spPr bwMode="auto">
          <a:xfrm>
            <a:off x="179388" y="3724275"/>
            <a:ext cx="2147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тупоугольный</a:t>
            </a:r>
          </a:p>
        </p:txBody>
      </p:sp>
      <p:pic>
        <p:nvPicPr>
          <p:cNvPr id="24589" name="Рисунок 1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95650" y="3508375"/>
            <a:ext cx="2352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0" name="TextBox 18"/>
          <p:cNvSpPr txBox="1">
            <a:spLocks noChangeArrowheads="1"/>
          </p:cNvSpPr>
          <p:nvPr/>
        </p:nvSpPr>
        <p:spPr bwMode="auto">
          <a:xfrm>
            <a:off x="3295650" y="3724275"/>
            <a:ext cx="2316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остроугольный</a:t>
            </a:r>
          </a:p>
        </p:txBody>
      </p:sp>
      <p:pic>
        <p:nvPicPr>
          <p:cNvPr id="24591" name="Рисунок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99238" y="3525838"/>
            <a:ext cx="23542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TextBox 20"/>
          <p:cNvSpPr txBox="1">
            <a:spLocks noChangeArrowheads="1"/>
          </p:cNvSpPr>
          <p:nvPr/>
        </p:nvSpPr>
        <p:spPr bwMode="auto">
          <a:xfrm>
            <a:off x="6577013" y="3741738"/>
            <a:ext cx="2398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прямоугольный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1188" y="404813"/>
            <a:ext cx="13684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411163"/>
            <a:ext cx="13684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41813" y="404813"/>
            <a:ext cx="13684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11975" y="398463"/>
            <a:ext cx="1368425" cy="305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Равнобедренный треугольник 6"/>
          <p:cNvSpPr/>
          <p:nvPr/>
        </p:nvSpPr>
        <p:spPr>
          <a:xfrm>
            <a:off x="4773613" y="1824038"/>
            <a:ext cx="574675" cy="541337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ый треугольник 7"/>
          <p:cNvSpPr/>
          <p:nvPr/>
        </p:nvSpPr>
        <p:spPr>
          <a:xfrm rot="5400000">
            <a:off x="7416800" y="1881188"/>
            <a:ext cx="503237" cy="604838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 rot="2367242">
            <a:off x="862013" y="1909763"/>
            <a:ext cx="1128712" cy="368300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474753">
            <a:off x="3634582" y="1931193"/>
            <a:ext cx="431800" cy="614363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1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738" y="3508375"/>
            <a:ext cx="2352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Box 13"/>
          <p:cNvSpPr txBox="1">
            <a:spLocks noChangeArrowheads="1"/>
          </p:cNvSpPr>
          <p:nvPr/>
        </p:nvSpPr>
        <p:spPr bwMode="auto">
          <a:xfrm>
            <a:off x="179388" y="3724275"/>
            <a:ext cx="21478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тупоугольный</a:t>
            </a:r>
          </a:p>
        </p:txBody>
      </p:sp>
      <p:pic>
        <p:nvPicPr>
          <p:cNvPr id="25613" name="Рисунок 1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95650" y="3508375"/>
            <a:ext cx="2352675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4" name="TextBox 18"/>
          <p:cNvSpPr txBox="1">
            <a:spLocks noChangeArrowheads="1"/>
          </p:cNvSpPr>
          <p:nvPr/>
        </p:nvSpPr>
        <p:spPr bwMode="auto">
          <a:xfrm>
            <a:off x="3295650" y="3724275"/>
            <a:ext cx="2316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остроугольный</a:t>
            </a:r>
          </a:p>
        </p:txBody>
      </p:sp>
      <p:pic>
        <p:nvPicPr>
          <p:cNvPr id="25615" name="Рисунок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99238" y="3525838"/>
            <a:ext cx="23542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6" name="TextBox 20"/>
          <p:cNvSpPr txBox="1">
            <a:spLocks noChangeArrowheads="1"/>
          </p:cNvSpPr>
          <p:nvPr/>
        </p:nvSpPr>
        <p:spPr bwMode="auto">
          <a:xfrm>
            <a:off x="6577013" y="3741738"/>
            <a:ext cx="23987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прямоугольный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4613" y="-11113"/>
            <a:ext cx="9253538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Рисунок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3143250"/>
            <a:ext cx="2259012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Рисунок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7088" y="2563813"/>
            <a:ext cx="3898900" cy="245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4613" y="-11113"/>
            <a:ext cx="9253538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950" y="195263"/>
            <a:ext cx="8856663" cy="4752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pic>
        <p:nvPicPr>
          <p:cNvPr id="27652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5725" y="3940175"/>
            <a:ext cx="14382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290638" y="195263"/>
            <a:ext cx="6394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Постройте при помощи циркуля и линейки </a:t>
            </a:r>
          </a:p>
          <a:p>
            <a:r>
              <a:rPr lang="ru-RU" sz="2400"/>
              <a:t>треугольник ОМК.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1419225"/>
            <a:ext cx="14398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0113" y="13477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47913" y="13557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0113" y="1851025"/>
            <a:ext cx="172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0113" y="17795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313" y="17875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0113" y="2284413"/>
            <a:ext cx="2016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22113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16238" y="22113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663" name="TextBox 24"/>
          <p:cNvSpPr txBox="1">
            <a:spLocks noChangeArrowheads="1"/>
          </p:cNvSpPr>
          <p:nvPr/>
        </p:nvSpPr>
        <p:spPr bwMode="auto">
          <a:xfrm>
            <a:off x="611188" y="1243013"/>
            <a:ext cx="34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7664" name="TextBox 25"/>
          <p:cNvSpPr txBox="1">
            <a:spLocks noChangeArrowheads="1"/>
          </p:cNvSpPr>
          <p:nvPr/>
        </p:nvSpPr>
        <p:spPr bwMode="auto">
          <a:xfrm>
            <a:off x="2347913" y="1243013"/>
            <a:ext cx="35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27665" name="TextBox 26"/>
          <p:cNvSpPr txBox="1">
            <a:spLocks noChangeArrowheads="1"/>
          </p:cNvSpPr>
          <p:nvPr/>
        </p:nvSpPr>
        <p:spPr bwMode="auto">
          <a:xfrm>
            <a:off x="539750" y="166687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7666" name="TextBox 27"/>
          <p:cNvSpPr txBox="1">
            <a:spLocks noChangeArrowheads="1"/>
          </p:cNvSpPr>
          <p:nvPr/>
        </p:nvSpPr>
        <p:spPr bwMode="auto">
          <a:xfrm>
            <a:off x="2627313" y="167481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27667" name="TextBox 28"/>
          <p:cNvSpPr txBox="1">
            <a:spLocks noChangeArrowheads="1"/>
          </p:cNvSpPr>
          <p:nvPr/>
        </p:nvSpPr>
        <p:spPr bwMode="auto">
          <a:xfrm>
            <a:off x="531813" y="2098675"/>
            <a:ext cx="35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27668" name="TextBox 29"/>
          <p:cNvSpPr txBox="1">
            <a:spLocks noChangeArrowheads="1"/>
          </p:cNvSpPr>
          <p:nvPr/>
        </p:nvSpPr>
        <p:spPr bwMode="auto">
          <a:xfrm>
            <a:off x="2906713" y="2098675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27669" name="TextBox 30"/>
          <p:cNvSpPr txBox="1">
            <a:spLocks noChangeArrowheads="1"/>
          </p:cNvSpPr>
          <p:nvPr/>
        </p:nvSpPr>
        <p:spPr bwMode="auto">
          <a:xfrm>
            <a:off x="1296988" y="133826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 см</a:t>
            </a:r>
          </a:p>
        </p:txBody>
      </p:sp>
      <p:sp>
        <p:nvSpPr>
          <p:cNvPr id="27670" name="TextBox 31"/>
          <p:cNvSpPr txBox="1">
            <a:spLocks noChangeArrowheads="1"/>
          </p:cNvSpPr>
          <p:nvPr/>
        </p:nvSpPr>
        <p:spPr bwMode="auto">
          <a:xfrm>
            <a:off x="1316038" y="178752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 см</a:t>
            </a:r>
          </a:p>
        </p:txBody>
      </p:sp>
      <p:sp>
        <p:nvSpPr>
          <p:cNvPr id="27671" name="TextBox 32"/>
          <p:cNvSpPr txBox="1">
            <a:spLocks noChangeArrowheads="1"/>
          </p:cNvSpPr>
          <p:nvPr/>
        </p:nvSpPr>
        <p:spPr bwMode="auto">
          <a:xfrm>
            <a:off x="1331913" y="2211388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см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272088" y="3459163"/>
            <a:ext cx="14398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4932363" y="3282950"/>
            <a:ext cx="33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19888" y="3282950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37" name="Овал 36"/>
          <p:cNvSpPr/>
          <p:nvPr/>
        </p:nvSpPr>
        <p:spPr>
          <a:xfrm>
            <a:off x="5268913" y="3435350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672263" y="3435350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38"/>
          <p:cNvGrpSpPr>
            <a:grpSpLocks/>
          </p:cNvGrpSpPr>
          <p:nvPr/>
        </p:nvGrpSpPr>
        <p:grpSpPr bwMode="auto">
          <a:xfrm>
            <a:off x="508000" y="2073275"/>
            <a:ext cx="2509838" cy="2224088"/>
            <a:chOff x="507590" y="2073915"/>
            <a:chExt cx="2510047" cy="2223467"/>
          </a:xfrm>
        </p:grpSpPr>
        <p:pic>
          <p:nvPicPr>
            <p:cNvPr id="27683" name="Picture 2" descr="C:\Users\User\Desktop\шаттерсток\картинки\циркуль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7130532">
              <a:off x="769075" y="1936377"/>
              <a:ext cx="1208312" cy="173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4" name="Picture 4" descr="C:\Users\User\Desktop\шаттерсток\картинки\циркуль 2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9495940">
              <a:off x="1448626" y="2073915"/>
              <a:ext cx="1569011" cy="163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5" name="Picture 3" descr="C:\Users\User\Desktop\шаттерсток\картинки\циркуль 3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8404049">
              <a:off x="1453820" y="3382283"/>
              <a:ext cx="838659" cy="91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Дуга 39"/>
          <p:cNvSpPr/>
          <p:nvPr/>
        </p:nvSpPr>
        <p:spPr>
          <a:xfrm>
            <a:off x="3702050" y="1731963"/>
            <a:ext cx="3292475" cy="3073400"/>
          </a:xfrm>
          <a:prstGeom prst="arc">
            <a:avLst>
              <a:gd name="adj1" fmla="val 1094322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42"/>
          <p:cNvGrpSpPr>
            <a:grpSpLocks/>
          </p:cNvGrpSpPr>
          <p:nvPr/>
        </p:nvGrpSpPr>
        <p:grpSpPr bwMode="auto">
          <a:xfrm rot="7371074">
            <a:off x="3404394" y="883444"/>
            <a:ext cx="2509838" cy="2222500"/>
            <a:chOff x="507590" y="2073915"/>
            <a:chExt cx="2510047" cy="2223467"/>
          </a:xfrm>
        </p:grpSpPr>
        <p:pic>
          <p:nvPicPr>
            <p:cNvPr id="27680" name="Picture 2" descr="C:\Users\User\Desktop\шаттерсток\картинки\циркуль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7130532">
              <a:off x="769075" y="1936377"/>
              <a:ext cx="1208312" cy="173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1" name="Picture 4" descr="C:\Users\User\Desktop\шаттерсток\картинки\циркуль 2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9495940">
              <a:off x="1448626" y="2073915"/>
              <a:ext cx="1569011" cy="163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82" name="Picture 3" descr="C:\Users\User\Desktop\шаттерсток\картинки\циркуль 3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8404049">
              <a:off x="1453820" y="3382283"/>
              <a:ext cx="838659" cy="91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4613" y="-11113"/>
            <a:ext cx="9253538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950" y="195263"/>
            <a:ext cx="8856663" cy="4752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pic>
        <p:nvPicPr>
          <p:cNvPr id="28676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5725" y="3940175"/>
            <a:ext cx="14382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1290638" y="195263"/>
            <a:ext cx="6394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Постройте при помощи циркуля и линейки </a:t>
            </a:r>
          </a:p>
          <a:p>
            <a:r>
              <a:rPr lang="ru-RU" sz="2400"/>
              <a:t>треугольник ОМК.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1419225"/>
            <a:ext cx="14398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0113" y="13477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47913" y="13557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900113" y="1851025"/>
            <a:ext cx="1727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0113" y="17795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627313" y="17875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0113" y="2284413"/>
            <a:ext cx="201612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22113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916238" y="22113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611188" y="1243013"/>
            <a:ext cx="341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2347913" y="1243013"/>
            <a:ext cx="35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539750" y="1666875"/>
            <a:ext cx="339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8690" name="TextBox 27"/>
          <p:cNvSpPr txBox="1">
            <a:spLocks noChangeArrowheads="1"/>
          </p:cNvSpPr>
          <p:nvPr/>
        </p:nvSpPr>
        <p:spPr bwMode="auto">
          <a:xfrm>
            <a:off x="2627313" y="1674813"/>
            <a:ext cx="325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28691" name="TextBox 28"/>
          <p:cNvSpPr txBox="1">
            <a:spLocks noChangeArrowheads="1"/>
          </p:cNvSpPr>
          <p:nvPr/>
        </p:nvSpPr>
        <p:spPr bwMode="auto">
          <a:xfrm>
            <a:off x="531813" y="2098675"/>
            <a:ext cx="35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28692" name="TextBox 29"/>
          <p:cNvSpPr txBox="1">
            <a:spLocks noChangeArrowheads="1"/>
          </p:cNvSpPr>
          <p:nvPr/>
        </p:nvSpPr>
        <p:spPr bwMode="auto">
          <a:xfrm>
            <a:off x="2906713" y="2098675"/>
            <a:ext cx="325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sp>
        <p:nvSpPr>
          <p:cNvPr id="28693" name="TextBox 30"/>
          <p:cNvSpPr txBox="1">
            <a:spLocks noChangeArrowheads="1"/>
          </p:cNvSpPr>
          <p:nvPr/>
        </p:nvSpPr>
        <p:spPr bwMode="auto">
          <a:xfrm>
            <a:off x="1296988" y="1338263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 см</a:t>
            </a:r>
          </a:p>
        </p:txBody>
      </p:sp>
      <p:sp>
        <p:nvSpPr>
          <p:cNvPr id="28694" name="TextBox 31"/>
          <p:cNvSpPr txBox="1">
            <a:spLocks noChangeArrowheads="1"/>
          </p:cNvSpPr>
          <p:nvPr/>
        </p:nvSpPr>
        <p:spPr bwMode="auto">
          <a:xfrm>
            <a:off x="1316038" y="178752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 см</a:t>
            </a:r>
          </a:p>
        </p:txBody>
      </p:sp>
      <p:sp>
        <p:nvSpPr>
          <p:cNvPr id="28695" name="TextBox 32"/>
          <p:cNvSpPr txBox="1">
            <a:spLocks noChangeArrowheads="1"/>
          </p:cNvSpPr>
          <p:nvPr/>
        </p:nvSpPr>
        <p:spPr bwMode="auto">
          <a:xfrm>
            <a:off x="1331913" y="2211388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см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272088" y="3459163"/>
            <a:ext cx="14398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697" name="TextBox 34"/>
          <p:cNvSpPr txBox="1">
            <a:spLocks noChangeArrowheads="1"/>
          </p:cNvSpPr>
          <p:nvPr/>
        </p:nvSpPr>
        <p:spPr bwMode="auto">
          <a:xfrm>
            <a:off x="4932363" y="3282950"/>
            <a:ext cx="339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О</a:t>
            </a:r>
          </a:p>
        </p:txBody>
      </p:sp>
      <p:sp>
        <p:nvSpPr>
          <p:cNvPr id="28698" name="TextBox 35"/>
          <p:cNvSpPr txBox="1">
            <a:spLocks noChangeArrowheads="1"/>
          </p:cNvSpPr>
          <p:nvPr/>
        </p:nvSpPr>
        <p:spPr bwMode="auto">
          <a:xfrm>
            <a:off x="6719888" y="3282950"/>
            <a:ext cx="357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М</a:t>
            </a:r>
          </a:p>
        </p:txBody>
      </p:sp>
      <p:sp>
        <p:nvSpPr>
          <p:cNvPr id="37" name="Овал 36"/>
          <p:cNvSpPr/>
          <p:nvPr/>
        </p:nvSpPr>
        <p:spPr>
          <a:xfrm>
            <a:off x="5268913" y="3435350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672263" y="3435350"/>
            <a:ext cx="46037" cy="460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Дуга 39"/>
          <p:cNvSpPr/>
          <p:nvPr/>
        </p:nvSpPr>
        <p:spPr>
          <a:xfrm>
            <a:off x="3702050" y="1731963"/>
            <a:ext cx="3292475" cy="3073400"/>
          </a:xfrm>
          <a:prstGeom prst="arc">
            <a:avLst>
              <a:gd name="adj1" fmla="val 1094322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Дуга 48"/>
          <p:cNvSpPr/>
          <p:nvPr/>
        </p:nvSpPr>
        <p:spPr>
          <a:xfrm rot="18409566">
            <a:off x="4795043" y="1332707"/>
            <a:ext cx="3294063" cy="3117850"/>
          </a:xfrm>
          <a:prstGeom prst="arc">
            <a:avLst>
              <a:gd name="adj1" fmla="val 14154138"/>
              <a:gd name="adj2" fmla="val 1847258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232400" y="1266825"/>
            <a:ext cx="3254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К</a:t>
            </a:r>
          </a:p>
        </p:txBody>
      </p:sp>
      <p:cxnSp>
        <p:nvCxnSpPr>
          <p:cNvPr id="10" name="Прямая соединительная линия 9"/>
          <p:cNvCxnSpPr>
            <a:stCxn id="37" idx="0"/>
            <a:endCxn id="39" idx="6"/>
          </p:cNvCxnSpPr>
          <p:nvPr/>
        </p:nvCxnSpPr>
        <p:spPr>
          <a:xfrm flipV="1">
            <a:off x="5292725" y="1730375"/>
            <a:ext cx="117475" cy="17049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8698" idx="1"/>
          </p:cNvCxnSpPr>
          <p:nvPr/>
        </p:nvCxnSpPr>
        <p:spPr>
          <a:xfrm>
            <a:off x="5410200" y="1752600"/>
            <a:ext cx="1309688" cy="17145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5364163" y="1708150"/>
            <a:ext cx="46037" cy="4445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716463" y="277812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 см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6300788" y="2716213"/>
            <a:ext cx="647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5 см</a:t>
            </a: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4989513" y="3867150"/>
            <a:ext cx="2087562" cy="433388"/>
          </a:xfrm>
          <a:prstGeom prst="roundRect">
            <a:avLst/>
          </a:prstGeom>
          <a:solidFill>
            <a:srgbClr val="33CC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Остроугольный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39" grpId="0" animBg="1"/>
      <p:bldP spid="46" grpId="0"/>
      <p:bldP spid="50" grpId="0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4613" y="-11113"/>
            <a:ext cx="9253538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07950" y="195263"/>
            <a:ext cx="8856663" cy="475297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</a:t>
            </a:r>
          </a:p>
        </p:txBody>
      </p:sp>
      <p:pic>
        <p:nvPicPr>
          <p:cNvPr id="29700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05725" y="3940175"/>
            <a:ext cx="1438275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1290638" y="195263"/>
            <a:ext cx="63944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Постройте при помощи циркуля и линейки </a:t>
            </a:r>
          </a:p>
          <a:p>
            <a:r>
              <a:rPr lang="ru-RU" sz="2400"/>
              <a:t>треугольник ОМК.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00113" y="1419225"/>
            <a:ext cx="14398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900113" y="13477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47913" y="13557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endCxn id="29714" idx="1"/>
          </p:cNvCxnSpPr>
          <p:nvPr/>
        </p:nvCxnSpPr>
        <p:spPr>
          <a:xfrm>
            <a:off x="900113" y="1851025"/>
            <a:ext cx="2151062" cy="95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00113" y="17795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059113" y="17875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900113" y="2266950"/>
            <a:ext cx="2519362" cy="17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00113" y="2211388"/>
            <a:ext cx="0" cy="1444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419475" y="2193925"/>
            <a:ext cx="0" cy="1444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11" name="TextBox 24"/>
          <p:cNvSpPr txBox="1">
            <a:spLocks noChangeArrowheads="1"/>
          </p:cNvSpPr>
          <p:nvPr/>
        </p:nvSpPr>
        <p:spPr bwMode="auto">
          <a:xfrm>
            <a:off x="611188" y="1243013"/>
            <a:ext cx="322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29712" name="TextBox 25"/>
          <p:cNvSpPr txBox="1">
            <a:spLocks noChangeArrowheads="1"/>
          </p:cNvSpPr>
          <p:nvPr/>
        </p:nvSpPr>
        <p:spPr bwMode="auto">
          <a:xfrm>
            <a:off x="2347913" y="1243013"/>
            <a:ext cx="3159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29713" name="TextBox 26"/>
          <p:cNvSpPr txBox="1">
            <a:spLocks noChangeArrowheads="1"/>
          </p:cNvSpPr>
          <p:nvPr/>
        </p:nvSpPr>
        <p:spPr bwMode="auto">
          <a:xfrm>
            <a:off x="539750" y="1666875"/>
            <a:ext cx="3159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29714" name="TextBox 27"/>
          <p:cNvSpPr txBox="1">
            <a:spLocks noChangeArrowheads="1"/>
          </p:cNvSpPr>
          <p:nvPr/>
        </p:nvSpPr>
        <p:spPr bwMode="auto">
          <a:xfrm>
            <a:off x="3051175" y="1674813"/>
            <a:ext cx="32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29715" name="TextBox 28"/>
          <p:cNvSpPr txBox="1">
            <a:spLocks noChangeArrowheads="1"/>
          </p:cNvSpPr>
          <p:nvPr/>
        </p:nvSpPr>
        <p:spPr bwMode="auto">
          <a:xfrm>
            <a:off x="531813" y="2098675"/>
            <a:ext cx="322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29716" name="TextBox 29"/>
          <p:cNvSpPr txBox="1">
            <a:spLocks noChangeArrowheads="1"/>
          </p:cNvSpPr>
          <p:nvPr/>
        </p:nvSpPr>
        <p:spPr bwMode="auto">
          <a:xfrm>
            <a:off x="3492500" y="2065338"/>
            <a:ext cx="3206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С</a:t>
            </a:r>
          </a:p>
        </p:txBody>
      </p:sp>
      <p:sp>
        <p:nvSpPr>
          <p:cNvPr id="29717" name="TextBox 30"/>
          <p:cNvSpPr txBox="1">
            <a:spLocks noChangeArrowheads="1"/>
          </p:cNvSpPr>
          <p:nvPr/>
        </p:nvSpPr>
        <p:spPr bwMode="auto">
          <a:xfrm>
            <a:off x="1296988" y="1374775"/>
            <a:ext cx="647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4 см</a:t>
            </a:r>
          </a:p>
        </p:txBody>
      </p:sp>
      <p:sp>
        <p:nvSpPr>
          <p:cNvPr id="29718" name="TextBox 31"/>
          <p:cNvSpPr txBox="1">
            <a:spLocks noChangeArrowheads="1"/>
          </p:cNvSpPr>
          <p:nvPr/>
        </p:nvSpPr>
        <p:spPr bwMode="auto">
          <a:xfrm>
            <a:off x="1692275" y="1824038"/>
            <a:ext cx="6477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6 см</a:t>
            </a: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5310188" y="3505200"/>
            <a:ext cx="143986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720" name="TextBox 34"/>
          <p:cNvSpPr txBox="1">
            <a:spLocks noChangeArrowheads="1"/>
          </p:cNvSpPr>
          <p:nvPr/>
        </p:nvSpPr>
        <p:spPr bwMode="auto">
          <a:xfrm>
            <a:off x="4970463" y="3328988"/>
            <a:ext cx="3159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В</a:t>
            </a:r>
          </a:p>
        </p:txBody>
      </p:sp>
      <p:sp>
        <p:nvSpPr>
          <p:cNvPr id="29721" name="TextBox 35"/>
          <p:cNvSpPr txBox="1">
            <a:spLocks noChangeArrowheads="1"/>
          </p:cNvSpPr>
          <p:nvPr/>
        </p:nvSpPr>
        <p:spPr bwMode="auto">
          <a:xfrm>
            <a:off x="6757988" y="3328988"/>
            <a:ext cx="3222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</a:t>
            </a:r>
          </a:p>
        </p:txBody>
      </p:sp>
      <p:sp>
        <p:nvSpPr>
          <p:cNvPr id="37" name="Овал 36"/>
          <p:cNvSpPr/>
          <p:nvPr/>
        </p:nvSpPr>
        <p:spPr>
          <a:xfrm>
            <a:off x="5307013" y="3481388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10363" y="3481388"/>
            <a:ext cx="46037" cy="4603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2" name="Группа 5"/>
          <p:cNvGrpSpPr>
            <a:grpSpLocks/>
          </p:cNvGrpSpPr>
          <p:nvPr/>
        </p:nvGrpSpPr>
        <p:grpSpPr bwMode="auto">
          <a:xfrm>
            <a:off x="585788" y="2389188"/>
            <a:ext cx="2946400" cy="2387600"/>
            <a:chOff x="585704" y="2389779"/>
            <a:chExt cx="2946192" cy="2386718"/>
          </a:xfrm>
        </p:grpSpPr>
        <p:pic>
          <p:nvPicPr>
            <p:cNvPr id="29732" name="Picture 2" descr="C:\Users\User\Desktop\шаттерсток\картинки\циркуль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rot="6895596">
              <a:off x="847189" y="2371118"/>
              <a:ext cx="1208312" cy="173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3" name="Picture 4" descr="C:\Users\User\Desktop\шаттерсток\картинки\циркуль 2.pn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 rot="10248510">
              <a:off x="1962885" y="2389779"/>
              <a:ext cx="1569011" cy="163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4" name="Picture 3" descr="C:\Users\User\Desktop\шаттерсток\картинки\циркуль 3.pn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rot="8404049">
              <a:off x="1614466" y="3861398"/>
              <a:ext cx="838659" cy="91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0" name="Дуга 39"/>
          <p:cNvSpPr/>
          <p:nvPr/>
        </p:nvSpPr>
        <p:spPr>
          <a:xfrm>
            <a:off x="3516313" y="1347788"/>
            <a:ext cx="3746500" cy="3551237"/>
          </a:xfrm>
          <a:prstGeom prst="arc">
            <a:avLst>
              <a:gd name="adj1" fmla="val 10943229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Дуга 45"/>
          <p:cNvSpPr/>
          <p:nvPr/>
        </p:nvSpPr>
        <p:spPr>
          <a:xfrm rot="20005864">
            <a:off x="3505200" y="1300163"/>
            <a:ext cx="4468813" cy="4013200"/>
          </a:xfrm>
          <a:prstGeom prst="arc">
            <a:avLst>
              <a:gd name="adj1" fmla="val 14209266"/>
              <a:gd name="adj2" fmla="val 191757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40"/>
          <p:cNvGrpSpPr>
            <a:grpSpLocks/>
          </p:cNvGrpSpPr>
          <p:nvPr/>
        </p:nvGrpSpPr>
        <p:grpSpPr bwMode="auto">
          <a:xfrm rot="14119716" flipH="1">
            <a:off x="5431632" y="480219"/>
            <a:ext cx="3124200" cy="2376487"/>
            <a:chOff x="585704" y="2389779"/>
            <a:chExt cx="2946192" cy="2386718"/>
          </a:xfrm>
        </p:grpSpPr>
        <p:pic>
          <p:nvPicPr>
            <p:cNvPr id="29729" name="Picture 2" descr="C:\Users\User\Desktop\шаттерсток\картинки\циркуль.png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 rot="6895596">
              <a:off x="847189" y="2371118"/>
              <a:ext cx="1208312" cy="1731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0" name="Picture 4" descr="C:\Users\User\Desktop\шаттерсток\картинки\циркуль 2.pn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 rot="10248510">
              <a:off x="1962885" y="2389779"/>
              <a:ext cx="1569011" cy="16341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31" name="Picture 3" descr="C:\Users\User\Desktop\шаттерсток\картинки\циркуль 3.pn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rot="8404049">
              <a:off x="1614466" y="3861398"/>
              <a:ext cx="838659" cy="915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728" name="TextBox 46"/>
          <p:cNvSpPr txBox="1">
            <a:spLocks noChangeArrowheads="1"/>
          </p:cNvSpPr>
          <p:nvPr/>
        </p:nvSpPr>
        <p:spPr bwMode="auto">
          <a:xfrm>
            <a:off x="1403350" y="22479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7 см 2 мм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74613" y="-11113"/>
            <a:ext cx="9253538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2190750"/>
            <a:ext cx="115093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49750" y="3414713"/>
            <a:ext cx="2155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29088" y="3076575"/>
            <a:ext cx="2376487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30175" y="195263"/>
            <a:ext cx="4513263" cy="28082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198563" y="519113"/>
            <a:ext cx="2376487" cy="2160587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1198563" y="2190750"/>
            <a:ext cx="2376487" cy="488950"/>
          </a:xfrm>
          <a:prstGeom prst="triangle">
            <a:avLst>
              <a:gd name="adj" fmla="val 8828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19589129" flipV="1">
            <a:off x="1230313" y="2057400"/>
            <a:ext cx="2087562" cy="739775"/>
          </a:xfrm>
          <a:prstGeom prst="triangle">
            <a:avLst>
              <a:gd name="adj" fmla="val 977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9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9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7" grpId="4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3850" y="268288"/>
            <a:ext cx="5111750" cy="45354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16013" y="484188"/>
            <a:ext cx="863600" cy="8636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438400" y="542925"/>
            <a:ext cx="792163" cy="8175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08400" y="501650"/>
            <a:ext cx="863600" cy="85883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98588" y="771525"/>
            <a:ext cx="298450" cy="50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86050" y="771525"/>
            <a:ext cx="298450" cy="50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027488" y="771525"/>
            <a:ext cx="300037" cy="503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904875" y="1995488"/>
            <a:ext cx="427038" cy="40957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1697038" y="1971675"/>
            <a:ext cx="490537" cy="433388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865188" y="2787650"/>
            <a:ext cx="449262" cy="430213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697038" y="2774950"/>
            <a:ext cx="490537" cy="4318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65188" y="3579813"/>
            <a:ext cx="427037" cy="4079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11" name="TextBox 15"/>
          <p:cNvSpPr txBox="1">
            <a:spLocks noChangeArrowheads="1"/>
          </p:cNvSpPr>
          <p:nvPr/>
        </p:nvSpPr>
        <p:spPr bwMode="auto">
          <a:xfrm>
            <a:off x="1314450" y="1927225"/>
            <a:ext cx="3730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+</a:t>
            </a:r>
          </a:p>
        </p:txBody>
      </p:sp>
      <p:sp>
        <p:nvSpPr>
          <p:cNvPr id="4112" name="TextBox 16"/>
          <p:cNvSpPr txBox="1">
            <a:spLocks noChangeArrowheads="1"/>
          </p:cNvSpPr>
          <p:nvPr/>
        </p:nvSpPr>
        <p:spPr bwMode="auto">
          <a:xfrm>
            <a:off x="2187575" y="1905000"/>
            <a:ext cx="746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=16</a:t>
            </a:r>
          </a:p>
        </p:txBody>
      </p:sp>
      <p:sp>
        <p:nvSpPr>
          <p:cNvPr id="4113" name="TextBox 17"/>
          <p:cNvSpPr txBox="1">
            <a:spLocks noChangeArrowheads="1"/>
          </p:cNvSpPr>
          <p:nvPr/>
        </p:nvSpPr>
        <p:spPr bwMode="auto">
          <a:xfrm>
            <a:off x="1368425" y="2640013"/>
            <a:ext cx="3159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.</a:t>
            </a:r>
          </a:p>
        </p:txBody>
      </p:sp>
      <p:sp>
        <p:nvSpPr>
          <p:cNvPr id="4114" name="TextBox 18"/>
          <p:cNvSpPr txBox="1">
            <a:spLocks noChangeArrowheads="1"/>
          </p:cNvSpPr>
          <p:nvPr/>
        </p:nvSpPr>
        <p:spPr bwMode="auto">
          <a:xfrm>
            <a:off x="2197100" y="2728913"/>
            <a:ext cx="935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=120</a:t>
            </a:r>
          </a:p>
        </p:txBody>
      </p:sp>
      <p:sp>
        <p:nvSpPr>
          <p:cNvPr id="4115" name="TextBox 19"/>
          <p:cNvSpPr txBox="1">
            <a:spLocks noChangeArrowheads="1"/>
          </p:cNvSpPr>
          <p:nvPr/>
        </p:nvSpPr>
        <p:spPr bwMode="auto">
          <a:xfrm>
            <a:off x="1331913" y="3435350"/>
            <a:ext cx="315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.</a:t>
            </a:r>
          </a:p>
        </p:txBody>
      </p:sp>
      <p:sp>
        <p:nvSpPr>
          <p:cNvPr id="4116" name="TextBox 20"/>
          <p:cNvSpPr txBox="1">
            <a:spLocks noChangeArrowheads="1"/>
          </p:cNvSpPr>
          <p:nvPr/>
        </p:nvSpPr>
        <p:spPr bwMode="auto">
          <a:xfrm>
            <a:off x="1547813" y="3522663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4</a:t>
            </a:r>
          </a:p>
        </p:txBody>
      </p:sp>
      <p:sp>
        <p:nvSpPr>
          <p:cNvPr id="4117" name="TextBox 21"/>
          <p:cNvSpPr txBox="1">
            <a:spLocks noChangeArrowheads="1"/>
          </p:cNvSpPr>
          <p:nvPr/>
        </p:nvSpPr>
        <p:spPr bwMode="auto">
          <a:xfrm>
            <a:off x="1919288" y="3522663"/>
            <a:ext cx="7477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=24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608013" y="3435350"/>
            <a:ext cx="2376487" cy="79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892175" y="3522663"/>
            <a:ext cx="3730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6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30275" y="1957388"/>
            <a:ext cx="3714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6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662113" y="1995488"/>
            <a:ext cx="560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10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17538" y="1727200"/>
            <a:ext cx="2376487" cy="79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230313" y="771525"/>
            <a:ext cx="560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10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613025" y="750888"/>
            <a:ext cx="371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6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84213" y="2571750"/>
            <a:ext cx="2374900" cy="7921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665288" y="2797175"/>
            <a:ext cx="55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10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808038" y="2741613"/>
            <a:ext cx="5603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12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860800" y="723900"/>
            <a:ext cx="55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/>
              <a:t>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/>
      <p:bldP spid="25" grpId="0"/>
      <p:bldP spid="26" grpId="0"/>
      <p:bldP spid="27" grpId="0" animBg="1"/>
      <p:bldP spid="27" grpId="1" animBg="1"/>
      <p:bldP spid="28" grpId="0"/>
      <p:bldP spid="29" grpId="0"/>
      <p:bldP spid="30" grpId="0" animBg="1"/>
      <p:bldP spid="31" grpId="0"/>
      <p:bldP spid="32" grpId="0"/>
      <p:bldP spid="3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4613" y="-11113"/>
            <a:ext cx="9253538" cy="520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179388" y="1276350"/>
            <a:ext cx="8785225" cy="7905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Треугольники бывают остроугольными, тупоугольными и прямоугольными.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388" y="2178050"/>
            <a:ext cx="8785225" cy="78422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Остроугольный треугольник — это треугольник, у которого все углы острые.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1450" y="3076575"/>
            <a:ext cx="8785225" cy="782638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Тупоугольный треугольник — это треугольник, у которого один угол тупой.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88" y="-60325"/>
            <a:ext cx="9288463" cy="5524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1" name="Рисунок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80975" y="-1389063"/>
            <a:ext cx="9756775" cy="975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9925" y="1941513"/>
            <a:ext cx="172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2625" y="149225"/>
            <a:ext cx="172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4213" y="3698875"/>
            <a:ext cx="17272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427288" y="484188"/>
            <a:ext cx="5354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—  мне было очень трудно.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411413" y="2427288"/>
            <a:ext cx="52578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—  мне было неинтересно.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411413" y="3983038"/>
            <a:ext cx="6811962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/>
              <a:t>—  мне было интересно и понятно.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323850" y="268288"/>
            <a:ext cx="5111750" cy="453548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4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4213" y="814388"/>
            <a:ext cx="45402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975" y="0"/>
            <a:ext cx="94329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22488" y="1419225"/>
            <a:ext cx="48275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3802063" y="3508375"/>
            <a:ext cx="22891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не «красный»</a:t>
            </a:r>
          </a:p>
          <a:p>
            <a:r>
              <a:rPr lang="ru-RU" sz="2400"/>
              <a:t>не «круглый»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787900" y="2859088"/>
            <a:ext cx="576263" cy="4127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003675" y="2859088"/>
            <a:ext cx="576263" cy="4127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6200000">
            <a:off x="4425156" y="2320132"/>
            <a:ext cx="576263" cy="412750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435600" y="2741613"/>
            <a:ext cx="576263" cy="528637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429125" y="1641475"/>
            <a:ext cx="568325" cy="541338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276600" y="2768600"/>
            <a:ext cx="647700" cy="647700"/>
          </a:xfrm>
          <a:prstGeom prst="ellipse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27088" y="411163"/>
            <a:ext cx="6029325" cy="3830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Равнобедренный треугольник 1"/>
          <p:cNvSpPr/>
          <p:nvPr/>
        </p:nvSpPr>
        <p:spPr>
          <a:xfrm>
            <a:off x="1619250" y="1203325"/>
            <a:ext cx="2295525" cy="19939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227763" y="555625"/>
            <a:ext cx="2376487" cy="443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9700" y="1393825"/>
            <a:ext cx="758825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Найдите частное чисел 3 600 и 10.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360</a:t>
            </a:r>
          </a:p>
        </p:txBody>
      </p:sp>
      <p:pic>
        <p:nvPicPr>
          <p:cNvPr id="8199" name="Рисунок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9225" y="2446338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Рисунок 9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Рисунок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137795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Рисунок 1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43663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Рисунок 1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4" name="Рисунок 1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5" name="Рисунок 1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6188" y="1357313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Рисунок 1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667625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Рисунок 15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Найдите уменьшаемое, если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 вычитаемое  320, а разность — такое же число.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>640</a:t>
            </a:r>
          </a:p>
        </p:txBody>
      </p:sp>
      <p:pic>
        <p:nvPicPr>
          <p:cNvPr id="9222" name="Рисунок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9225" y="2446338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Рисунок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137795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Рисунок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Рисунок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1357313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Рисунок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8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6483350" y="1336675"/>
            <a:ext cx="8636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4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5249863" y="13573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396875" y="1106488"/>
            <a:ext cx="5330825" cy="430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0650" y="195263"/>
            <a:ext cx="8858250" cy="9112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Какое число предшествует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/>
              <a:t>при счёте числу 10 000?</a:t>
            </a:r>
          </a:p>
        </p:txBody>
      </p:sp>
      <p:sp>
        <p:nvSpPr>
          <p:cNvPr id="8" name="Пятно 2 7"/>
          <p:cNvSpPr/>
          <p:nvPr/>
        </p:nvSpPr>
        <p:spPr>
          <a:xfrm>
            <a:off x="1476375" y="2452688"/>
            <a:ext cx="1838325" cy="1724025"/>
          </a:xfrm>
          <a:prstGeom prst="irregularSeal2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9999</a:t>
            </a:r>
          </a:p>
        </p:txBody>
      </p:sp>
      <p:pic>
        <p:nvPicPr>
          <p:cNvPr id="10247" name="Рисунок 8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29225" y="2446338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Рисунок 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49863" y="3435350"/>
            <a:ext cx="757237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Рисунок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Рисунок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88113" y="3457575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Рисунок 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59113" y="2266950"/>
            <a:ext cx="234315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596188" y="1357313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Рисунок 14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67625" y="2425700"/>
            <a:ext cx="75882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Рисунок 15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740650" y="3457575"/>
            <a:ext cx="7572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/>
          <a:srcRect r="-2031"/>
          <a:stretch>
            <a:fillRect/>
          </a:stretch>
        </p:blipFill>
        <p:spPr bwMode="auto">
          <a:xfrm>
            <a:off x="7634288" y="1306513"/>
            <a:ext cx="863600" cy="93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346</Words>
  <Application>Microsoft Office PowerPoint</Application>
  <PresentationFormat>Экран (16:9)</PresentationFormat>
  <Paragraphs>143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Trebuchet MS</vt:lpstr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</cp:lastModifiedBy>
  <cp:revision>43</cp:revision>
  <dcterms:created xsi:type="dcterms:W3CDTF">2014-09-25T07:24:05Z</dcterms:created>
  <dcterms:modified xsi:type="dcterms:W3CDTF">2015-05-09T19:12:02Z</dcterms:modified>
</cp:coreProperties>
</file>