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68" r:id="rId3"/>
    <p:sldId id="269" r:id="rId4"/>
    <p:sldId id="278" r:id="rId5"/>
    <p:sldId id="270" r:id="rId6"/>
    <p:sldId id="271" r:id="rId7"/>
    <p:sldId id="273" r:id="rId8"/>
    <p:sldId id="262" r:id="rId9"/>
    <p:sldId id="264" r:id="rId10"/>
    <p:sldId id="265" r:id="rId11"/>
    <p:sldId id="266" r:id="rId12"/>
    <p:sldId id="267" r:id="rId13"/>
    <p:sldId id="277" r:id="rId14"/>
    <p:sldId id="276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8" autoAdjust="0"/>
    <p:restoredTop sz="94664" autoAdjust="0"/>
  </p:normalViewPr>
  <p:slideViewPr>
    <p:cSldViewPr>
      <p:cViewPr>
        <p:scale>
          <a:sx n="50" d="100"/>
          <a:sy n="50" d="100"/>
        </p:scale>
        <p:origin x="-5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3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D3E5-1F21-46C6-BD84-BD0B3479C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A6EF-3A1E-4C6C-9785-D1981F6A3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F660-9E59-4818-B439-F5A4922D4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5994-8C3D-44FC-A334-C878A4DEF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DD61-F6FA-4A25-B8DB-25C94AF30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68AC6-3CB7-4B13-BFA1-71FCFEBDD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F452-A9D3-4E04-B5DC-9BDBE3EB1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10120-3E9E-4168-B7C3-487615FD2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55BD-61D8-47E3-891D-ACB19E5FC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7C2C-0B5D-4271-AE55-49F6CDC71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E20F-67AB-46F2-9E22-95CE07B55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4340-A6EF-420C-A8D8-D757AEA01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8FBE59-706A-4DA3-B61D-12F34C83C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50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50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50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50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50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0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50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0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50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50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51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1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51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524000"/>
            <a:ext cx="5888038" cy="25146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Русская фразеология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696200" cy="2133600"/>
          </a:xfrm>
        </p:spPr>
        <p:txBody>
          <a:bodyPr/>
          <a:lstStyle/>
          <a:p>
            <a:pPr marL="369888" lvl="1" indent="-65088" eaLnBrk="1" hangingPunct="1">
              <a:buFontTx/>
              <a:buNone/>
            </a:pPr>
            <a:r>
              <a:rPr lang="ru-RU" smtClean="0"/>
              <a:t>	</a:t>
            </a:r>
          </a:p>
        </p:txBody>
      </p:sp>
      <p:pic>
        <p:nvPicPr>
          <p:cNvPr id="12291" name="Picture 6" descr="http://uchitel-slovesnosti.ru/1000/59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533400"/>
            <a:ext cx="375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8" descr="http://uchitel-slovesnosti.ru/1000/27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00525" y="838200"/>
            <a:ext cx="40370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0" descr="http://uchitel-slovesnosti.ru/1000/11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1800" y="3886200"/>
            <a:ext cx="3536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81000"/>
            <a:ext cx="76962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3600" smtClean="0">
                <a:solidFill>
                  <a:srgbClr val="00B050"/>
                </a:solidFill>
              </a:rPr>
              <a:t>Составить фразеологизмы</a:t>
            </a:r>
          </a:p>
          <a:p>
            <a:pPr eaLnBrk="1" hangingPunct="1">
              <a:buFontTx/>
              <a:buNone/>
            </a:pPr>
            <a:endParaRPr lang="ru-RU" sz="3600" smtClean="0">
              <a:solidFill>
                <a:srgbClr val="00B05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81000" y="1397000"/>
          <a:ext cx="77724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91"/>
                <a:gridCol w="2119745"/>
                <a:gridCol w="2433782"/>
                <a:gridCol w="24337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Бежать 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 себе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Пять пальцев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Работать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 чистую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волосы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яйца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воду</a:t>
                      </a:r>
                      <a:endParaRPr lang="ru-RU" sz="2400" b="1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Рождённый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голову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Рвать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 одну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летать</a:t>
                      </a:r>
                      <a:r>
                        <a:rPr lang="ru-RU" sz="2400" b="1" baseline="0" dirty="0" smtClean="0"/>
                        <a:t> не может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Выводить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грех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не стоит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Выеденного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как</a:t>
                      </a:r>
                      <a:r>
                        <a:rPr lang="ru-RU" sz="2400" b="1" baseline="0" dirty="0" smtClean="0"/>
                        <a:t> свои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гребёнку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Вынести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ползать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 душу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Стричь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спустя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из избы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Брать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сломя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рукава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229600" cy="5334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rgbClr val="00B050"/>
                </a:solidFill>
              </a:rPr>
              <a:t>Найти фразеологизмы, определить их синтаксическую роль</a:t>
            </a:r>
            <a:endParaRPr lang="ru-RU" sz="3600" smtClean="0"/>
          </a:p>
          <a:p>
            <a:pPr algn="just" eaLnBrk="1" hangingPunct="1">
              <a:buFontTx/>
              <a:buNone/>
            </a:pPr>
            <a:r>
              <a:rPr lang="ru-RU" smtClean="0"/>
              <a:t>1. Один Бог разве мог сказать, какой был характер Манилова. Есть род людей, известных под именем: люди так себе ни то ни сё, ни в городе Богдан, ни в селе Селифан. 2. «Кирпич ни с того ни с сего, - внушительно перебил неизвестный, - никому и никогда на голову не свалится».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"/>
            <a:ext cx="7086600" cy="60960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ru-RU" smtClean="0"/>
          </a:p>
          <a:p>
            <a:pPr algn="just" eaLnBrk="1" hangingPunct="1">
              <a:buFontTx/>
              <a:buNone/>
            </a:pPr>
            <a:r>
              <a:rPr lang="ru-RU" smtClean="0"/>
              <a:t>3. Потерял боец кисет, заискался, - нет и нет… Посмотрел с тоской вокруг: - Без кисета как без рук.</a:t>
            </a:r>
          </a:p>
          <a:p>
            <a:pPr algn="just" eaLnBrk="1" hangingPunct="1">
              <a:buFontTx/>
              <a:buNone/>
            </a:pPr>
            <a:r>
              <a:rPr lang="ru-RU" smtClean="0"/>
              <a:t>4. «Вот уж третий год, - заключил он, - как живу я без Дуни и как об ней ни слуху ни духу».</a:t>
            </a:r>
          </a:p>
          <a:p>
            <a:pPr algn="just" eaLnBrk="1" hangingPunct="1">
              <a:buFontTx/>
              <a:buNone/>
            </a:pPr>
            <a:r>
              <a:rPr lang="ru-RU" smtClean="0"/>
              <a:t>5. Марья Кириловна сидела как на иголках.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6870700" cy="1981200"/>
          </a:xfrm>
        </p:spPr>
        <p:txBody>
          <a:bodyPr/>
          <a:lstStyle/>
          <a:p>
            <a:pPr eaLnBrk="1" hangingPunct="1"/>
            <a:endParaRPr lang="ru-RU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7924800" cy="5181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sz="3200" smtClean="0"/>
              <a:t>6. Каштанка бросилась вперёд, потом назад, ещё раз перебежала дорогу, но столяр точно сквозь землю провалился.</a:t>
            </a:r>
          </a:p>
          <a:p>
            <a:pPr algn="just" eaLnBrk="1" hangingPunct="1">
              <a:buFontTx/>
              <a:buNone/>
            </a:pPr>
            <a:r>
              <a:rPr lang="ru-RU" sz="3200" smtClean="0"/>
              <a:t>7. На другой день, ни свет ни заря, Лиза уже проснулась. Весь дом ещё спал.</a:t>
            </a:r>
          </a:p>
          <a:p>
            <a:pPr algn="just" eaLnBrk="1" hangingPunct="1">
              <a:buFontTx/>
              <a:buNone/>
            </a:pPr>
            <a:r>
              <a:rPr lang="ru-RU" sz="3200" smtClean="0"/>
              <a:t>8. Помощник столоначальника жил на большую ногу: на лестнице светил фонарь, квартира была на втором этаже.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600200"/>
          </a:xfrm>
        </p:spPr>
        <p:txBody>
          <a:bodyPr/>
          <a:lstStyle/>
          <a:p>
            <a:r>
              <a:rPr lang="ru-RU" sz="3600" smtClean="0">
                <a:solidFill>
                  <a:srgbClr val="00B050"/>
                </a:solidFill>
              </a:rPr>
              <a:t>К данным фразеологизмам подберите синонимичные слова или обороты.</a:t>
            </a:r>
          </a:p>
        </p:txBody>
      </p:sp>
      <p:sp>
        <p:nvSpPr>
          <p:cNvPr id="17411" name="Содержимое 5"/>
          <p:cNvSpPr>
            <a:spLocks noGrp="1"/>
          </p:cNvSpPr>
          <p:nvPr>
            <p:ph idx="1"/>
          </p:nvPr>
        </p:nvSpPr>
        <p:spPr>
          <a:xfrm>
            <a:off x="0" y="1828800"/>
            <a:ext cx="88392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1. Рукой подать. 2. С первого взгляда. 3. С горем пополам. 4. С первых слов. 5.Засучив рукава. 6. Затаив дыхание. 7. На каждом шагу. 8. Остаться с носом. 9. Опустить руки. 10. Так себе. 11. Черным по белому. 12. Не на шутку. 13. Козел отпущения. 14. Два сапога пара. 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ru-RU" sz="3600" smtClean="0">
                <a:solidFill>
                  <a:srgbClr val="00B050"/>
                </a:solidFill>
              </a:rPr>
              <a:t>Домашнее задание: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   Написать сочинение - миниатюру на одну из тем: “Моя хата с краю”, “У сильного всегда бессильный виноват…”.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4800"/>
            <a:ext cx="74676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FF9900"/>
                </a:solidFill>
                <a:hlinkClick r:id="rId2" action="ppaction://hlinksldjump"/>
              </a:rPr>
              <a:t>Фразеология</a:t>
            </a:r>
            <a:endParaRPr lang="ru-RU" sz="3600" smtClean="0">
              <a:solidFill>
                <a:srgbClr val="FF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sz="12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   </a:t>
            </a:r>
            <a:r>
              <a:rPr lang="arn-CL" sz="2800" smtClean="0"/>
              <a:t>phrases</a:t>
            </a:r>
            <a:r>
              <a:rPr lang="ru-RU" sz="2800" smtClean="0"/>
              <a:t> –</a:t>
            </a:r>
            <a:r>
              <a:rPr lang="arn-CL" sz="2800" smtClean="0"/>
              <a:t> </a:t>
            </a:r>
            <a:r>
              <a:rPr lang="ru-RU" sz="2800" smtClean="0"/>
              <a:t>                      </a:t>
            </a:r>
            <a:r>
              <a:rPr lang="arn-CL" sz="2800" smtClean="0"/>
              <a:t>lógos</a:t>
            </a:r>
            <a:r>
              <a:rPr lang="ru-RU" sz="2800" smtClean="0"/>
              <a:t>–</a:t>
            </a:r>
            <a:r>
              <a:rPr lang="ru-RU" sz="20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          «выражение»                                 «учение» </a:t>
            </a:r>
          </a:p>
          <a:p>
            <a:pPr eaLnBrk="1" hangingPunct="1">
              <a:buFont typeface="Wingdings" pitchFamily="2" charset="2"/>
              <a:buNone/>
            </a:pPr>
            <a:endParaRPr lang="ru-RU" sz="80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  </a:t>
            </a:r>
            <a:r>
              <a:rPr lang="ru-RU" smtClean="0">
                <a:solidFill>
                  <a:srgbClr val="00B050"/>
                </a:solidFill>
              </a:rPr>
              <a:t>Фразеология</a:t>
            </a:r>
            <a:r>
              <a:rPr lang="ru-RU" smtClean="0"/>
              <a:t> – изучает устойчивые словосочетания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  </a:t>
            </a:r>
            <a:r>
              <a:rPr lang="ru-RU" smtClean="0">
                <a:solidFill>
                  <a:srgbClr val="00B050"/>
                </a:solidFill>
              </a:rPr>
              <a:t>Фразеологизмы или фразеологические обороты </a:t>
            </a:r>
            <a:r>
              <a:rPr lang="ru-RU" i="1" smtClean="0"/>
              <a:t>– устойчивые сочетания слов.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</a:t>
            </a:r>
            <a:endParaRPr lang="ru-RU" smtClean="0">
              <a:solidFill>
                <a:srgbClr val="00B05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3600" smtClean="0">
              <a:solidFill>
                <a:srgbClr val="00B05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800600" y="9144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2971800" y="914400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B050"/>
                </a:solidFill>
              </a:rPr>
              <a:t>Отличия фразеологизмов от свободных словосочетаний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90600" y="1397000"/>
          <a:ext cx="7239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Слова в составе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фразеологизма: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Слова в свободных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словосочетаниях: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1) Употребляются не в прямом,</a:t>
                      </a:r>
                      <a:r>
                        <a:rPr lang="ru-RU" baseline="0" dirty="0" smtClean="0"/>
                        <a:t> а в переносном значении;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Называют</a:t>
                      </a:r>
                      <a:r>
                        <a:rPr lang="ru-RU" baseline="0" dirty="0" smtClean="0"/>
                        <a:t> явления и предметы окружающего мира, их признаки, действия, состояния;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2) Утратили формы</a:t>
                      </a:r>
                      <a:r>
                        <a:rPr lang="ru-RU" baseline="0" dirty="0" smtClean="0"/>
                        <a:t> изменения, сочетаемость с другими словами;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Сохраняют формы</a:t>
                      </a:r>
                      <a:r>
                        <a:rPr lang="ru-RU" baseline="0" dirty="0" smtClean="0"/>
                        <a:t> изменения, достаточно свободно сочетаются с другими словами;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3) Не могут самостоятельно</a:t>
                      </a:r>
                      <a:r>
                        <a:rPr lang="ru-RU" baseline="0" dirty="0" smtClean="0"/>
                        <a:t> выступать в роли членов предложения; весь фразеологизм – один член предложения.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 Самостоятельно выступают в роли членов предложени</a:t>
                      </a:r>
                      <a:r>
                        <a:rPr lang="ru-RU" baseline="0" dirty="0" smtClean="0"/>
                        <a:t>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B050"/>
                </a:solidFill>
              </a:rPr>
              <a:t>Фразеологизмы с точки зрения их происхождения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228600" y="1295400"/>
            <a:ext cx="8305800" cy="4191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b="1" smtClean="0"/>
              <a:t>Исконно русские </a:t>
            </a:r>
            <a:r>
              <a:rPr lang="ru-RU" i="1" smtClean="0"/>
              <a:t>(красна девица)</a:t>
            </a:r>
            <a:endParaRPr lang="ru-RU" b="1" smtClean="0"/>
          </a:p>
          <a:p>
            <a:pPr marL="514350" indent="-514350" eaLnBrk="1" hangingPunct="1">
              <a:buFontTx/>
              <a:buAutoNum type="arabicPeriod"/>
            </a:pPr>
            <a:r>
              <a:rPr lang="ru-RU" b="1" smtClean="0"/>
              <a:t>Заимствованные:</a:t>
            </a:r>
          </a:p>
          <a:p>
            <a:pPr marL="514350" indent="-514350" eaLnBrk="1" hangingPunct="1">
              <a:buFont typeface="Wingdings" pitchFamily="2" charset="2"/>
              <a:buChar char="v"/>
            </a:pPr>
            <a:r>
              <a:rPr lang="ru-RU" smtClean="0"/>
              <a:t>Старославянского происхождения </a:t>
            </a:r>
          </a:p>
          <a:p>
            <a:pPr marL="514350" indent="-514350" eaLnBrk="1" hangingPunct="1">
              <a:buFontTx/>
              <a:buNone/>
            </a:pPr>
            <a:r>
              <a:rPr lang="ru-RU" smtClean="0"/>
              <a:t>    (</a:t>
            </a:r>
            <a:r>
              <a:rPr lang="ru-RU" i="1" smtClean="0"/>
              <a:t>по образу и подобию</a:t>
            </a:r>
            <a:r>
              <a:rPr lang="ru-RU" smtClean="0"/>
              <a:t>)</a:t>
            </a:r>
          </a:p>
          <a:p>
            <a:pPr marL="514350" indent="-514350" eaLnBrk="1" hangingPunct="1">
              <a:buFont typeface="Wingdings" pitchFamily="2" charset="2"/>
              <a:buChar char="v"/>
            </a:pPr>
            <a:r>
              <a:rPr lang="ru-RU" smtClean="0"/>
              <a:t>Из античной мифологии (</a:t>
            </a:r>
            <a:r>
              <a:rPr lang="ru-RU" i="1" smtClean="0"/>
              <a:t>ахиллесова пята</a:t>
            </a:r>
            <a:r>
              <a:rPr lang="ru-RU" smtClean="0"/>
              <a:t>)</a:t>
            </a:r>
          </a:p>
          <a:p>
            <a:pPr marL="514350" indent="-514350" eaLnBrk="1" hangingPunct="1">
              <a:buFont typeface="Wingdings" pitchFamily="2" charset="2"/>
              <a:buChar char="v"/>
            </a:pPr>
            <a:r>
              <a:rPr lang="ru-RU" smtClean="0"/>
              <a:t>Образованные путём пословного перевода (</a:t>
            </a:r>
            <a:r>
              <a:rPr lang="ru-RU" i="1" smtClean="0"/>
              <a:t>поставить точки над «</a:t>
            </a:r>
            <a:r>
              <a:rPr lang="arn-CL" i="1" smtClean="0"/>
              <a:t>i</a:t>
            </a:r>
            <a:r>
              <a:rPr lang="ru-RU" i="1" smtClean="0"/>
              <a:t>»</a:t>
            </a:r>
            <a:r>
              <a:rPr lang="ru-RU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00B050"/>
                </a:solidFill>
              </a:rPr>
              <a:t>Употребление фразеологизмов в речи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772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Синонимы </a:t>
            </a:r>
          </a:p>
          <a:p>
            <a:pPr eaLnBrk="1" hangingPunct="1">
              <a:buFontTx/>
              <a:buNone/>
            </a:pPr>
            <a:r>
              <a:rPr lang="ru-RU" smtClean="0"/>
              <a:t>бить баклуши – валять дурака – плевать в потолок  </a:t>
            </a:r>
          </a:p>
          <a:p>
            <a:pPr eaLnBrk="1" hangingPunct="1">
              <a:buFontTx/>
              <a:buNone/>
            </a:pPr>
            <a:r>
              <a:rPr lang="ru-RU" smtClean="0"/>
              <a:t>Антонимы </a:t>
            </a:r>
          </a:p>
          <a:p>
            <a:pPr eaLnBrk="1" hangingPunct="1">
              <a:buFontTx/>
              <a:buNone/>
            </a:pPr>
            <a:r>
              <a:rPr lang="ru-RU" smtClean="0"/>
              <a:t>(жить) душа в душу – как кошка с собакой)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"/>
            <a:ext cx="71628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rgbClr val="00B050"/>
                </a:solidFill>
              </a:rPr>
              <a:t>Назовите фразеологизм по                                  картинкам </a:t>
            </a:r>
          </a:p>
        </p:txBody>
      </p:sp>
      <p:pic>
        <p:nvPicPr>
          <p:cNvPr id="8195" name="Picture 5" descr="http://uchitel-slovesnosti.ru/994/17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3000"/>
            <a:ext cx="3590925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http://uchitel-slovesnosti.ru/994/6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54525" y="1752600"/>
            <a:ext cx="3689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http://uchitel-slovesnosti.ru/994/7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0" y="4419600"/>
            <a:ext cx="4098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696200" cy="2819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mtClean="0">
              <a:solidFill>
                <a:srgbClr val="00B050"/>
              </a:solidFill>
            </a:endParaRPr>
          </a:p>
        </p:txBody>
      </p:sp>
      <p:pic>
        <p:nvPicPr>
          <p:cNvPr id="9219" name="Picture 5" descr="http://uchitel-slovesnosti.ru/996/6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38600" y="1295400"/>
            <a:ext cx="42386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7" descr="http://uchitel-slovesnosti.ru/996/9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838200"/>
            <a:ext cx="36988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http://uchitel-slovesnosti.ru/996/6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95600" y="4191000"/>
            <a:ext cx="40751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http://uchitel-slovesnosti.ru/996/92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990600"/>
            <a:ext cx="36988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696200" cy="23622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ru-RU" smtClean="0"/>
              <a:t>	</a:t>
            </a:r>
          </a:p>
        </p:txBody>
      </p:sp>
      <p:pic>
        <p:nvPicPr>
          <p:cNvPr id="10243" name="Picture 6" descr="http://uchitel-slovesnosti.ru/996/73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8" y="533400"/>
            <a:ext cx="403383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8" descr="http://uchitel-slovesnosti.ru/996/5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87863" y="838200"/>
            <a:ext cx="34655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" descr="http://uchitel-slovesnosti.ru/996/57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4950" y="3810000"/>
            <a:ext cx="37687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752600"/>
            <a:ext cx="76962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</a:p>
        </p:txBody>
      </p:sp>
      <p:pic>
        <p:nvPicPr>
          <p:cNvPr id="11267" name="Picture 6" descr="http://uchitel-slovesnosti.ru/1000/98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075" y="609600"/>
            <a:ext cx="38004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8" descr="http://uchitel-slovesnosti.ru/1000/100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83100" y="685800"/>
            <a:ext cx="34083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http://uchitel-slovesnosti.ru/1000/56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67000" y="3886200"/>
            <a:ext cx="37417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525</Words>
  <Application>Microsoft Office PowerPoint</Application>
  <PresentationFormat>Экран (4:3)</PresentationFormat>
  <Paragraphs>88</Paragraphs>
  <Slides>16</Slides>
  <Notes>0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Comic Sans MS</vt:lpstr>
      <vt:lpstr>Arial</vt:lpstr>
      <vt:lpstr>Calibri</vt:lpstr>
      <vt:lpstr>Wingdings</vt:lpstr>
      <vt:lpstr>Пастель</vt:lpstr>
      <vt:lpstr>                   Русская фразеология</vt:lpstr>
      <vt:lpstr>Слайд 2</vt:lpstr>
      <vt:lpstr>Отличия фразеологизмов от свободных словосочетаний </vt:lpstr>
      <vt:lpstr>Фразеологизмы с точки зрения их происхождения </vt:lpstr>
      <vt:lpstr>Употребление фразеологизмов в речи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 данным фразеологизмам подберите синонимичные слова или обороты.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37</cp:revision>
  <cp:lastPrinted>1601-01-01T00:00:00Z</cp:lastPrinted>
  <dcterms:created xsi:type="dcterms:W3CDTF">1601-01-01T00:00:00Z</dcterms:created>
  <dcterms:modified xsi:type="dcterms:W3CDTF">2015-03-29T15:27:21Z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