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5" r:id="rId2"/>
  </p:sldMasterIdLst>
  <p:sldIdLst>
    <p:sldId id="258" r:id="rId3"/>
    <p:sldId id="282" r:id="rId4"/>
    <p:sldId id="268" r:id="rId5"/>
    <p:sldId id="263" r:id="rId6"/>
    <p:sldId id="280" r:id="rId7"/>
    <p:sldId id="277" r:id="rId8"/>
    <p:sldId id="270" r:id="rId9"/>
    <p:sldId id="273" r:id="rId10"/>
    <p:sldId id="269" r:id="rId11"/>
    <p:sldId id="274" r:id="rId12"/>
    <p:sldId id="272" r:id="rId13"/>
    <p:sldId id="261" r:id="rId14"/>
    <p:sldId id="264" r:id="rId15"/>
    <p:sldId id="275" r:id="rId16"/>
    <p:sldId id="276" r:id="rId17"/>
    <p:sldId id="278" r:id="rId18"/>
    <p:sldId id="279" r:id="rId19"/>
    <p:sldId id="262" r:id="rId20"/>
    <p:sldId id="271" r:id="rId21"/>
    <p:sldId id="284" r:id="rId22"/>
    <p:sldId id="283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88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4624E29-2B9F-45BA-A729-8CB828312B22}" type="datetimeFigureOut">
              <a:rPr lang="ru-RU" smtClean="0"/>
              <a:pPr>
                <a:defRPr/>
              </a:pPr>
              <a:t>19.01.15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8D88AF8-5B61-470B-B2BB-8CD2DAE9D0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C57A95-276E-40EC-93C5-4DF8E8CB29F0}" type="datetimeFigureOut">
              <a:rPr lang="ru-RU" smtClean="0"/>
              <a:pPr>
                <a:defRPr/>
              </a:pPr>
              <a:t>19.01.15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E5A0AF0-1433-41AD-A6C1-83D822AABC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A4AD3EB-3B58-43B7-BCE9-84D36537CCA2}" type="datetimeFigureOut">
              <a:rPr lang="ru-RU" smtClean="0"/>
              <a:pPr>
                <a:defRPr/>
              </a:pPr>
              <a:t>19.01.15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5FFFC47-87E3-4B0F-938C-A4D4D7C18C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Без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AEAEA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" name="Picture 16" descr="page_Inf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175" y="-9525"/>
            <a:ext cx="91503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Без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AEAEA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" name="Picture 16" descr="page_Inf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175" y="-9525"/>
            <a:ext cx="91503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D2E816D-3856-4561-8FEB-63A6EFFF23D4}" type="datetimeFigureOut">
              <a:rPr lang="ru-RU" smtClean="0"/>
              <a:pPr>
                <a:defRPr/>
              </a:pPr>
              <a:t>19.01.15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3CAF6D7-103C-4FED-B29E-786A6DEF3B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46C3D90-9703-48DF-9BF2-310E0A7781CC}" type="datetimeFigureOut">
              <a:rPr lang="ru-RU" smtClean="0"/>
              <a:pPr>
                <a:defRPr/>
              </a:pPr>
              <a:t>19.01.15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20DB862-00FC-4DE9-837B-07F672B3D5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1E5A056-EA59-4F7C-B75C-54D2D0231E6F}" type="datetimeFigureOut">
              <a:rPr lang="ru-RU" smtClean="0"/>
              <a:pPr>
                <a:defRPr/>
              </a:pPr>
              <a:t>19.01.15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5BEAD31-36E3-4155-9848-E40958CD3C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DF6C74D-C21D-4ED5-868C-D07BDC29F968}" type="datetimeFigureOut">
              <a:rPr lang="ru-RU" smtClean="0"/>
              <a:pPr>
                <a:defRPr/>
              </a:pPr>
              <a:t>19.01.15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BAA4C3D-89FB-43C5-A9C2-654BF40F48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0F08C4-F6A6-48A2-9ADA-BCFE0BF421F5}" type="datetimeFigureOut">
              <a:rPr lang="ru-RU" smtClean="0"/>
              <a:pPr>
                <a:defRPr/>
              </a:pPr>
              <a:t>19.01.15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DE3626D-FDB4-4DDA-AE23-717BD65EA3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17E21C4-EABE-4038-82FD-6239DC8B2D51}" type="datetimeFigureOut">
              <a:rPr lang="ru-RU" smtClean="0"/>
              <a:pPr>
                <a:defRPr/>
              </a:pPr>
              <a:t>19.01.15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DA0C273-F9D8-44CE-8C00-BDDBE6819E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2169AE7-F7D4-47B3-85D3-5A831E0D74EE}" type="datetimeFigureOut">
              <a:rPr lang="ru-RU" smtClean="0"/>
              <a:pPr>
                <a:defRPr/>
              </a:pPr>
              <a:t>19.01.15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A150511-10D0-4008-80A2-02189C6163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fld id="{4919B469-2027-4370-AE9D-D7BDC7525033}" type="datetimeFigureOut">
              <a:rPr lang="ru-RU" smtClean="0"/>
              <a:pPr>
                <a:defRPr/>
              </a:pPr>
              <a:t>19.01.15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3F82E3B3-1D5D-4D3F-BC8C-8BBBFDA3CE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803EC1E-CCB1-48F3-BFF8-605824E20956}" type="datetimeFigureOut">
              <a:rPr lang="ru-RU" smtClean="0"/>
              <a:pPr>
                <a:defRPr/>
              </a:pPr>
              <a:t>19.01.15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C624EE9-160D-415B-AA95-A353239447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0E1E3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027" name="Picture 16" descr="Obl_Unf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3175" y="-9525"/>
            <a:ext cx="91503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Mdean\&#1055;\&#1056;&#1072;&#1073;&#1086;&#1090;&#1072;\&#1058;&#1074;&#1086;&#1088;&#1095;&#1077;&#1089;&#1082;&#1072;&#1103;_&#1088;&#1072;&#1073;&#1086;&#1090;&#1072;\&#1054;&#1090;&#1082;&#1088;&#1099;&#1090;&#1099;&#1081;&#1059;&#1088;&#1086;&#1082;\100310375_&#1045;&#1092;&#1080;&#1084;&#1077;&#1085;&#1082;&#1086;_&#1040;&#1053;\&#1055;&#1088;&#1080;&#1083;&#1086;&#1078;&#1077;&#1085;&#1080;&#1077;2.mp3" TargetMode="Externa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Mdean\&#1055;\&#1056;&#1072;&#1073;&#1086;&#1090;&#1072;\&#1058;&#1074;&#1086;&#1088;&#1095;&#1077;&#1089;&#1082;&#1072;&#1103;_&#1088;&#1072;&#1073;&#1086;&#1090;&#1072;\&#1054;&#1090;&#1082;&#1088;&#1099;&#1090;&#1099;&#1081;&#1059;&#1088;&#1086;&#1082;\100310375_&#1045;&#1092;&#1080;&#1084;&#1077;&#1085;&#1082;&#1086;_&#1040;&#1053;\&#1055;&#1088;&#1080;&#1083;&#1086;&#1078;&#1077;&#1085;&#1080;&#1077;1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Mdean\&#1055;\&#1056;&#1072;&#1073;&#1086;&#1090;&#1072;\&#1058;&#1074;&#1086;&#1088;&#1095;&#1077;&#1089;&#1082;&#1072;&#1103;_&#1088;&#1072;&#1073;&#1086;&#1090;&#1072;\&#1054;&#1090;&#1082;&#1088;&#1099;&#1090;&#1099;&#1081;&#1059;&#1088;&#1086;&#1082;\100310375_&#1045;&#1092;&#1080;&#1084;&#1077;&#1085;&#1082;&#1086;_&#1040;&#1053;\&#1055;&#1088;&#1080;&#1083;&#1086;&#1078;&#1077;&#1085;&#1080;&#1077;3.mp3" TargetMode="Externa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" y="263525"/>
            <a:ext cx="8416925" cy="631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88261" y="5457825"/>
            <a:ext cx="41885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ФУТБОЛ</a:t>
            </a:r>
            <a:endParaRPr lang="ru-RU" sz="6000" b="1" dirty="0">
              <a:ln w="22225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4325" y="5638800"/>
            <a:ext cx="4352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ИНФОРМАТИКА</a:t>
            </a:r>
          </a:p>
          <a:p>
            <a:pPr algn="r"/>
            <a:r>
              <a:rPr lang="ru-RU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А.Н. ЕФИМЕНКО</a:t>
            </a:r>
            <a:endParaRPr lang="ru-RU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"/>
          <p:cNvPicPr>
            <a:picLocks noChangeAspect="1"/>
          </p:cNvPicPr>
          <p:nvPr/>
        </p:nvPicPr>
        <p:blipFill>
          <a:blip r:embed="rId2">
            <a:duotone>
              <a:srgbClr val="7FD13B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51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44" name="Text Box 40"/>
          <p:cNvSpPr txBox="1">
            <a:spLocks noChangeArrowheads="1"/>
          </p:cNvSpPr>
          <p:nvPr/>
        </p:nvSpPr>
        <p:spPr bwMode="auto">
          <a:xfrm>
            <a:off x="311150" y="1128713"/>
            <a:ext cx="8532813" cy="731837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b="1" dirty="0">
                <a:latin typeface="Tahoma" pitchFamily="34" charset="0"/>
                <a:cs typeface="Arial" pitchFamily="34" charset="0"/>
              </a:rPr>
              <a:t>Перед вами равенство </a:t>
            </a:r>
            <a:r>
              <a:rPr lang="ru-RU" sz="2400" b="1" dirty="0">
                <a:solidFill>
                  <a:srgbClr val="006600"/>
                </a:solidFill>
                <a:latin typeface="Tahoma" pitchFamily="34" charset="0"/>
                <a:cs typeface="Arial" pitchFamily="34" charset="0"/>
              </a:rPr>
              <a:t>7 + 4 – 4 = 0</a:t>
            </a:r>
            <a:r>
              <a:rPr lang="ru-RU" b="1" dirty="0">
                <a:latin typeface="Tahoma" pitchFamily="34" charset="0"/>
                <a:cs typeface="Arial" pitchFamily="34" charset="0"/>
              </a:rPr>
              <a:t>, которое не выполняется. </a:t>
            </a:r>
          </a:p>
          <a:p>
            <a:pPr algn="just"/>
            <a:r>
              <a:rPr lang="ru-RU" b="1" dirty="0">
                <a:latin typeface="Tahoma" pitchFamily="34" charset="0"/>
                <a:cs typeface="Arial" pitchFamily="34" charset="0"/>
              </a:rPr>
              <a:t>Переложите всего одну спичку, чтобы оно стало верным.</a:t>
            </a:r>
          </a:p>
        </p:txBody>
      </p:sp>
      <p:pic>
        <p:nvPicPr>
          <p:cNvPr id="72745" name="Picture 41"/>
          <p:cNvPicPr>
            <a:picLocks noChangeAspect="1" noChangeArrowheads="1"/>
          </p:cNvPicPr>
          <p:nvPr/>
        </p:nvPicPr>
        <p:blipFill>
          <a:blip r:embed="rId3">
            <a:lum bright="-12000" contrast="30000"/>
          </a:blip>
          <a:srcRect/>
          <a:stretch>
            <a:fillRect/>
          </a:stretch>
        </p:blipFill>
        <p:spPr bwMode="auto">
          <a:xfrm>
            <a:off x="1241425" y="2574131"/>
            <a:ext cx="6661150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746" name="AutoShape 42" descr="f_15220694"/>
          <p:cNvSpPr>
            <a:spLocks noChangeAspect="1" noChangeArrowheads="1"/>
          </p:cNvSpPr>
          <p:nvPr/>
        </p:nvSpPr>
        <p:spPr bwMode="auto">
          <a:xfrm>
            <a:off x="4419600" y="2657475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72747" name="Picture 43" descr="f_1522069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lum bright="6000" contrast="6000"/>
          </a:blip>
          <a:srcRect t="45000" r="17206"/>
          <a:stretch>
            <a:fillRect/>
          </a:stretch>
        </p:blipFill>
        <p:spPr bwMode="auto">
          <a:xfrm>
            <a:off x="4948238" y="4564063"/>
            <a:ext cx="2519362" cy="1674812"/>
          </a:xfrm>
          <a:prstGeom prst="rect">
            <a:avLst/>
          </a:prstGeom>
          <a:noFill/>
        </p:spPr>
      </p:pic>
      <p:pic>
        <p:nvPicPr>
          <p:cNvPr id="72748" name="Picture 44" descr="platinumwall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4745038"/>
            <a:ext cx="2679700" cy="1779587"/>
          </a:xfrm>
          <a:prstGeom prst="rect">
            <a:avLst/>
          </a:prstGeom>
          <a:noFill/>
        </p:spPr>
      </p:pic>
      <p:sp>
        <p:nvSpPr>
          <p:cNvPr id="72750" name="Text Box 46"/>
          <p:cNvSpPr txBox="1">
            <a:spLocks noChangeArrowheads="1"/>
          </p:cNvSpPr>
          <p:nvPr/>
        </p:nvSpPr>
        <p:spPr bwMode="auto">
          <a:xfrm>
            <a:off x="311150" y="4743450"/>
            <a:ext cx="8601075" cy="1692771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3200" b="1" i="1" dirty="0" smtClean="0">
                <a:solidFill>
                  <a:srgbClr val="006600"/>
                </a:solidFill>
              </a:rPr>
              <a:t>Решение:</a:t>
            </a:r>
          </a:p>
          <a:p>
            <a:r>
              <a:rPr lang="ru-RU" sz="2400" b="1" dirty="0" smtClean="0"/>
              <a:t>Необходимо </a:t>
            </a:r>
            <a:r>
              <a:rPr lang="ru-RU" sz="2400" b="1" dirty="0"/>
              <a:t>во второй цифре 4 горизонтальную спичку расположить вертикально, получив число </a:t>
            </a:r>
            <a:r>
              <a:rPr lang="ru-RU" sz="2400" b="1" dirty="0" smtClean="0"/>
              <a:t>11</a:t>
            </a:r>
          </a:p>
          <a:p>
            <a:pPr algn="ctr"/>
            <a:r>
              <a:rPr lang="ru-RU" sz="2400" b="1" dirty="0" smtClean="0"/>
              <a:t>7 </a:t>
            </a:r>
            <a:r>
              <a:rPr lang="ru-RU" sz="2400" b="1" dirty="0"/>
              <a:t>+ 4 – 11 = </a:t>
            </a:r>
            <a:r>
              <a:rPr lang="ru-RU" sz="2400" b="1" dirty="0" smtClean="0"/>
              <a:t>0 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15050" y="206640"/>
            <a:ext cx="302895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 w="11430"/>
                <a:gradFill>
                  <a:gsLst>
                    <a:gs pos="0">
                      <a:srgbClr val="1AB39F">
                        <a:tint val="90000"/>
                        <a:satMod val="120000"/>
                      </a:srgbClr>
                    </a:gs>
                    <a:gs pos="25000">
                      <a:srgbClr val="1AB39F">
                        <a:tint val="93000"/>
                        <a:satMod val="120000"/>
                      </a:srgbClr>
                    </a:gs>
                    <a:gs pos="50000">
                      <a:srgbClr val="1AB39F">
                        <a:shade val="89000"/>
                        <a:satMod val="110000"/>
                      </a:srgbClr>
                    </a:gs>
                    <a:gs pos="75000">
                      <a:srgbClr val="1AB39F">
                        <a:tint val="93000"/>
                        <a:satMod val="120000"/>
                      </a:srgbClr>
                    </a:gs>
                    <a:gs pos="100000">
                      <a:srgbClr val="1AB39F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cs typeface="Aharoni" pitchFamily="2" charset="-79"/>
              </a:rPr>
              <a:t>1</a:t>
            </a:r>
            <a:r>
              <a:rPr kumimoji="0" lang="en-US" sz="4400" b="1" i="0" u="none" strike="noStrike" kern="0" cap="none" spc="0" normalizeH="0" baseline="0" noProof="0" dirty="0" smtClean="0">
                <a:ln w="11430"/>
                <a:gradFill>
                  <a:gsLst>
                    <a:gs pos="0">
                      <a:srgbClr val="1AB39F">
                        <a:tint val="90000"/>
                        <a:satMod val="120000"/>
                      </a:srgbClr>
                    </a:gs>
                    <a:gs pos="25000">
                      <a:srgbClr val="1AB39F">
                        <a:tint val="93000"/>
                        <a:satMod val="120000"/>
                      </a:srgbClr>
                    </a:gs>
                    <a:gs pos="50000">
                      <a:srgbClr val="1AB39F">
                        <a:shade val="89000"/>
                        <a:satMod val="110000"/>
                      </a:srgbClr>
                    </a:gs>
                    <a:gs pos="75000">
                      <a:srgbClr val="1AB39F">
                        <a:tint val="93000"/>
                        <a:satMod val="120000"/>
                      </a:srgbClr>
                    </a:gs>
                    <a:gs pos="100000">
                      <a:srgbClr val="1AB39F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haroni" pitchFamily="2" charset="-79"/>
                <a:cs typeface="Aharoni" pitchFamily="2" charset="-79"/>
              </a:rPr>
              <a:t> </a:t>
            </a:r>
            <a:r>
              <a:rPr kumimoji="0" lang="ru-RU" sz="4400" b="1" i="0" u="none" strike="noStrike" kern="0" cap="none" spc="0" normalizeH="0" baseline="0" noProof="0" dirty="0" smtClean="0">
                <a:ln w="11430"/>
                <a:gradFill>
                  <a:gsLst>
                    <a:gs pos="0">
                      <a:srgbClr val="1AB39F">
                        <a:tint val="90000"/>
                        <a:satMod val="120000"/>
                      </a:srgbClr>
                    </a:gs>
                    <a:gs pos="25000">
                      <a:srgbClr val="1AB39F">
                        <a:tint val="93000"/>
                        <a:satMod val="120000"/>
                      </a:srgbClr>
                    </a:gs>
                    <a:gs pos="50000">
                      <a:srgbClr val="1AB39F">
                        <a:shade val="89000"/>
                        <a:satMod val="110000"/>
                      </a:srgbClr>
                    </a:gs>
                    <a:gs pos="75000">
                      <a:srgbClr val="1AB39F">
                        <a:tint val="93000"/>
                        <a:satMod val="120000"/>
                      </a:srgbClr>
                    </a:gs>
                    <a:gs pos="100000">
                      <a:srgbClr val="1AB39F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cs typeface="Aharoni" pitchFamily="2" charset="-79"/>
              </a:rPr>
              <a:t>тайм</a:t>
            </a:r>
            <a:endParaRPr kumimoji="0" lang="ru-RU" sz="4400" b="1" i="0" u="none" strike="noStrike" kern="0" cap="none" spc="0" normalizeH="0" baseline="0" noProof="0" dirty="0">
              <a:ln w="11430"/>
              <a:gradFill>
                <a:gsLst>
                  <a:gs pos="0">
                    <a:srgbClr val="1AB39F">
                      <a:tint val="90000"/>
                      <a:satMod val="120000"/>
                    </a:srgbClr>
                  </a:gs>
                  <a:gs pos="25000">
                    <a:srgbClr val="1AB39F">
                      <a:tint val="93000"/>
                      <a:satMod val="120000"/>
                    </a:srgbClr>
                  </a:gs>
                  <a:gs pos="50000">
                    <a:srgbClr val="1AB39F">
                      <a:shade val="89000"/>
                      <a:satMod val="110000"/>
                    </a:srgbClr>
                  </a:gs>
                  <a:gs pos="75000">
                    <a:srgbClr val="1AB39F">
                      <a:tint val="93000"/>
                      <a:satMod val="120000"/>
                    </a:srgbClr>
                  </a:gs>
                  <a:gs pos="100000">
                    <a:srgbClr val="1AB39F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Corbel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2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2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2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2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5525" y="1375569"/>
            <a:ext cx="6524625" cy="48934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930963" y="381000"/>
            <a:ext cx="764487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ПЕРЕРЫВ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6" name="Приложение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507288" y="554038"/>
            <a:ext cx="855662" cy="855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9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912813"/>
            <a:ext cx="8729663" cy="539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050" y="206640"/>
            <a:ext cx="302895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haroni" pitchFamily="2" charset="-79"/>
              </a:rPr>
              <a:t>2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haroni" pitchFamily="2" charset="-79"/>
              </a:rPr>
              <a:t>тайм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Aharoni" pitchFamily="2" charset="-79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51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050" y="206640"/>
            <a:ext cx="302895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haroni" pitchFamily="2" charset="-79"/>
              </a:rPr>
              <a:t>2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haroni" pitchFamily="2" charset="-79"/>
              </a:rPr>
              <a:t>тайм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Aharoni" pitchFamily="2" charset="-79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81000" y="1844040"/>
          <a:ext cx="8382000" cy="31699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{69CF1AB2-1976-4502-BF36-3FF5EA218861}</a:tableStyleId>
              </a:tblPr>
              <a:tblGrid>
                <a:gridCol w="2095500"/>
                <a:gridCol w="2095500"/>
                <a:gridCol w="2095500"/>
                <a:gridCol w="20955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Подчеркивание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Паскаль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Системный блок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Строка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Цифра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Поле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Бейсик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Мегабайт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Алфавит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Таблица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Байт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Разряд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Дорожка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Алгоритм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Мышь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Программа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Монитор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Порт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Сеть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Шина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Диск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Автомат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Канал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Винчестер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Документ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Килобайт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Абзац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Индекс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Сектор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Бит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Клавиатура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95301" y="992188"/>
            <a:ext cx="8153399" cy="461665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Соберите группу из четырёх элементов 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51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050" y="206640"/>
            <a:ext cx="302895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haroni" pitchFamily="2" charset="-79"/>
              </a:rPr>
              <a:t>2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haroni" pitchFamily="2" charset="-79"/>
              </a:rPr>
              <a:t>тайм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Aharoni" pitchFamily="2" charset="-79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895600" y="992188"/>
            <a:ext cx="3352800" cy="461665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Ребус 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026" name="Рисунок 4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2045" y="1885950"/>
            <a:ext cx="4839911" cy="3467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118394" y="5876925"/>
            <a:ext cx="6907213" cy="584775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006600"/>
                </a:solidFill>
              </a:rPr>
              <a:t>Ответ: </a:t>
            </a:r>
            <a:r>
              <a:rPr lang="ru-RU" sz="3200" b="1" dirty="0" smtClean="0"/>
              <a:t>Динозавр ‑ Дизайн</a:t>
            </a:r>
            <a:r>
              <a:rPr lang="ru-RU" sz="3200" b="1" dirty="0" smtClean="0">
                <a:solidFill>
                  <a:srgbClr val="006600"/>
                </a:solidFill>
              </a:rPr>
              <a:t> 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51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050" y="206640"/>
            <a:ext cx="302895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haroni" pitchFamily="2" charset="-79"/>
              </a:rPr>
              <a:t>2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haroni" pitchFamily="2" charset="-79"/>
              </a:rPr>
              <a:t>тайм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Aharoni" pitchFamily="2" charset="-79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14500" y="992188"/>
            <a:ext cx="5448300" cy="461665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/>
              <a:t>Расшифруйте закодированный текст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85900" y="2921169"/>
            <a:ext cx="6172200" cy="1015663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6000" b="1" dirty="0" smtClean="0">
                <a:ln w="50800"/>
                <a:solidFill>
                  <a:schemeClr val="accent2">
                    <a:lumMod val="75000"/>
                  </a:schemeClr>
                </a:solidFill>
              </a:rPr>
              <a:t>АКИТАМРОФНИ</a:t>
            </a:r>
            <a:r>
              <a:rPr lang="ru-RU" sz="6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endParaRPr lang="ru-RU" sz="6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593850" y="5876925"/>
            <a:ext cx="5956300" cy="584775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006600"/>
                </a:solidFill>
              </a:rPr>
              <a:t>Ответ: </a:t>
            </a:r>
            <a:r>
              <a:rPr lang="ru-RU" sz="3200" b="1" dirty="0" smtClean="0">
                <a:solidFill>
                  <a:schemeClr val="bg1"/>
                </a:solidFill>
              </a:rPr>
              <a:t>ИНФОРМАТИКА</a:t>
            </a:r>
            <a:r>
              <a:rPr lang="ru-RU" sz="3200" b="1" dirty="0" smtClean="0">
                <a:solidFill>
                  <a:srgbClr val="006600"/>
                </a:solidFill>
              </a:rPr>
              <a:t> 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51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050" y="206640"/>
            <a:ext cx="302895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haroni" pitchFamily="2" charset="-79"/>
              </a:rPr>
              <a:t>2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haroni" pitchFamily="2" charset="-79"/>
              </a:rPr>
              <a:t>тайм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Aharoni" pitchFamily="2" charset="-79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33613" y="992188"/>
            <a:ext cx="4676775" cy="584775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Что тут написано? 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7" name="Рисунок 6" descr="Текст_разгадать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708" y="1777365"/>
            <a:ext cx="3910584" cy="3931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28613" y="5876925"/>
            <a:ext cx="8486775" cy="584775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006600"/>
                </a:solidFill>
              </a:rPr>
              <a:t>Ответ: </a:t>
            </a:r>
            <a:r>
              <a:rPr lang="ru-RU" sz="3200" b="1" dirty="0" smtClean="0">
                <a:solidFill>
                  <a:schemeClr val="bg1"/>
                </a:solidFill>
              </a:rPr>
              <a:t>ГОСУДАРСТВЕННОЕ ИЗДАТЕЛЬСТВО</a:t>
            </a:r>
            <a:r>
              <a:rPr lang="ru-RU" sz="3200" b="1" dirty="0" smtClean="0">
                <a:solidFill>
                  <a:srgbClr val="006600"/>
                </a:solidFill>
              </a:rPr>
              <a:t> 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363" y="311150"/>
            <a:ext cx="8370887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51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320675" y="1249363"/>
            <a:ext cx="8643938" cy="954107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800" b="1" i="1" dirty="0" smtClean="0"/>
              <a:t>Сколько </a:t>
            </a:r>
            <a:r>
              <a:rPr lang="ru-RU" sz="2800" b="1" i="1" dirty="0"/>
              <a:t>граней у 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незаточенного</a:t>
            </a:r>
            <a:r>
              <a:rPr lang="ru-RU" sz="2800" b="1" i="1" dirty="0" smtClean="0"/>
              <a:t> шестигранного </a:t>
            </a:r>
            <a:r>
              <a:rPr lang="ru-RU" sz="2800" b="1" i="1" dirty="0"/>
              <a:t>карандаша</a:t>
            </a:r>
            <a:r>
              <a:rPr lang="ru-RU" sz="2800" b="1" i="1" dirty="0" smtClean="0"/>
              <a:t>? </a:t>
            </a:r>
            <a:endParaRPr lang="ru-RU" sz="2800" b="1" i="1" dirty="0"/>
          </a:p>
        </p:txBody>
      </p:sp>
      <p:pic>
        <p:nvPicPr>
          <p:cNvPr id="126980" name="Picture 4" descr="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17750" y="2513110"/>
            <a:ext cx="4559300" cy="3424140"/>
          </a:xfrm>
          <a:prstGeom prst="rect">
            <a:avLst/>
          </a:prstGeom>
          <a:noFill/>
        </p:spPr>
      </p:pic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273050" y="5895975"/>
            <a:ext cx="8643938" cy="523220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</a:rPr>
              <a:t>Ответ: </a:t>
            </a:r>
            <a:r>
              <a:rPr lang="ru-RU" sz="2400" b="1" dirty="0" smtClean="0"/>
              <a:t>У </a:t>
            </a:r>
            <a:r>
              <a:rPr lang="ru-RU" sz="2400" b="1" dirty="0" err="1"/>
              <a:t>незаточенного</a:t>
            </a:r>
            <a:r>
              <a:rPr lang="ru-RU" sz="2400" b="1" dirty="0"/>
              <a:t> шестигранного карандаша 8 </a:t>
            </a:r>
            <a:r>
              <a:rPr lang="ru-RU" sz="2400" b="1" dirty="0" smtClean="0"/>
              <a:t>граней 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050" y="206640"/>
            <a:ext cx="302895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haroni" pitchFamily="2" charset="-79"/>
              </a:rPr>
              <a:t>2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haroni" pitchFamily="2" charset="-79"/>
              </a:rPr>
              <a:t>тайм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бо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50" y="742950"/>
            <a:ext cx="7759700" cy="537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Приложение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516438" y="638333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3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912813"/>
            <a:ext cx="8729663" cy="539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050" y="206640"/>
            <a:ext cx="302895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haroni" pitchFamily="2" charset="-79"/>
              </a:rPr>
              <a:t>2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haroni" pitchFamily="2" charset="-79"/>
              </a:rPr>
              <a:t>тайм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Aharoni" pitchFamily="2" charset="-79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FAWorldCu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180" y="1363980"/>
            <a:ext cx="5501640" cy="4130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 rot="20562472">
            <a:off x="552450" y="1900168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</a:t>
            </a:r>
          </a:p>
          <a:p>
            <a:pPr algn="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ИГРУ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Приложение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21188" y="583088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ews.orig.80328.jpg"/>
          <p:cNvPicPr>
            <a:picLocks noChangeAspect="1"/>
          </p:cNvPicPr>
          <p:nvPr/>
        </p:nvPicPr>
        <p:blipFill>
          <a:blip r:embed="rId3"/>
          <a:srcRect l="16670" r="17313"/>
          <a:stretch>
            <a:fillRect/>
          </a:stretch>
        </p:blipFill>
        <p:spPr>
          <a:xfrm>
            <a:off x="526256" y="364847"/>
            <a:ext cx="8091488" cy="6128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newsflash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33363"/>
            <a:ext cx="8086725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84813" y="397140"/>
            <a:ext cx="497437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ПРАВИЛА ИГРЫ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33363"/>
            <a:ext cx="8086725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3418" y="397140"/>
            <a:ext cx="485716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СУДЬЯ МАТЧА</a:t>
            </a:r>
            <a:endParaRPr lang="ru-RU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3"/>
          <a:srcRect l="11165" t="5707" r="10640" b="11025"/>
          <a:stretch>
            <a:fillRect/>
          </a:stretch>
        </p:blipFill>
        <p:spPr bwMode="auto">
          <a:xfrm>
            <a:off x="2609850" y="1571626"/>
            <a:ext cx="3910013" cy="3122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33363"/>
            <a:ext cx="8086725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56404" y="311415"/>
            <a:ext cx="623119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РОЗЫГРЫШ МЯЧА</a:t>
            </a:r>
            <a:endParaRPr lang="ru-RU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3"/>
          <a:srcRect l="62000" t="54667" r="6875" b="6333"/>
          <a:stretch>
            <a:fillRect/>
          </a:stretch>
        </p:blipFill>
        <p:spPr bwMode="auto">
          <a:xfrm>
            <a:off x="3438525" y="2209800"/>
            <a:ext cx="2371725" cy="2228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Футболист2.jpg"/>
          <p:cNvPicPr>
            <a:picLocks noChangeAspect="1"/>
          </p:cNvPicPr>
          <p:nvPr/>
        </p:nvPicPr>
        <p:blipFill>
          <a:blip r:embed="rId4" cstate="print">
            <a:lum bright="-20000" contrast="30000"/>
          </a:blip>
          <a:stretch>
            <a:fillRect/>
          </a:stretch>
        </p:blipFill>
        <p:spPr>
          <a:xfrm>
            <a:off x="2444354" y="1247774"/>
            <a:ext cx="4255293" cy="47392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51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050" y="206640"/>
            <a:ext cx="302895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haroni" pitchFamily="2" charset="-79"/>
              </a:rPr>
              <a:t>1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haroni" pitchFamily="2" charset="-79"/>
              </a:rPr>
              <a:t>тайм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Aharoni" pitchFamily="2" charset="-79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81000" y="1844040"/>
          <a:ext cx="8382000" cy="31699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{69CF1AB2-1976-4502-BF36-3FF5EA218861}</a:tableStyleId>
              </a:tblPr>
              <a:tblGrid>
                <a:gridCol w="2095500"/>
                <a:gridCol w="2095500"/>
                <a:gridCol w="2095500"/>
                <a:gridCol w="20955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Подчеркивание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Паскаль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Системный блок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Строка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Цифра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Поле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Бейсик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Адрес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Алфавит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Таблица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Байт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Разряд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Дорожка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Алгоритм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Мышь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Программа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Монитор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Порт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Сеть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Шина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Диск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Автомат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Канал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Винчестер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Документ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Килобайт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Абзац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Индекс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Сектор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Архив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Клавиатура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95301" y="992188"/>
            <a:ext cx="8153399" cy="461665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Определите каким понятиям соответствуют комментарии 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51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050" y="206640"/>
            <a:ext cx="302895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haroni" pitchFamily="2" charset="-79"/>
              </a:rPr>
              <a:t>1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haroni" pitchFamily="2" charset="-79"/>
              </a:rPr>
              <a:t>тайм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Aharoni" pitchFamily="2" charset="-79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3275" y="1914525"/>
            <a:ext cx="4997450" cy="2938463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670050" y="1296988"/>
            <a:ext cx="5803900" cy="461665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На доске написано неверное 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равенство 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0675" y="5019675"/>
            <a:ext cx="8643938" cy="1077218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Как провести один прямолинейный отрезок так, чтобы 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равенство стало </a:t>
            </a: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верным?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35794" y="6088063"/>
            <a:ext cx="7872413" cy="646331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6600"/>
                </a:solidFill>
              </a:rPr>
              <a:t>Ответ:		</a:t>
            </a:r>
            <a:r>
              <a:rPr lang="ru-RU" sz="3600" b="1" dirty="0" smtClean="0"/>
              <a:t>545 </a:t>
            </a:r>
            <a:r>
              <a:rPr lang="ru-RU" sz="3600" b="1" dirty="0"/>
              <a:t>+ 5 + 5 = </a:t>
            </a:r>
            <a:r>
              <a:rPr lang="ru-RU" sz="3600" b="1" dirty="0" smtClean="0"/>
              <a:t>555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51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050" y="206640"/>
            <a:ext cx="302895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haroni" pitchFamily="2" charset="-79"/>
              </a:rPr>
              <a:t>1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haroni" pitchFamily="2" charset="-79"/>
              </a:rPr>
              <a:t>тайм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Aharoni" pitchFamily="2" charset="-79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92124" y="944563"/>
            <a:ext cx="8023225" cy="3194721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400" b="1" dirty="0" smtClean="0"/>
              <a:t>Имеются две шкатулки, в одной из которых лежит ключ. </a:t>
            </a:r>
            <a:br>
              <a:rPr lang="ru-RU" sz="2400" b="1" dirty="0" smtClean="0"/>
            </a:br>
            <a:r>
              <a:rPr lang="ru-RU" sz="2400" b="1" dirty="0" smtClean="0"/>
              <a:t>На первой шкатулке написано:</a:t>
            </a:r>
          </a:p>
          <a:p>
            <a:r>
              <a:rPr lang="ru-RU" sz="2400" b="1" dirty="0" smtClean="0"/>
              <a:t>«Ключ находится во второй шкатулке».</a:t>
            </a:r>
          </a:p>
          <a:p>
            <a:r>
              <a:rPr lang="ru-RU" sz="2400" b="1" dirty="0" smtClean="0"/>
              <a:t> </a:t>
            </a:r>
            <a:br>
              <a:rPr lang="ru-RU" sz="2400" b="1" dirty="0" smtClean="0"/>
            </a:br>
            <a:r>
              <a:rPr lang="ru-RU" sz="2400" b="1" dirty="0" smtClean="0"/>
              <a:t>На второй написано:</a:t>
            </a:r>
          </a:p>
          <a:p>
            <a:r>
              <a:rPr lang="ru-RU" sz="2400" b="1" dirty="0" smtClean="0"/>
              <a:t>«Одно из двух утверждений, записанных на этих шкатулках, истинно, а второе ложно». </a:t>
            </a:r>
          </a:p>
          <a:p>
            <a:pPr>
              <a:spcBef>
                <a:spcPct val="40000"/>
              </a:spcBef>
            </a:pPr>
            <a:r>
              <a:rPr lang="ru-RU" sz="2400" b="1" dirty="0" smtClean="0"/>
              <a:t>В какой из шкатулок находится ключ? </a:t>
            </a:r>
            <a:endParaRPr lang="ru-RU" sz="2400" b="1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73050" y="5876925"/>
            <a:ext cx="8643938" cy="584775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006600"/>
                </a:solidFill>
              </a:rPr>
              <a:t>Ответ: </a:t>
            </a:r>
            <a:r>
              <a:rPr lang="ru-RU" sz="3200" b="1" dirty="0" smtClean="0"/>
              <a:t>ключ находится в первой шкатулке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8" name="Picture 4" descr="nabor-skatylok-rg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26401" b="24567"/>
          <a:stretch>
            <a:fillRect/>
          </a:stretch>
        </p:blipFill>
        <p:spPr bwMode="auto">
          <a:xfrm>
            <a:off x="5314974" y="3452985"/>
            <a:ext cx="3952851" cy="1938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661</TotalTime>
  <Words>234</Words>
  <Application>Microsoft Office PowerPoint</Application>
  <PresentationFormat>Экран (4:3)</PresentationFormat>
  <Paragraphs>109</Paragraphs>
  <Slides>21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Метро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Пелипенко</dc:creator>
  <cp:lastModifiedBy>ASUS_E</cp:lastModifiedBy>
  <cp:revision>71</cp:revision>
  <dcterms:created xsi:type="dcterms:W3CDTF">2013-03-17T20:09:32Z</dcterms:created>
  <dcterms:modified xsi:type="dcterms:W3CDTF">2015-01-19T15:56:51Z</dcterms:modified>
</cp:coreProperties>
</file>