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71" r:id="rId2"/>
    <p:sldId id="257" r:id="rId3"/>
    <p:sldId id="273" r:id="rId4"/>
    <p:sldId id="260" r:id="rId5"/>
    <p:sldId id="261" r:id="rId6"/>
    <p:sldId id="262" r:id="rId7"/>
    <p:sldId id="263" r:id="rId8"/>
    <p:sldId id="264" r:id="rId9"/>
    <p:sldId id="265" r:id="rId10"/>
    <p:sldId id="274" r:id="rId11"/>
    <p:sldId id="267" r:id="rId12"/>
    <p:sldId id="269" r:id="rId13"/>
    <p:sldId id="270" r:id="rId14"/>
    <p:sldId id="276" r:id="rId15"/>
    <p:sldId id="272" r:id="rId16"/>
    <p:sldId id="259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102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5D3D71-F5D7-406B-A6E3-037C97959249}" type="datetimeFigureOut">
              <a:rPr lang="ru-RU" smtClean="0"/>
              <a:pPr/>
              <a:t>25.01.2015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8618BE-9C45-4FC7-BE09-125AAA28808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702C5-4F34-4E43-9B0D-9A7FD2D87385}" type="datetimeFigureOut">
              <a:rPr lang="ru-RU" smtClean="0"/>
              <a:pPr/>
              <a:t>25.01.2015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9D1E0-730F-40BE-9138-9B04218A30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702C5-4F34-4E43-9B0D-9A7FD2D87385}" type="datetimeFigureOut">
              <a:rPr lang="ru-RU" smtClean="0"/>
              <a:pPr/>
              <a:t>25.01.2015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9D1E0-730F-40BE-9138-9B04218A30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702C5-4F34-4E43-9B0D-9A7FD2D87385}" type="datetimeFigureOut">
              <a:rPr lang="ru-RU" smtClean="0"/>
              <a:pPr/>
              <a:t>25.01.2015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9D1E0-730F-40BE-9138-9B04218A30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702C5-4F34-4E43-9B0D-9A7FD2D87385}" type="datetimeFigureOut">
              <a:rPr lang="ru-RU" smtClean="0"/>
              <a:pPr/>
              <a:t>25.01.2015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9D1E0-730F-40BE-9138-9B04218A30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702C5-4F34-4E43-9B0D-9A7FD2D87385}" type="datetimeFigureOut">
              <a:rPr lang="ru-RU" smtClean="0"/>
              <a:pPr/>
              <a:t>25.01.2015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9D1E0-730F-40BE-9138-9B04218A30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702C5-4F34-4E43-9B0D-9A7FD2D87385}" type="datetimeFigureOut">
              <a:rPr lang="ru-RU" smtClean="0"/>
              <a:pPr/>
              <a:t>25.01.2015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9D1E0-730F-40BE-9138-9B04218A30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702C5-4F34-4E43-9B0D-9A7FD2D87385}" type="datetimeFigureOut">
              <a:rPr lang="ru-RU" smtClean="0"/>
              <a:pPr/>
              <a:t>25.01.2015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9D1E0-730F-40BE-9138-9B04218A30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702C5-4F34-4E43-9B0D-9A7FD2D87385}" type="datetimeFigureOut">
              <a:rPr lang="ru-RU" smtClean="0"/>
              <a:pPr/>
              <a:t>25.01.2015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9D1E0-730F-40BE-9138-9B04218A30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702C5-4F34-4E43-9B0D-9A7FD2D87385}" type="datetimeFigureOut">
              <a:rPr lang="ru-RU" smtClean="0"/>
              <a:pPr/>
              <a:t>25.01.2015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9D1E0-730F-40BE-9138-9B04218A30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702C5-4F34-4E43-9B0D-9A7FD2D87385}" type="datetimeFigureOut">
              <a:rPr lang="ru-RU" smtClean="0"/>
              <a:pPr/>
              <a:t>25.01.2015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9D1E0-730F-40BE-9138-9B04218A30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702C5-4F34-4E43-9B0D-9A7FD2D87385}" type="datetimeFigureOut">
              <a:rPr lang="ru-RU" smtClean="0"/>
              <a:pPr/>
              <a:t>25.01.2015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9D1E0-730F-40BE-9138-9B04218A30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68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2702C5-4F34-4E43-9B0D-9A7FD2D87385}" type="datetimeFigureOut">
              <a:rPr lang="ru-RU" smtClean="0"/>
              <a:pPr/>
              <a:t>25.01.2015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29D1E0-730F-40BE-9138-9B04218A303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reeiconsdownload.com/site-images/too_big/Keriyo_Emoticons.jpg" TargetMode="External"/><Relationship Id="rId2" Type="http://schemas.openxmlformats.org/officeDocument/2006/relationships/hyperlink" Target="http://kira-scrap.ru/dir/raznoe/kanzeljarija/215-5-2-&#1082;&#1072;&#1088;&#1072;&#1085;&#1076;&#1072;&#1096;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:\Users\николай\Desktop\0_91210_e76c91b8_ori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84168" y="4005064"/>
            <a:ext cx="2450357" cy="2255158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539552" y="692696"/>
            <a:ext cx="7980326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Всероссийский Фестиваль педагогических идей «Открытый урок»</a:t>
            </a:r>
          </a:p>
          <a:p>
            <a:pPr algn="ctr"/>
            <a:endParaRPr lang="ru-RU" sz="20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Конкурс «Презентация к уроку»</a:t>
            </a:r>
          </a:p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Преподавание в начальной школе</a:t>
            </a:r>
          </a:p>
          <a:p>
            <a:pPr algn="ctr"/>
            <a:endParaRPr lang="ru-RU" sz="2000" b="1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Презентация к уроку математики в 4 классе по теме</a:t>
            </a:r>
          </a:p>
          <a:p>
            <a:pPr algn="ctr"/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«Палетка. Нахождение площади фигур при помощи палетки»</a:t>
            </a:r>
          </a:p>
          <a:p>
            <a:pPr algn="ctr"/>
            <a:endParaRPr lang="ru-RU" sz="2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99592" y="3573016"/>
            <a:ext cx="6114559" cy="16004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Автор: Кузнецова Ольга Витальевна (286-989-909),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учитель начальных классов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МБОУ СОШ № 1 п. Редкино 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Тверской области Конаковского района</a:t>
            </a:r>
          </a:p>
          <a:p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1043608" y="5517232"/>
            <a:ext cx="278056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2014/2015 учебный год</a:t>
            </a:r>
            <a:endParaRPr lang="ru-RU" sz="2000" b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642918"/>
            <a:ext cx="203350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</a:rPr>
              <a:t>Тема урока:</a:t>
            </a:r>
            <a:endParaRPr lang="ru-RU" sz="28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85720" y="1357298"/>
            <a:ext cx="876374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Нахождение площади фигур неопределённой формы.</a:t>
            </a:r>
            <a:endParaRPr lang="ru-RU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00034" y="2214554"/>
            <a:ext cx="10598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</a:rPr>
              <a:t>Цель:</a:t>
            </a:r>
            <a:endParaRPr lang="ru-RU" sz="28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5720" y="3000372"/>
            <a:ext cx="84988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Научиться находить площадь фигур неопределённой формы.</a:t>
            </a:r>
            <a:endParaRPr lang="ru-RU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6" name="Picture 3" descr="C:\Users\николай\Desktop\0_91210_e76c91b8_ori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84168" y="4005064"/>
            <a:ext cx="2450357" cy="225515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070" name="Group 686"/>
          <p:cNvGraphicFramePr>
            <a:graphicFrameLocks noGrp="1"/>
          </p:cNvGraphicFramePr>
          <p:nvPr/>
        </p:nvGraphicFramePr>
        <p:xfrm>
          <a:off x="1979613" y="1484313"/>
          <a:ext cx="5329237" cy="5181600"/>
        </p:xfrm>
        <a:graphic>
          <a:graphicData uri="http://schemas.openxmlformats.org/drawingml/2006/table">
            <a:tbl>
              <a:tblPr/>
              <a:tblGrid>
                <a:gridCol w="533400"/>
                <a:gridCol w="533400"/>
                <a:gridCol w="530225"/>
                <a:gridCol w="533400"/>
                <a:gridCol w="534987"/>
                <a:gridCol w="531813"/>
                <a:gridCol w="538162"/>
                <a:gridCol w="525463"/>
                <a:gridCol w="533400"/>
                <a:gridCol w="534987"/>
              </a:tblGrid>
              <a:tr h="403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1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3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3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3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1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3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3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1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7056" name="Rectangle 67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1031875"/>
          </a:xfrm>
        </p:spPr>
        <p:txBody>
          <a:bodyPr/>
          <a:lstStyle/>
          <a:p>
            <a:pPr eaLnBrk="1" hangingPunct="1">
              <a:defRPr/>
            </a:pPr>
            <a:r>
              <a:rPr lang="ru-RU" sz="4800" b="1" dirty="0" smtClean="0">
                <a:solidFill>
                  <a:schemeClr val="accent6">
                    <a:lumMod val="50000"/>
                  </a:schemeClr>
                </a:solidFill>
              </a:rPr>
              <a:t>ПАЛЕТКА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33375"/>
            <a:ext cx="7772400" cy="1800225"/>
          </a:xfrm>
          <a:noFill/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effectLst/>
              </a:rPr>
              <a:t>Вычисление площади с помощью палетки</a:t>
            </a:r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27584" y="2132856"/>
            <a:ext cx="7920038" cy="3505200"/>
          </a:xfrm>
          <a:noFill/>
        </p:spPr>
        <p:txBody>
          <a:bodyPr/>
          <a:lstStyle/>
          <a:p>
            <a:pPr marL="609600" indent="-609600" algn="l">
              <a:buFont typeface="Wingdings" pitchFamily="2" charset="2"/>
              <a:buAutoNum type="arabicPeriod"/>
            </a:pPr>
            <a:r>
              <a:rPr lang="ru-RU" b="1" dirty="0" smtClean="0">
                <a:solidFill>
                  <a:schemeClr val="tx2"/>
                </a:solidFill>
                <a:effectLst/>
              </a:rPr>
              <a:t>Накладываем палетку на фигуру</a:t>
            </a:r>
          </a:p>
          <a:p>
            <a:pPr marL="609600" indent="-609600" algn="l">
              <a:buFont typeface="Wingdings" pitchFamily="2" charset="2"/>
              <a:buAutoNum type="arabicPeriod"/>
            </a:pPr>
            <a:r>
              <a:rPr lang="ru-RU" b="1" dirty="0" smtClean="0">
                <a:solidFill>
                  <a:schemeClr val="tx2"/>
                </a:solidFill>
                <a:effectLst/>
              </a:rPr>
              <a:t>Считаем количество полных квадратов</a:t>
            </a:r>
          </a:p>
          <a:p>
            <a:pPr marL="609600" indent="-609600" algn="l">
              <a:buFont typeface="Wingdings" pitchFamily="2" charset="2"/>
              <a:buAutoNum type="arabicPeriod"/>
            </a:pPr>
            <a:r>
              <a:rPr lang="ru-RU" b="1" dirty="0" smtClean="0">
                <a:solidFill>
                  <a:schemeClr val="tx2"/>
                </a:solidFill>
                <a:effectLst/>
              </a:rPr>
              <a:t>Считаем количество неполных квадратов и делим пополам</a:t>
            </a:r>
          </a:p>
          <a:p>
            <a:pPr marL="609600" indent="-609600" algn="l">
              <a:buFont typeface="Wingdings" pitchFamily="2" charset="2"/>
              <a:buAutoNum type="arabicPeriod"/>
            </a:pPr>
            <a:r>
              <a:rPr lang="ru-RU" b="1" dirty="0" smtClean="0">
                <a:solidFill>
                  <a:schemeClr val="tx2"/>
                </a:solidFill>
                <a:effectLst/>
              </a:rPr>
              <a:t>Складываем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37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37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37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37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37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37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37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37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Капля 3"/>
          <p:cNvSpPr/>
          <p:nvPr/>
        </p:nvSpPr>
        <p:spPr>
          <a:xfrm>
            <a:off x="2771800" y="2492896"/>
            <a:ext cx="3456384" cy="2376264"/>
          </a:xfrm>
          <a:prstGeom prst="teardrop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7070" name="Group 686"/>
          <p:cNvGraphicFramePr>
            <a:graphicFrameLocks noGrp="1"/>
          </p:cNvGraphicFramePr>
          <p:nvPr/>
        </p:nvGraphicFramePr>
        <p:xfrm>
          <a:off x="1979613" y="1484313"/>
          <a:ext cx="5329237" cy="5181600"/>
        </p:xfrm>
        <a:graphic>
          <a:graphicData uri="http://schemas.openxmlformats.org/drawingml/2006/table">
            <a:tbl>
              <a:tblPr/>
              <a:tblGrid>
                <a:gridCol w="533400"/>
                <a:gridCol w="533400"/>
                <a:gridCol w="530225"/>
                <a:gridCol w="533400"/>
                <a:gridCol w="534987"/>
                <a:gridCol w="531813"/>
                <a:gridCol w="538162"/>
                <a:gridCol w="525463"/>
                <a:gridCol w="533400"/>
                <a:gridCol w="534987"/>
              </a:tblGrid>
              <a:tr h="403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1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3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3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3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1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3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3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1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7056" name="Rectangle 67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1031875"/>
          </a:xfrm>
        </p:spPr>
        <p:txBody>
          <a:bodyPr/>
          <a:lstStyle/>
          <a:p>
            <a:pPr eaLnBrk="1" hangingPunct="1">
              <a:defRPr/>
            </a:pPr>
            <a:r>
              <a:rPr lang="ru-RU" sz="4800" b="1" dirty="0" smtClean="0">
                <a:solidFill>
                  <a:schemeClr val="accent6">
                    <a:lumMod val="50000"/>
                  </a:schemeClr>
                </a:solidFill>
              </a:rPr>
              <a:t>ПАЛЕТКА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oup 686"/>
          <p:cNvGraphicFramePr>
            <a:graphicFrameLocks noGrp="1"/>
          </p:cNvGraphicFramePr>
          <p:nvPr/>
        </p:nvGraphicFramePr>
        <p:xfrm>
          <a:off x="2285984" y="714356"/>
          <a:ext cx="5329237" cy="5181600"/>
        </p:xfrm>
        <a:graphic>
          <a:graphicData uri="http://schemas.openxmlformats.org/drawingml/2006/table">
            <a:tbl>
              <a:tblPr/>
              <a:tblGrid>
                <a:gridCol w="533400"/>
                <a:gridCol w="533400"/>
                <a:gridCol w="530225"/>
                <a:gridCol w="533400"/>
                <a:gridCol w="534987"/>
                <a:gridCol w="531813"/>
                <a:gridCol w="538162"/>
                <a:gridCol w="525463"/>
                <a:gridCol w="533400"/>
                <a:gridCol w="534987"/>
              </a:tblGrid>
              <a:tr h="403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1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3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3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3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1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3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3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1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15" name="Группа 14"/>
          <p:cNvGrpSpPr/>
          <p:nvPr/>
        </p:nvGrpSpPr>
        <p:grpSpPr>
          <a:xfrm>
            <a:off x="3857620" y="2143116"/>
            <a:ext cx="2857520" cy="1501786"/>
            <a:chOff x="3857620" y="2143116"/>
            <a:chExt cx="2857520" cy="1501786"/>
          </a:xfrm>
        </p:grpSpPr>
        <p:cxnSp>
          <p:nvCxnSpPr>
            <p:cNvPr id="5" name="Прямая соединительная линия 4"/>
            <p:cNvCxnSpPr/>
            <p:nvPr/>
          </p:nvCxnSpPr>
          <p:spPr>
            <a:xfrm rot="10800000">
              <a:off x="4714876" y="2143116"/>
              <a:ext cx="1285884" cy="1588"/>
            </a:xfrm>
            <a:prstGeom prst="line">
              <a:avLst/>
            </a:prstGeom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 contourW="12700">
              <a:contourClr>
                <a:srgbClr val="FF0000"/>
              </a:contourClr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Прямая соединительная линия 6"/>
            <p:cNvCxnSpPr/>
            <p:nvPr/>
          </p:nvCxnSpPr>
          <p:spPr>
            <a:xfrm rot="16200000" flipH="1">
              <a:off x="5607851" y="2536025"/>
              <a:ext cx="1500198" cy="714380"/>
            </a:xfrm>
            <a:prstGeom prst="line">
              <a:avLst/>
            </a:prstGeom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 contourW="12700">
              <a:contourClr>
                <a:srgbClr val="FF0000"/>
              </a:contourClr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0800000">
              <a:off x="3857620" y="3643314"/>
              <a:ext cx="2857520" cy="1588"/>
            </a:xfrm>
            <a:prstGeom prst="line">
              <a:avLst/>
            </a:prstGeom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 contourW="12700">
              <a:contourClr>
                <a:srgbClr val="FF0000"/>
              </a:contourClr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/>
            <p:cNvCxnSpPr/>
            <p:nvPr/>
          </p:nvCxnSpPr>
          <p:spPr>
            <a:xfrm rot="5400000" flipH="1" flipV="1">
              <a:off x="3536149" y="2464587"/>
              <a:ext cx="1500198" cy="857256"/>
            </a:xfrm>
            <a:prstGeom prst="line">
              <a:avLst/>
            </a:prstGeom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 contourW="12700">
              <a:contourClr>
                <a:srgbClr val="FF0000"/>
              </a:contourClr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TextBox 15"/>
          <p:cNvSpPr txBox="1"/>
          <p:nvPr/>
        </p:nvSpPr>
        <p:spPr>
          <a:xfrm>
            <a:off x="2195736" y="4725144"/>
            <a:ext cx="567815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5400" b="1" dirty="0" smtClean="0"/>
              <a:t>S</a:t>
            </a:r>
            <a:r>
              <a:rPr lang="ru-RU" sz="5400" b="1" dirty="0" smtClean="0"/>
              <a:t>=</a:t>
            </a:r>
            <a:r>
              <a:rPr lang="ru-RU" sz="5400" b="1" dirty="0" smtClean="0"/>
              <a:t>5+14 </a:t>
            </a:r>
            <a:r>
              <a:rPr lang="ru-RU" sz="5400" b="1" smtClean="0"/>
              <a:t>: </a:t>
            </a:r>
            <a:r>
              <a:rPr lang="ru-RU" sz="5400" b="1" smtClean="0"/>
              <a:t>2=12СМ </a:t>
            </a:r>
            <a:r>
              <a:rPr lang="ru-RU" sz="5400" b="1" baseline="30000" dirty="0" smtClean="0"/>
              <a:t>2</a:t>
            </a:r>
            <a:endParaRPr lang="ru-RU" sz="5400" b="1" baseline="30000" dirty="0"/>
          </a:p>
        </p:txBody>
      </p:sp>
      <p:pic>
        <p:nvPicPr>
          <p:cNvPr id="17" name="Picture 3" descr="C:\Users\николай\Desktop\0_91210_e76c91b8_ori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4214818"/>
            <a:ext cx="2450357" cy="225515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allAtOnce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Соединительная линия уступом 5"/>
          <p:cNvCxnSpPr/>
          <p:nvPr/>
        </p:nvCxnSpPr>
        <p:spPr>
          <a:xfrm rot="5400000" flipH="1" flipV="1">
            <a:off x="3635896" y="3861048"/>
            <a:ext cx="1368152" cy="1368152"/>
          </a:xfrm>
          <a:prstGeom prst="bentConnector3">
            <a:avLst>
              <a:gd name="adj1" fmla="val 50000"/>
            </a:avLst>
          </a:prstGeom>
          <a:ln w="635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>
            <a:off x="5004048" y="2420888"/>
            <a:ext cx="2736304" cy="2088232"/>
            <a:chOff x="5004048" y="2420888"/>
            <a:chExt cx="2736304" cy="2088232"/>
          </a:xfrm>
        </p:grpSpPr>
        <p:cxnSp>
          <p:nvCxnSpPr>
            <p:cNvPr id="8" name="Соединительная линия уступом 7"/>
            <p:cNvCxnSpPr/>
            <p:nvPr/>
          </p:nvCxnSpPr>
          <p:spPr>
            <a:xfrm rot="5400000" flipH="1" flipV="1">
              <a:off x="5004048" y="3140968"/>
              <a:ext cx="1368152" cy="1368152"/>
            </a:xfrm>
            <a:prstGeom prst="bentConnector3">
              <a:avLst>
                <a:gd name="adj1" fmla="val 50000"/>
              </a:avLst>
            </a:prstGeom>
            <a:ln w="635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Соединительная линия уступом 8"/>
            <p:cNvCxnSpPr/>
            <p:nvPr/>
          </p:nvCxnSpPr>
          <p:spPr>
            <a:xfrm rot="5400000" flipH="1" flipV="1">
              <a:off x="6372200" y="2420888"/>
              <a:ext cx="1368152" cy="1368152"/>
            </a:xfrm>
            <a:prstGeom prst="bentConnector3">
              <a:avLst>
                <a:gd name="adj1" fmla="val 50000"/>
              </a:avLst>
            </a:prstGeom>
            <a:ln w="635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026" name="Picture 2" descr="C:\Users\1\Documents\мамины документы\картинки\картинки на прозрачном фоне\1320510351_07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3933056"/>
            <a:ext cx="1584176" cy="1584176"/>
          </a:xfrm>
          <a:prstGeom prst="rect">
            <a:avLst/>
          </a:prstGeom>
          <a:noFill/>
        </p:spPr>
      </p:pic>
      <p:pic>
        <p:nvPicPr>
          <p:cNvPr id="12" name="Picture 3" descr="C:\Users\николай\Desktop\0_91210_e76c91b8_orig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00192" y="4077072"/>
            <a:ext cx="2450357" cy="2255158"/>
          </a:xfrm>
          <a:prstGeom prst="rect">
            <a:avLst/>
          </a:prstGeom>
          <a:noFill/>
        </p:spPr>
      </p:pic>
      <p:sp>
        <p:nvSpPr>
          <p:cNvPr id="13" name="TextBox 12"/>
          <p:cNvSpPr txBox="1"/>
          <p:nvPr/>
        </p:nvSpPr>
        <p:spPr>
          <a:xfrm>
            <a:off x="1907704" y="404664"/>
            <a:ext cx="538596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Лестница успеха</a:t>
            </a:r>
            <a:endParaRPr lang="ru-RU" sz="5400" b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7015" y="404664"/>
            <a:ext cx="905029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Используемые ресурсы:</a:t>
            </a:r>
          </a:p>
          <a:p>
            <a:pPr algn="ctr"/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r>
              <a:rPr lang="en-US" dirty="0" smtClean="0">
                <a:hlinkClick r:id="rId2"/>
              </a:rPr>
              <a:t>http://kira-scrap.ru/dir/raznoe/kanzeljarija/215-5-2 </a:t>
            </a:r>
            <a:r>
              <a:rPr lang="ru-RU" dirty="0" smtClean="0"/>
              <a:t>-карандаш</a:t>
            </a:r>
          </a:p>
          <a:p>
            <a:pPr marL="342900" indent="-342900">
              <a:buAutoNum type="arabicPeriod"/>
            </a:pPr>
            <a:r>
              <a:rPr lang="en-US" dirty="0" smtClean="0">
                <a:hlinkClick r:id="rId3"/>
              </a:rPr>
              <a:t>http://www.freeiconsdownload.com/site-images/too_big/Keriyo_Emoticons.jpg</a:t>
            </a:r>
            <a:r>
              <a:rPr lang="ru-RU" dirty="0" smtClean="0"/>
              <a:t> - смайлик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484784"/>
            <a:ext cx="7772400" cy="1362075"/>
          </a:xfrm>
        </p:spPr>
        <p:txBody>
          <a:bodyPr/>
          <a:lstStyle/>
          <a:p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Цель урока:</a:t>
            </a: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3568" y="1700808"/>
            <a:ext cx="7772400" cy="2736304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tx2"/>
                </a:solidFill>
              </a:rPr>
              <a:t>Способствовать </a:t>
            </a:r>
            <a:r>
              <a:rPr lang="ru-RU" sz="2800" b="1" dirty="0">
                <a:solidFill>
                  <a:schemeClr val="tx2"/>
                </a:solidFill>
              </a:rPr>
              <a:t>развитию умений находить площадь фигур различной формы с помощью </a:t>
            </a:r>
            <a:r>
              <a:rPr lang="ru-RU" sz="2800" b="1" dirty="0" smtClean="0">
                <a:solidFill>
                  <a:schemeClr val="tx2"/>
                </a:solidFill>
              </a:rPr>
              <a:t>палетки, </a:t>
            </a:r>
            <a:r>
              <a:rPr lang="ru-RU" sz="2800" b="1" dirty="0">
                <a:solidFill>
                  <a:schemeClr val="tx2"/>
                </a:solidFill>
              </a:rPr>
              <a:t>переводить одни единицы площади в другие, работать с геометрическими </a:t>
            </a:r>
            <a:r>
              <a:rPr lang="ru-RU" sz="2800" b="1" dirty="0" smtClean="0">
                <a:solidFill>
                  <a:schemeClr val="tx2"/>
                </a:solidFill>
              </a:rPr>
              <a:t>фигурами</a:t>
            </a:r>
            <a:r>
              <a:rPr lang="ru-RU" sz="2800" b="1" dirty="0" smtClean="0">
                <a:solidFill>
                  <a:schemeClr val="tx1"/>
                </a:solidFill>
              </a:rPr>
              <a:t>.</a:t>
            </a:r>
            <a:endParaRPr lang="ru-RU" sz="2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231232" y="692696"/>
            <a:ext cx="6912768" cy="45391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Прозвенел уже звонок,</a:t>
            </a:r>
            <a:endParaRPr lang="ru-RU" sz="2800" b="1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Сядьте тихо и неслышно,</a:t>
            </a:r>
            <a:endParaRPr lang="ru-RU" sz="2800" b="1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 скорей начнём урок.</a:t>
            </a:r>
            <a:endParaRPr lang="ru-RU" sz="2800" b="1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Будем мы писать, трудиться,</a:t>
            </a:r>
            <a:endParaRPr lang="ru-RU" sz="2800" b="1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Ведь заданья нелегки.</a:t>
            </a:r>
            <a:endParaRPr lang="ru-RU" sz="2800" b="1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Нам, друзья, нельзя лениться,</a:t>
            </a:r>
            <a:endParaRPr lang="ru-RU" sz="2800" b="1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Так как мы ученики.</a:t>
            </a:r>
            <a:endParaRPr lang="ru-RU" sz="2800" b="1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C:\Users\николай\Desktop\0_91210_e76c91b8_ori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84168" y="4005064"/>
            <a:ext cx="2450357" cy="225515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79712" y="260648"/>
            <a:ext cx="554461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600" b="1" dirty="0" smtClean="0">
                <a:solidFill>
                  <a:schemeClr val="accent6">
                    <a:lumMod val="50000"/>
                  </a:schemeClr>
                </a:solidFill>
              </a:rPr>
              <a:t>«ЦЕПОЧКА»</a:t>
            </a:r>
            <a:endParaRPr lang="ru-RU" sz="66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9" name="Блок-схема: решение 8"/>
          <p:cNvSpPr/>
          <p:nvPr/>
        </p:nvSpPr>
        <p:spPr>
          <a:xfrm>
            <a:off x="467544" y="1628800"/>
            <a:ext cx="1872208" cy="936104"/>
          </a:xfrm>
          <a:prstGeom prst="flowChartDecision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2"/>
                </a:solidFill>
              </a:rPr>
              <a:t>1000</a:t>
            </a:r>
            <a:endParaRPr lang="ru-RU" sz="2800" b="1" dirty="0">
              <a:solidFill>
                <a:schemeClr val="tx2"/>
              </a:solidFill>
            </a:endParaRPr>
          </a:p>
        </p:txBody>
      </p:sp>
      <p:sp>
        <p:nvSpPr>
          <p:cNvPr id="10" name="Блок-схема: решение 9"/>
          <p:cNvSpPr/>
          <p:nvPr/>
        </p:nvSpPr>
        <p:spPr>
          <a:xfrm>
            <a:off x="2411760" y="1628800"/>
            <a:ext cx="1872208" cy="936104"/>
          </a:xfrm>
          <a:prstGeom prst="flowChartDecision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2"/>
                </a:solidFill>
              </a:rPr>
              <a:t>-280</a:t>
            </a:r>
            <a:endParaRPr lang="ru-RU" sz="2800" b="1" dirty="0">
              <a:solidFill>
                <a:schemeClr val="tx2"/>
              </a:solidFill>
            </a:endParaRPr>
          </a:p>
        </p:txBody>
      </p:sp>
      <p:sp>
        <p:nvSpPr>
          <p:cNvPr id="11" name="Блок-схема: решение 10"/>
          <p:cNvSpPr/>
          <p:nvPr/>
        </p:nvSpPr>
        <p:spPr>
          <a:xfrm>
            <a:off x="4355976" y="1628800"/>
            <a:ext cx="1872208" cy="936104"/>
          </a:xfrm>
          <a:prstGeom prst="flowChartDecision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2"/>
                </a:solidFill>
              </a:rPr>
              <a:t>х10</a:t>
            </a:r>
            <a:endParaRPr lang="ru-RU" sz="2800" b="1" dirty="0">
              <a:solidFill>
                <a:schemeClr val="tx2"/>
              </a:solidFill>
            </a:endParaRPr>
          </a:p>
        </p:txBody>
      </p:sp>
      <p:sp>
        <p:nvSpPr>
          <p:cNvPr id="12" name="Блок-схема: решение 11"/>
          <p:cNvSpPr/>
          <p:nvPr/>
        </p:nvSpPr>
        <p:spPr>
          <a:xfrm>
            <a:off x="6228184" y="1628800"/>
            <a:ext cx="1872208" cy="936104"/>
          </a:xfrm>
          <a:prstGeom prst="flowChartDecision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2"/>
                </a:solidFill>
              </a:rPr>
              <a:t>:100</a:t>
            </a:r>
            <a:endParaRPr lang="ru-RU" sz="2800" b="1" dirty="0">
              <a:solidFill>
                <a:schemeClr val="tx2"/>
              </a:solidFill>
            </a:endParaRPr>
          </a:p>
        </p:txBody>
      </p:sp>
      <p:sp>
        <p:nvSpPr>
          <p:cNvPr id="13" name="Блок-схема: решение 12"/>
          <p:cNvSpPr/>
          <p:nvPr/>
        </p:nvSpPr>
        <p:spPr>
          <a:xfrm>
            <a:off x="6228184" y="2708920"/>
            <a:ext cx="1872208" cy="936104"/>
          </a:xfrm>
          <a:prstGeom prst="flowChartDecision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2"/>
                </a:solidFill>
              </a:rPr>
              <a:t>:6</a:t>
            </a:r>
            <a:endParaRPr lang="ru-RU" sz="2800" b="1" dirty="0">
              <a:solidFill>
                <a:schemeClr val="tx2"/>
              </a:solidFill>
            </a:endParaRPr>
          </a:p>
        </p:txBody>
      </p:sp>
      <p:sp>
        <p:nvSpPr>
          <p:cNvPr id="14" name="Блок-схема: решение 13"/>
          <p:cNvSpPr/>
          <p:nvPr/>
        </p:nvSpPr>
        <p:spPr>
          <a:xfrm>
            <a:off x="6228184" y="3717032"/>
            <a:ext cx="1872208" cy="936104"/>
          </a:xfrm>
          <a:prstGeom prst="flowChartDecision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2"/>
                </a:solidFill>
              </a:rPr>
              <a:t>х3</a:t>
            </a:r>
            <a:endParaRPr lang="ru-RU" sz="2800" b="1" dirty="0">
              <a:solidFill>
                <a:schemeClr val="tx2"/>
              </a:solidFill>
            </a:endParaRPr>
          </a:p>
        </p:txBody>
      </p:sp>
      <p:sp>
        <p:nvSpPr>
          <p:cNvPr id="15" name="Блок-схема: решение 14"/>
          <p:cNvSpPr/>
          <p:nvPr/>
        </p:nvSpPr>
        <p:spPr>
          <a:xfrm>
            <a:off x="6228184" y="4725144"/>
            <a:ext cx="1872208" cy="936104"/>
          </a:xfrm>
          <a:prstGeom prst="flowChartDecision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2"/>
                </a:solidFill>
              </a:rPr>
              <a:t>+500</a:t>
            </a:r>
            <a:endParaRPr lang="ru-RU" sz="2800" b="1" dirty="0">
              <a:solidFill>
                <a:schemeClr val="tx2"/>
              </a:solidFill>
            </a:endParaRPr>
          </a:p>
        </p:txBody>
      </p:sp>
      <p:sp>
        <p:nvSpPr>
          <p:cNvPr id="16" name="Блок-схема: решение 15"/>
          <p:cNvSpPr/>
          <p:nvPr/>
        </p:nvSpPr>
        <p:spPr>
          <a:xfrm>
            <a:off x="4283968" y="4725144"/>
            <a:ext cx="1872208" cy="936104"/>
          </a:xfrm>
          <a:prstGeom prst="flowChartDecision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2"/>
                </a:solidFill>
              </a:rPr>
              <a:t>+464</a:t>
            </a:r>
            <a:endParaRPr lang="ru-RU" sz="2800" b="1" dirty="0">
              <a:solidFill>
                <a:schemeClr val="tx2"/>
              </a:solidFill>
            </a:endParaRPr>
          </a:p>
        </p:txBody>
      </p:sp>
      <p:pic>
        <p:nvPicPr>
          <p:cNvPr id="17" name="Picture 3" descr="C:\Users\николай\Desktop\0_91210_e76c91b8_ori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3645024"/>
            <a:ext cx="2450357" cy="2255158"/>
          </a:xfrm>
          <a:prstGeom prst="rect">
            <a:avLst/>
          </a:prstGeom>
          <a:noFill/>
        </p:spPr>
      </p:pic>
      <p:sp>
        <p:nvSpPr>
          <p:cNvPr id="19" name="Блок-схема: решение 18"/>
          <p:cNvSpPr/>
          <p:nvPr/>
        </p:nvSpPr>
        <p:spPr>
          <a:xfrm>
            <a:off x="2411760" y="4725144"/>
            <a:ext cx="1872208" cy="936104"/>
          </a:xfrm>
          <a:prstGeom prst="flowChartDecision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2"/>
                </a:solidFill>
              </a:rPr>
              <a:t>1000</a:t>
            </a:r>
            <a:endParaRPr lang="ru-RU" sz="28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build="allAtOnce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5576" y="332656"/>
            <a:ext cx="791146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</a:rPr>
              <a:t>Составь четыре верных равенства: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508104" y="1556792"/>
            <a:ext cx="206178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 smtClean="0">
                <a:solidFill>
                  <a:schemeClr val="tx2"/>
                </a:solidFill>
              </a:rPr>
              <a:t>15 см</a:t>
            </a:r>
            <a:r>
              <a:rPr lang="ru-RU" sz="5400" b="1" baseline="30000" dirty="0" smtClean="0">
                <a:solidFill>
                  <a:schemeClr val="tx2"/>
                </a:solidFill>
              </a:rPr>
              <a:t>2</a:t>
            </a:r>
            <a:endParaRPr lang="ru-RU" sz="5400" b="1" baseline="30000" dirty="0">
              <a:solidFill>
                <a:schemeClr val="tx2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99592" y="4941168"/>
            <a:ext cx="252505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 smtClean="0">
                <a:solidFill>
                  <a:schemeClr val="tx2"/>
                </a:solidFill>
              </a:rPr>
              <a:t>800 дм</a:t>
            </a:r>
            <a:r>
              <a:rPr lang="ru-RU" sz="5400" b="1" baseline="30000" dirty="0" smtClean="0">
                <a:solidFill>
                  <a:schemeClr val="tx2"/>
                </a:solidFill>
              </a:rPr>
              <a:t>2</a:t>
            </a:r>
            <a:endParaRPr lang="ru-RU" sz="5400" b="1" baseline="30000" dirty="0">
              <a:solidFill>
                <a:schemeClr val="tx2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3568" y="1556792"/>
            <a:ext cx="327205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 smtClean="0">
                <a:solidFill>
                  <a:schemeClr val="tx2"/>
                </a:solidFill>
              </a:rPr>
              <a:t>30 000 см</a:t>
            </a:r>
            <a:r>
              <a:rPr lang="ru-RU" sz="5400" b="1" baseline="30000" dirty="0" smtClean="0">
                <a:solidFill>
                  <a:schemeClr val="tx2"/>
                </a:solidFill>
              </a:rPr>
              <a:t>2</a:t>
            </a:r>
            <a:endParaRPr lang="ru-RU" sz="5400" b="1" baseline="30000" dirty="0">
              <a:solidFill>
                <a:schemeClr val="tx2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580112" y="3861048"/>
            <a:ext cx="206178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 smtClean="0">
                <a:solidFill>
                  <a:schemeClr val="tx2"/>
                </a:solidFill>
              </a:rPr>
              <a:t>23 см</a:t>
            </a:r>
            <a:r>
              <a:rPr lang="ru-RU" sz="5400" b="1" baseline="30000" dirty="0" smtClean="0">
                <a:solidFill>
                  <a:schemeClr val="tx2"/>
                </a:solidFill>
              </a:rPr>
              <a:t>2</a:t>
            </a:r>
            <a:endParaRPr lang="ru-RU" sz="5400" b="1" baseline="30000" dirty="0">
              <a:solidFill>
                <a:schemeClr val="tx2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724128" y="2636912"/>
            <a:ext cx="142058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 smtClean="0">
                <a:solidFill>
                  <a:schemeClr val="tx2"/>
                </a:solidFill>
              </a:rPr>
              <a:t>8 м</a:t>
            </a:r>
            <a:r>
              <a:rPr lang="ru-RU" sz="5400" b="1" baseline="30000" dirty="0" smtClean="0">
                <a:solidFill>
                  <a:schemeClr val="tx2"/>
                </a:solidFill>
              </a:rPr>
              <a:t>2</a:t>
            </a:r>
            <a:endParaRPr lang="ru-RU" sz="5400" b="1" baseline="30000" dirty="0">
              <a:solidFill>
                <a:schemeClr val="tx2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508104" y="4941168"/>
            <a:ext cx="142058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 smtClean="0">
                <a:solidFill>
                  <a:schemeClr val="tx2"/>
                </a:solidFill>
              </a:rPr>
              <a:t>3 м</a:t>
            </a:r>
            <a:r>
              <a:rPr lang="ru-RU" sz="5400" b="1" baseline="30000" dirty="0" smtClean="0">
                <a:solidFill>
                  <a:schemeClr val="tx2"/>
                </a:solidFill>
              </a:rPr>
              <a:t>2</a:t>
            </a:r>
            <a:endParaRPr lang="ru-RU" sz="5400" b="1" baseline="30000" dirty="0">
              <a:solidFill>
                <a:schemeClr val="tx2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27584" y="2636912"/>
            <a:ext cx="287610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 smtClean="0">
                <a:solidFill>
                  <a:schemeClr val="tx2"/>
                </a:solidFill>
              </a:rPr>
              <a:t>2300 дм</a:t>
            </a:r>
            <a:r>
              <a:rPr lang="ru-RU" sz="5400" b="1" baseline="30000" dirty="0" smtClean="0">
                <a:solidFill>
                  <a:schemeClr val="tx2"/>
                </a:solidFill>
              </a:rPr>
              <a:t>2</a:t>
            </a:r>
            <a:endParaRPr lang="ru-RU" sz="5400" b="1" baseline="30000" dirty="0">
              <a:solidFill>
                <a:schemeClr val="tx2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27584" y="3789040"/>
            <a:ext cx="296747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 smtClean="0">
                <a:solidFill>
                  <a:schemeClr val="tx2"/>
                </a:solidFill>
              </a:rPr>
              <a:t>1500 мм</a:t>
            </a:r>
            <a:r>
              <a:rPr lang="ru-RU" sz="5400" b="1" baseline="30000" dirty="0" smtClean="0">
                <a:solidFill>
                  <a:schemeClr val="tx2"/>
                </a:solidFill>
              </a:rPr>
              <a:t>2</a:t>
            </a:r>
            <a:endParaRPr lang="ru-RU" sz="5400" b="1" baseline="300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5576" y="332656"/>
            <a:ext cx="791146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</a:rPr>
              <a:t>Составь четыре верных равенства: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148064" y="3789040"/>
            <a:ext cx="206178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 smtClean="0">
                <a:solidFill>
                  <a:schemeClr val="tx2"/>
                </a:solidFill>
              </a:rPr>
              <a:t>15 см</a:t>
            </a:r>
            <a:r>
              <a:rPr lang="ru-RU" sz="5400" b="1" baseline="30000" dirty="0" smtClean="0">
                <a:solidFill>
                  <a:schemeClr val="tx2"/>
                </a:solidFill>
              </a:rPr>
              <a:t>2</a:t>
            </a:r>
            <a:endParaRPr lang="ru-RU" sz="5400" b="1" baseline="30000" dirty="0">
              <a:solidFill>
                <a:schemeClr val="tx2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99592" y="4941168"/>
            <a:ext cx="252505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 smtClean="0">
                <a:solidFill>
                  <a:schemeClr val="tx2"/>
                </a:solidFill>
              </a:rPr>
              <a:t>800 дм</a:t>
            </a:r>
            <a:r>
              <a:rPr lang="ru-RU" sz="5400" b="1" baseline="30000" dirty="0" smtClean="0">
                <a:solidFill>
                  <a:schemeClr val="tx2"/>
                </a:solidFill>
              </a:rPr>
              <a:t>2</a:t>
            </a:r>
            <a:endParaRPr lang="ru-RU" sz="5400" b="1" baseline="30000" dirty="0">
              <a:solidFill>
                <a:schemeClr val="tx2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3568" y="1556792"/>
            <a:ext cx="327205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 smtClean="0">
                <a:solidFill>
                  <a:schemeClr val="tx2"/>
                </a:solidFill>
              </a:rPr>
              <a:t>30 000 см</a:t>
            </a:r>
            <a:r>
              <a:rPr lang="ru-RU" sz="5400" b="1" baseline="30000" dirty="0" smtClean="0">
                <a:solidFill>
                  <a:schemeClr val="tx2"/>
                </a:solidFill>
              </a:rPr>
              <a:t>2</a:t>
            </a:r>
            <a:endParaRPr lang="ru-RU" sz="5400" b="1" baseline="30000" dirty="0">
              <a:solidFill>
                <a:schemeClr val="tx2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148064" y="2636912"/>
            <a:ext cx="206178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 smtClean="0">
                <a:solidFill>
                  <a:schemeClr val="tx2"/>
                </a:solidFill>
              </a:rPr>
              <a:t>23 см</a:t>
            </a:r>
            <a:r>
              <a:rPr lang="ru-RU" sz="5400" b="1" baseline="30000" dirty="0" smtClean="0">
                <a:solidFill>
                  <a:schemeClr val="tx2"/>
                </a:solidFill>
              </a:rPr>
              <a:t>2</a:t>
            </a:r>
            <a:endParaRPr lang="ru-RU" sz="5400" b="1" baseline="30000" dirty="0">
              <a:solidFill>
                <a:schemeClr val="tx2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64088" y="4941168"/>
            <a:ext cx="142058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 smtClean="0">
                <a:solidFill>
                  <a:schemeClr val="tx2"/>
                </a:solidFill>
              </a:rPr>
              <a:t>8 м</a:t>
            </a:r>
            <a:r>
              <a:rPr lang="ru-RU" sz="5400" b="1" baseline="30000" dirty="0" smtClean="0">
                <a:solidFill>
                  <a:schemeClr val="tx2"/>
                </a:solidFill>
              </a:rPr>
              <a:t>2</a:t>
            </a:r>
            <a:endParaRPr lang="ru-RU" sz="5400" b="1" baseline="30000" dirty="0">
              <a:solidFill>
                <a:schemeClr val="tx2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64088" y="1556792"/>
            <a:ext cx="142058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 smtClean="0">
                <a:solidFill>
                  <a:schemeClr val="tx2"/>
                </a:solidFill>
              </a:rPr>
              <a:t>3 м</a:t>
            </a:r>
            <a:r>
              <a:rPr lang="ru-RU" sz="5400" b="1" baseline="30000" dirty="0" smtClean="0">
                <a:solidFill>
                  <a:schemeClr val="tx2"/>
                </a:solidFill>
              </a:rPr>
              <a:t>2</a:t>
            </a:r>
            <a:endParaRPr lang="ru-RU" sz="5400" b="1" baseline="30000" dirty="0">
              <a:solidFill>
                <a:schemeClr val="tx2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27584" y="2636912"/>
            <a:ext cx="287610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 smtClean="0">
                <a:solidFill>
                  <a:schemeClr val="tx2"/>
                </a:solidFill>
              </a:rPr>
              <a:t>2300 дм</a:t>
            </a:r>
            <a:r>
              <a:rPr lang="ru-RU" sz="5400" b="1" baseline="30000" dirty="0" smtClean="0">
                <a:solidFill>
                  <a:schemeClr val="tx2"/>
                </a:solidFill>
              </a:rPr>
              <a:t>2</a:t>
            </a:r>
            <a:endParaRPr lang="ru-RU" sz="5400" b="1" baseline="30000" dirty="0">
              <a:solidFill>
                <a:schemeClr val="tx2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99592" y="3861048"/>
            <a:ext cx="296747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 smtClean="0">
                <a:solidFill>
                  <a:schemeClr val="tx2"/>
                </a:solidFill>
              </a:rPr>
              <a:t>1500 мм</a:t>
            </a:r>
            <a:r>
              <a:rPr lang="ru-RU" sz="5400" b="1" baseline="30000" dirty="0" smtClean="0">
                <a:solidFill>
                  <a:schemeClr val="tx2"/>
                </a:solidFill>
              </a:rPr>
              <a:t>2</a:t>
            </a:r>
            <a:endParaRPr lang="ru-RU" sz="5400" b="1" baseline="30000" dirty="0">
              <a:solidFill>
                <a:schemeClr val="tx2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283968" y="1556792"/>
            <a:ext cx="52931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 smtClean="0">
                <a:solidFill>
                  <a:schemeClr val="tx2"/>
                </a:solidFill>
              </a:rPr>
              <a:t>=</a:t>
            </a:r>
            <a:endParaRPr lang="ru-RU" sz="5400" b="1" dirty="0">
              <a:solidFill>
                <a:schemeClr val="tx2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283968" y="2636912"/>
            <a:ext cx="52931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 smtClean="0">
                <a:solidFill>
                  <a:schemeClr val="tx2"/>
                </a:solidFill>
              </a:rPr>
              <a:t>=</a:t>
            </a:r>
            <a:endParaRPr lang="ru-RU" sz="5400" b="1" dirty="0">
              <a:solidFill>
                <a:schemeClr val="tx2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355976" y="3861048"/>
            <a:ext cx="52931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 smtClean="0">
                <a:solidFill>
                  <a:schemeClr val="tx2"/>
                </a:solidFill>
              </a:rPr>
              <a:t>=</a:t>
            </a:r>
            <a:endParaRPr lang="ru-RU" sz="5400" b="1" dirty="0">
              <a:solidFill>
                <a:schemeClr val="tx2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355976" y="4869160"/>
            <a:ext cx="52931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 smtClean="0">
                <a:solidFill>
                  <a:schemeClr val="tx2"/>
                </a:solidFill>
              </a:rPr>
              <a:t>=</a:t>
            </a:r>
            <a:endParaRPr lang="ru-RU" sz="54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75656" y="332656"/>
            <a:ext cx="668157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</a:rPr>
              <a:t>Вычислите площадь фигуры</a:t>
            </a:r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</a:rPr>
              <a:t>:</a:t>
            </a:r>
            <a:endParaRPr lang="ru-RU" sz="36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99592" y="1412776"/>
            <a:ext cx="2592288" cy="1296144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1628800"/>
            <a:ext cx="526106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54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а</a:t>
            </a:r>
            <a:endParaRPr lang="ru-RU" sz="5400" b="1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835696" y="2780928"/>
            <a:ext cx="556564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54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b</a:t>
            </a:r>
            <a:endParaRPr lang="ru-RU" sz="5400" b="1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27584" y="3933056"/>
            <a:ext cx="6516336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chemeClr val="tx2"/>
                </a:solidFill>
              </a:rPr>
              <a:t>а=7 дм</a:t>
            </a:r>
          </a:p>
          <a:p>
            <a:r>
              <a:rPr lang="en-US" sz="4000" b="1" dirty="0" smtClean="0">
                <a:solidFill>
                  <a:schemeClr val="tx2"/>
                </a:solidFill>
              </a:rPr>
              <a:t>b</a:t>
            </a:r>
            <a:r>
              <a:rPr lang="ru-RU" sz="4000" b="1" dirty="0" smtClean="0">
                <a:solidFill>
                  <a:schemeClr val="tx2"/>
                </a:solidFill>
              </a:rPr>
              <a:t>=60 см</a:t>
            </a:r>
          </a:p>
          <a:p>
            <a:r>
              <a:rPr lang="ru-RU" sz="4000" b="1" dirty="0" smtClean="0">
                <a:solidFill>
                  <a:schemeClr val="tx2"/>
                </a:solidFill>
              </a:rPr>
              <a:t>Выразите площадь</a:t>
            </a:r>
          </a:p>
          <a:p>
            <a:r>
              <a:rPr lang="ru-RU" sz="4000" b="1" dirty="0" smtClean="0">
                <a:solidFill>
                  <a:schemeClr val="tx2"/>
                </a:solidFill>
              </a:rPr>
              <a:t> в квадратных  сантиметрах</a:t>
            </a:r>
            <a:r>
              <a:rPr lang="ru-RU" sz="4000" dirty="0" smtClean="0"/>
              <a:t>.</a:t>
            </a:r>
            <a:endParaRPr lang="ru-RU" sz="4000" dirty="0"/>
          </a:p>
        </p:txBody>
      </p:sp>
      <p:sp>
        <p:nvSpPr>
          <p:cNvPr id="7" name="TextBox 6"/>
          <p:cNvSpPr txBox="1"/>
          <p:nvPr/>
        </p:nvSpPr>
        <p:spPr>
          <a:xfrm>
            <a:off x="4644008" y="1628800"/>
            <a:ext cx="307648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ru-RU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=420 СМ </a:t>
            </a:r>
            <a:r>
              <a:rPr lang="ru-RU" sz="4400" b="1" baseline="30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sz="4400" b="1" baseline="30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allAtOnce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75656" y="332656"/>
            <a:ext cx="668157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</a:rPr>
              <a:t>Вычислите площадь фигуры</a:t>
            </a:r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</a:rPr>
              <a:t>:</a:t>
            </a:r>
            <a:endParaRPr lang="ru-RU" sz="36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1628800"/>
            <a:ext cx="526106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54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а</a:t>
            </a:r>
            <a:endParaRPr lang="ru-RU" sz="5400" b="1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27584" y="3933056"/>
            <a:ext cx="6428748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chemeClr val="tx2"/>
                </a:solidFill>
              </a:rPr>
              <a:t>а=90 см</a:t>
            </a:r>
          </a:p>
          <a:p>
            <a:r>
              <a:rPr lang="ru-RU" sz="4000" b="1" dirty="0" smtClean="0">
                <a:solidFill>
                  <a:schemeClr val="tx2"/>
                </a:solidFill>
              </a:rPr>
              <a:t>Выразите площадь</a:t>
            </a:r>
          </a:p>
          <a:p>
            <a:r>
              <a:rPr lang="ru-RU" sz="4000" b="1" dirty="0" smtClean="0">
                <a:solidFill>
                  <a:schemeClr val="tx2"/>
                </a:solidFill>
              </a:rPr>
              <a:t> в квадратных дециметрах.</a:t>
            </a:r>
            <a:r>
              <a:rPr lang="ru-RU" sz="4000" dirty="0" smtClean="0"/>
              <a:t>.</a:t>
            </a:r>
            <a:endParaRPr lang="ru-RU" sz="40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971600" y="1340768"/>
            <a:ext cx="1728192" cy="17281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4860032" y="2348880"/>
            <a:ext cx="277511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ru-RU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=81 ДМ </a:t>
            </a:r>
            <a:r>
              <a:rPr lang="ru-RU" sz="4400" b="1" baseline="30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sz="4400" b="1" baseline="30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75656" y="332656"/>
            <a:ext cx="668157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</a:rPr>
              <a:t>Вычислите площадь фигуры</a:t>
            </a:r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</a:rPr>
              <a:t>:</a:t>
            </a:r>
            <a:endParaRPr lang="ru-RU" sz="36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4" name="Капля 13"/>
          <p:cNvSpPr/>
          <p:nvPr/>
        </p:nvSpPr>
        <p:spPr>
          <a:xfrm>
            <a:off x="2123728" y="1916832"/>
            <a:ext cx="3456384" cy="2376264"/>
          </a:xfrm>
          <a:prstGeom prst="teardrop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</TotalTime>
  <Words>296</Words>
  <Application>Microsoft Office PowerPoint</Application>
  <PresentationFormat>Экран (4:3)</PresentationFormat>
  <Paragraphs>86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Слайд 1</vt:lpstr>
      <vt:lpstr>Цель урока: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ПАЛЕТКА</vt:lpstr>
      <vt:lpstr>Вычисление площади с помощью палетки</vt:lpstr>
      <vt:lpstr>ПАЛЕТКА</vt:lpstr>
      <vt:lpstr>Слайд 14</vt:lpstr>
      <vt:lpstr>Слайд 15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николай</dc:creator>
  <cp:lastModifiedBy>николай</cp:lastModifiedBy>
  <cp:revision>24</cp:revision>
  <dcterms:created xsi:type="dcterms:W3CDTF">2015-01-05T11:08:09Z</dcterms:created>
  <dcterms:modified xsi:type="dcterms:W3CDTF">2015-01-25T09:07:59Z</dcterms:modified>
</cp:coreProperties>
</file>