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69" r:id="rId3"/>
    <p:sldMasterId id="2147483781" r:id="rId4"/>
  </p:sldMasterIdLst>
  <p:notesMasterIdLst>
    <p:notesMasterId r:id="rId41"/>
  </p:notesMasterIdLst>
  <p:sldIdLst>
    <p:sldId id="257" r:id="rId5"/>
    <p:sldId id="258" r:id="rId6"/>
    <p:sldId id="259" r:id="rId7"/>
    <p:sldId id="260" r:id="rId8"/>
    <p:sldId id="278" r:id="rId9"/>
    <p:sldId id="261" r:id="rId10"/>
    <p:sldId id="262" r:id="rId11"/>
    <p:sldId id="263" r:id="rId12"/>
    <p:sldId id="271" r:id="rId13"/>
    <p:sldId id="279" r:id="rId14"/>
    <p:sldId id="267" r:id="rId15"/>
    <p:sldId id="270" r:id="rId16"/>
    <p:sldId id="269" r:id="rId17"/>
    <p:sldId id="266" r:id="rId18"/>
    <p:sldId id="268" r:id="rId19"/>
    <p:sldId id="272" r:id="rId20"/>
    <p:sldId id="273" r:id="rId21"/>
    <p:sldId id="282" r:id="rId22"/>
    <p:sldId id="284" r:id="rId23"/>
    <p:sldId id="283" r:id="rId24"/>
    <p:sldId id="281" r:id="rId25"/>
    <p:sldId id="285" r:id="rId26"/>
    <p:sldId id="287" r:id="rId27"/>
    <p:sldId id="286" r:id="rId28"/>
    <p:sldId id="289" r:id="rId29"/>
    <p:sldId id="274" r:id="rId30"/>
    <p:sldId id="288" r:id="rId31"/>
    <p:sldId id="290" r:id="rId32"/>
    <p:sldId id="291" r:id="rId33"/>
    <p:sldId id="292" r:id="rId34"/>
    <p:sldId id="293" r:id="rId35"/>
    <p:sldId id="294" r:id="rId36"/>
    <p:sldId id="295" r:id="rId37"/>
    <p:sldId id="276" r:id="rId38"/>
    <p:sldId id="277" r:id="rId39"/>
    <p:sldId id="28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9" autoAdjust="0"/>
    <p:restoredTop sz="94660"/>
  </p:normalViewPr>
  <p:slideViewPr>
    <p:cSldViewPr>
      <p:cViewPr>
        <p:scale>
          <a:sx n="55" d="100"/>
          <a:sy n="55" d="100"/>
        </p:scale>
        <p:origin x="-2274" y="-7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75806-041C-4E79-863B-F0A2CA915C9A}" type="datetimeFigureOut">
              <a:rPr lang="ru-RU" smtClean="0"/>
              <a:t>12.04.2014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FEFAD-EBA7-4406-BE44-557B5AB9E7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C6F5734D-1E51-47B3-95B9-68C67E3DE121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ru-RU" altLang="ru-RU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845D3340-B8E0-4D95-A10D-6643BA9B2865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2</a:t>
            </a:fld>
            <a:endParaRPr lang="ru-RU" altLang="ru-RU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50C0D084-1742-491E-AC77-2D550172F77A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ru-RU" altLang="ru-RU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4A2A409A-BDA9-4B44-AFE0-9DB249EBBE3E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2A364F53-238B-4A1A-9CB3-12967CA68729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1C7844AD-A5AA-4A6A-8097-02D8F0719577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4E8C4929-33E0-44EA-95FA-89887A324BA1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4BA5EF45-8704-41F5-95DC-6DC0B95E3585}" type="slidenum">
              <a:rPr lang="ru-RU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35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5DBE8-3EFD-4815-930F-25171C8081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298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354FD-66B6-46FD-8229-19DACED7BF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02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0EA0D-22BE-49EE-930D-37BC7D8606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55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A7C39-185A-4684-8F37-0779527C6A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487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4DE91-74CD-4175-AAC2-95B9B233C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99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6B337-76CB-4833-B284-B32FF06175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58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AAACC-8E2D-4070-A6AC-0592BF908B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26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8EAF2-C05D-4002-A316-9DC9C73178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57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BE95E-ED60-4B2A-A536-E3364BFF25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52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8D934-82B3-44B0-88C2-0B498DA27F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97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73FB8-C50B-4B08-BA27-5A60616CF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28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55AB-BA40-42F3-B441-467AF7C478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0F52C-E38B-4A64-9259-5CB74D4675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35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E6BF-5EA8-4F5C-9E38-71F435CC3C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16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C4376-44C4-4F18-A238-287BFA177C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81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AD032-AF32-4AB8-9798-842AFC7B15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92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4DE91-74CD-4175-AAC2-95B9B233CB3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6B337-76CB-4833-B284-B32FF06175B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AAACC-8E2D-4070-A6AC-0592BF908BC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8EAF2-C05D-4002-A316-9DC9C731781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BE95E-ED60-4B2A-A536-E3364BFF257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8D934-82B3-44B0-88C2-0B498DA27FD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0E68C-A778-4AF0-BB1B-844B1997BB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9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73FB8-C50B-4B08-BA27-5A60616CFD4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60F52C-E38B-4A64-9259-5CB74D4675E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DE6BF-5EA8-4F5C-9E38-71F435CC3C7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C4376-44C4-4F18-A238-287BFA177C7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AD032-AF32-4AB8-9798-842AFC7B154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BB65E-0AD9-467E-83E0-388E5A614E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79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AD0D5-6755-4EC2-9A5E-4A01C19C2F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42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29551-CD79-4BD2-9839-75436399FF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38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68835-AD4D-4E91-9D81-DE611CC57A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548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85128-BA5B-4AC4-AC60-478E2866EF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5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25BF1-499E-4AC3-B0EE-3BDE66F479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3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335E8-E7D5-4A11-AF7F-79B9AEBF517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43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0C5AA-9D94-44F9-AFB2-6394AE7388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38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A040C-1DB3-4E19-82E4-72A575358B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35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DD3FE-D000-44F8-BFB6-0B343CF3B6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93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E395-8652-4C78-BFC5-542014BD2F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07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F82AA-3CF4-4FEA-8DDC-2CCBF57243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44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168BF-6F5A-4691-99EB-7BE5A9CDF9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3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CFEA8-8AF9-48C2-88ED-E72EA65625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11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8506A-A762-4921-9ACF-86C6332632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19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3480E-1725-4CF5-9AB2-609B0CD093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066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9FDF0-2E9D-4097-8479-C166058B4A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37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31.3.14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02823-4995-4D12-8B4D-ACECCA0203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altLang="ru-RU"/>
              <a:t>31.3.14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fld id="{4AC02E7D-2C35-41C0-A2B3-FF16E4C19D73}" type="slidenum">
              <a:rPr lang="ru-RU" altLang="ru-RU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‹#›</a:t>
            </a:fld>
            <a:endParaRPr lang="ru-RU" altLang="ru-RU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49587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Microsoft YaHei" charset="-122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Microsoft YaHei" charset="-122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Microsoft YaHei" charset="-122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Microsoft YaHei" charset="-122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buChar char="–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buChar char="•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0"/>
            <a:r>
              <a:rPr lang="en-GB" altLang="ru-RU" smtClean="0"/>
              <a:t>Девятый уровень структурыОбразец текста</a:t>
            </a:r>
          </a:p>
          <a:p>
            <a:pPr lvl="1"/>
            <a:r>
              <a:rPr lang="en-GB" altLang="ru-RU" smtClean="0"/>
              <a:t>Второй уровень</a:t>
            </a:r>
          </a:p>
          <a:p>
            <a:pPr lvl="2"/>
            <a:r>
              <a:rPr lang="en-GB" altLang="ru-RU" smtClean="0"/>
              <a:t>Третий уровень</a:t>
            </a:r>
          </a:p>
          <a:p>
            <a:pPr lvl="3"/>
            <a:r>
              <a:rPr lang="en-GB" altLang="ru-RU" smtClean="0"/>
              <a:t>Четвертый уровень</a:t>
            </a:r>
          </a:p>
          <a:p>
            <a:pPr lvl="4"/>
            <a:r>
              <a:rPr lang="en-GB" altLang="ru-RU" smtClean="0"/>
              <a:t>Пятый уровень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altLang="ru-RU"/>
              <a:t>31.3.14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fld id="{1DEF0DB9-2BC1-4063-9C8A-118DCA38B9E8}" type="slidenum">
              <a:rPr lang="ru-RU" altLang="ru-RU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793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Microsoft YaHei" charset="-122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Microsoft YaHei" charset="-122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Microsoft YaHei" charset="-122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charset="0"/>
          <a:ea typeface="Microsoft YaHei" charset="-122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buChar char="–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buChar char="•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altLang="ru-RU" smtClean="0"/>
              <a:t>31.3.14</a:t>
            </a: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fld id="{4AC02E7D-2C35-41C0-A2B3-FF16E4C19D73}" type="slidenum">
              <a:rPr lang="ru-RU" altLang="ru-RU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E12027-A18B-4ADF-92A7-C85EF1199DF6}" type="slidenum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7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0.png"/><Relationship Id="rId4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gif"/><Relationship Id="rId7" Type="http://schemas.openxmlformats.org/officeDocument/2006/relationships/image" Target="../media/image20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gif"/><Relationship Id="rId5" Type="http://schemas.openxmlformats.org/officeDocument/2006/relationships/hyperlink" Target="http://smayli.ru/smile/jivotniea-3743.html" TargetMode="Externa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14375"/>
            <a:ext cx="6659563" cy="2370138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altLang="ru-RU" dirty="0" smtClean="0"/>
              <a:t>Тема урока: </a:t>
            </a:r>
            <a:br>
              <a:rPr lang="ru-RU" altLang="ru-RU" dirty="0" smtClean="0"/>
            </a:br>
            <a:r>
              <a:rPr lang="ru-RU" altLang="ru-RU" dirty="0" smtClean="0"/>
              <a:t>«Геометрические задачи на экзаменах»</a:t>
            </a:r>
          </a:p>
        </p:txBody>
      </p:sp>
      <p:pic>
        <p:nvPicPr>
          <p:cNvPr id="3076" name="Picture 15" descr="6846975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0"/>
            <a:ext cx="28575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book0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071813"/>
            <a:ext cx="2084387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5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C:\Documents and Settings\Серёжа\Рабочий стол\Презентация11 апреля\tumblr_static_seamless-math-symbols-vector-background-1bc04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71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313" y="928688"/>
            <a:ext cx="8572500" cy="5643562"/>
          </a:xfrm>
          <a:solidFill>
            <a:schemeClr val="accent1">
              <a:alpha val="65000"/>
            </a:schemeClr>
          </a:solidFill>
          <a:ln w="31750">
            <a:solidFill>
              <a:schemeClr val="accent1"/>
            </a:solidFill>
          </a:ln>
        </p:spPr>
        <p:txBody>
          <a:bodyPr/>
          <a:lstStyle/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№ 2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 (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стр.187)</a:t>
            </a: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endParaRPr lang="ru-RU" altLang="ru-RU" sz="2000" b="1" kern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Дано:</a:t>
            </a: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endParaRPr lang="ru-RU" altLang="ru-RU" sz="2000" b="1" kern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MABCD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 - пирамида, у которой все рёбра равны а;</a:t>
            </a: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K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,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P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- середины рёбер AD и MC;</a:t>
            </a: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endParaRPr lang="ru-RU" altLang="ru-RU" sz="2000" b="1" kern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а) Докажите: 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MK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_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DP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 </a:t>
            </a: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endParaRPr lang="ru-RU" altLang="ru-RU" sz="2000" b="1" kern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б) Определите ρ ( 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MK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^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DP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).</a:t>
            </a: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endParaRPr lang="ru-RU" altLang="ru-RU" sz="2000" b="1" kern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в) Построим α║β , где 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MK ϵ α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DP ϵ β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α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 ∩ 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MABCD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=?</a:t>
            </a: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β ∩ 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MABCD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=?</a:t>
            </a: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endParaRPr lang="ru-RU" altLang="ru-RU" sz="2000" b="1" kern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г) Найдите  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(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α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∩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MABCD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); 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(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β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∩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MABCD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).</a:t>
            </a: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endParaRPr lang="ru-RU" altLang="ru-RU" sz="2000" b="1" kern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eaLnBrk="1">
              <a:lnSpc>
                <a:spcPct val="93000"/>
              </a:lnSpc>
              <a:spcAft>
                <a:spcPct val="0"/>
              </a:spcAft>
              <a:buNone/>
            </a:pP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д) Найдём объем тела, ограниченного двумя данными параллельными плоскостями сечений и пирамидой </a:t>
            </a:r>
            <a:r>
              <a:rPr lang="en-US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MABCD</a:t>
            </a:r>
            <a:r>
              <a:rPr lang="ru-RU" altLang="ru-RU" sz="2000" b="1" kern="1200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  <a:p>
            <a:pPr>
              <a:buFont typeface="Times New Roman" pitchFamily="16" charset="0"/>
              <a:buNone/>
              <a:defRPr/>
            </a:pPr>
            <a:endParaRPr lang="ru-RU" sz="2400" b="1" dirty="0" smtClean="0"/>
          </a:p>
          <a:p>
            <a:pPr>
              <a:buFont typeface="Times New Roman" pitchFamily="16" charset="0"/>
              <a:buNone/>
              <a:defRPr/>
            </a:pPr>
            <a:endParaRPr lang="ru-RU" sz="2400" b="1" dirty="0" smtClean="0"/>
          </a:p>
          <a:p>
            <a:pPr>
              <a:buFont typeface="Times New Roman" pitchFamily="16" charset="0"/>
              <a:buNone/>
              <a:defRPr/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101600" indent="0">
              <a:buFont typeface="Times New Roman" pitchFamily="16" charset="0"/>
              <a:buNone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101600" indent="0">
              <a:buFont typeface="Times New Roman" pitchFamily="16" charset="0"/>
              <a:buNone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indent="-80963" eaLnBrk="1" hangingPunct="1">
              <a:buFont typeface="Times New Roman" pitchFamily="16" charset="0"/>
              <a:buNone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941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Documents and Settings\Серёжа\Рабочий стол\Презентация11 апреля\mathematics-pictures-background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038" y="0"/>
            <a:ext cx="10307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340643" y="1340768"/>
            <a:ext cx="8462714" cy="4879429"/>
          </a:xfrm>
          <a:solidFill>
            <a:schemeClr val="accent1">
              <a:alpha val="40000"/>
            </a:schemeClr>
          </a:solidFill>
          <a:ln w="31750">
            <a:solidFill>
              <a:schemeClr val="accent1"/>
            </a:solidFill>
          </a:ln>
        </p:spPr>
        <p:txBody>
          <a:bodyPr/>
          <a:lstStyle/>
          <a:p>
            <a:pPr indent="-80963" eaLnBrk="1" hangingPunct="1">
              <a:spcAft>
                <a:spcPct val="0"/>
              </a:spcAft>
              <a:buFont typeface="Times New Roman" pitchFamily="16" charset="0"/>
              <a:buNone/>
              <a:defRPr/>
            </a:pPr>
            <a:r>
              <a:rPr lang="ru-RU" sz="2800" b="1" dirty="0" smtClean="0">
                <a:latin typeface="Segoe Script" panose="020B0504020000000003" pitchFamily="34" charset="0"/>
                <a:cs typeface="Times New Roman" pitchFamily="16" charset="0"/>
              </a:rPr>
              <a:t>№ 3 (стр.226) </a:t>
            </a:r>
          </a:p>
          <a:p>
            <a:pPr marL="265113" indent="-3175" eaLnBrk="1" hangingPunct="1">
              <a:buFont typeface="Times New Roman" pitchFamily="16" charset="0"/>
              <a:buNone/>
              <a:defRPr/>
            </a:pPr>
            <a:r>
              <a:rPr lang="ru-RU" sz="2800" b="1" dirty="0" smtClean="0">
                <a:latin typeface="Segoe Script" panose="020B0504020000000003" pitchFamily="34" charset="0"/>
                <a:cs typeface="Times New Roman" pitchFamily="18" charset="0"/>
              </a:rPr>
              <a:t>В основании прямой призмы лежит параллелограмм, сторона которого равна 4. Синус острого угла параллелограмма равен √3/4. Отношение площадей разных сечений, проходящей через сторону нижнего основания и сторону верхнего основания, к площади основания призмы равно 4/5 и 3/5. </a:t>
            </a:r>
            <a:r>
              <a:rPr lang="ru-RU" sz="2800" b="1" dirty="0">
                <a:latin typeface="Segoe Script" panose="020B0504020000000003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Segoe Script" panose="020B0504020000000003" pitchFamily="34" charset="0"/>
                <a:cs typeface="Times New Roman" pitchFamily="18" charset="0"/>
              </a:rPr>
              <a:t>       Найдите объём призмы.</a:t>
            </a:r>
          </a:p>
          <a:p>
            <a:pPr indent="-80963" eaLnBrk="1" hangingPunct="1">
              <a:buFont typeface="Times New Roman" pitchFamily="16" charset="0"/>
              <a:buNone/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51520" y="476672"/>
            <a:ext cx="8640960" cy="523220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kern="0" dirty="0">
                <a:ln w="952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Calibri"/>
                <a:ea typeface="Microsoft YaHei"/>
                <a:cs typeface="+mj-cs"/>
              </a:rPr>
              <a:t>Комбинация методов при решении </a:t>
            </a:r>
            <a:r>
              <a:rPr lang="ru-RU" sz="2800" kern="0" dirty="0" smtClean="0">
                <a:ln w="952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Calibri"/>
                <a:ea typeface="Microsoft YaHei"/>
                <a:cs typeface="+mj-cs"/>
              </a:rPr>
              <a:t>задач</a:t>
            </a:r>
            <a:endParaRPr lang="ru-RU" sz="2800" kern="0" dirty="0">
              <a:ln w="9525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Calibri"/>
              <a:ea typeface="Microsoft YaHei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90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" y="0"/>
            <a:ext cx="10309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1383" y="1236801"/>
                <a:ext cx="8081235" cy="5247655"/>
              </a:xfrm>
              <a:prstGeom prst="rect">
                <a:avLst/>
              </a:prstGeom>
              <a:solidFill>
                <a:schemeClr val="accent1">
                  <a:alpha val="55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ru-RU" altLang="ru-RU" sz="2000" b="1" dirty="0">
                    <a:solidFill>
                      <a:srgbClr val="000000"/>
                    </a:solidFill>
                    <a:latin typeface="Arial" charset="0"/>
                  </a:rPr>
                  <a:t>№ 4 (стр. 179</a:t>
                </a:r>
                <a:r>
                  <a:rPr lang="ru-RU" altLang="ru-RU" sz="2000" b="1" dirty="0" smtClean="0">
                    <a:solidFill>
                      <a:srgbClr val="000000"/>
                    </a:solidFill>
                    <a:latin typeface="Arial" charset="0"/>
                  </a:rPr>
                  <a:t>)</a:t>
                </a:r>
                <a:endParaRPr lang="ru-RU" sz="2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  <a:p>
                <a:pPr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r>
                  <a:rPr lang="ru-RU" b="1" dirty="0" smtClean="0">
                    <a:solidFill>
                      <a:srgbClr val="000000"/>
                    </a:solidFill>
                    <a:latin typeface="Comic Sans MS" panose="030F0702030302020204" pitchFamily="66" charset="0"/>
                    <a:ea typeface="Calibri"/>
                    <a:cs typeface="Arial" panose="020B0604020202020204" pitchFamily="34" charset="0"/>
                  </a:rPr>
                  <a:t>Дано</a:t>
                </a:r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Calibri"/>
                    <a:cs typeface="Arial" panose="020B0604020202020204" pitchFamily="34" charset="0"/>
                  </a:rPr>
                  <a:t>:</a:t>
                </a:r>
              </a:p>
              <a:p>
                <a:pPr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r>
                  <a:rPr lang="en-US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Calibri"/>
                    <a:cs typeface="Arial" panose="020B0604020202020204" pitchFamily="34" charset="0"/>
                  </a:rPr>
                  <a:t>DABC</a:t>
                </a:r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Calibri"/>
                    <a:cs typeface="Arial" panose="020B0604020202020204" pitchFamily="34" charset="0"/>
                  </a:rPr>
                  <a:t>-пирамида, у которой все ребра равны </a:t>
                </a:r>
                <a:r>
                  <a:rPr lang="ru-RU" b="1" i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Calibri"/>
                    <a:cs typeface="Arial" panose="020B0604020202020204" pitchFamily="34" charset="0"/>
                  </a:rPr>
                  <a:t>а</a:t>
                </a:r>
                <a:endParaRPr lang="ru-RU" b="1" dirty="0">
                  <a:solidFill>
                    <a:srgbClr val="000000"/>
                  </a:solidFill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defTabSz="449263" fontAlgn="base" hangingPunct="0">
                  <a:lnSpc>
                    <a:spcPct val="115000"/>
                  </a:lnSpc>
                  <a:spcBef>
                    <a:spcPct val="0"/>
                  </a:spcBef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𝑫</m:t>
                        </m:r>
                      </m:e>
                      <m:sub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С</m:t>
                        </m:r>
                      </m:e>
                      <m:sub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, - середины ребер </a:t>
                </a:r>
                <a:r>
                  <a:rPr lang="en-US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AC</a:t>
                </a:r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 и </a:t>
                </a:r>
                <a:r>
                  <a:rPr lang="en-US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DB</a:t>
                </a:r>
                <a:endParaRPr lang="ru-RU" b="1" dirty="0">
                  <a:solidFill>
                    <a:srgbClr val="000000"/>
                  </a:solidFill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а) Докажите, что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𝑫𝑫</m:t>
                        </m:r>
                      </m:e>
                      <m:sub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b="1" i="1">
                        <a:solidFill>
                          <a:srgbClr val="000000"/>
                        </a:solidFill>
                        <a:latin typeface="Cambria Math"/>
                        <a:ea typeface="Times New Roman"/>
                        <a:cs typeface="Times New Roman"/>
                      </a:rPr>
                      <m:t>ℷ </m:t>
                    </m:r>
                    <m:sSub>
                      <m:sSubPr>
                        <m:ctrlP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𝑪𝑪</m:t>
                        </m:r>
                      </m:e>
                      <m:sub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.</a:t>
                </a:r>
                <a:endParaRPr lang="ru-RU" b="1" dirty="0">
                  <a:solidFill>
                    <a:srgbClr val="000000"/>
                  </a:solidFill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r>
                  <a:rPr lang="ru-RU" b="1" dirty="0" smtClean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б) Определите </a:t>
                </a:r>
                <a:r>
                  <a:rPr lang="en-US" b="1" dirty="0" err="1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Calibri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ru-RU" b="1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  <a:cs typeface="Calibri"/>
                              </a:rPr>
                            </m:ctrlPr>
                          </m:accPr>
                          <m:e>
                            <m:box>
                              <m:boxPr>
                                <m:ctrlPr>
                                  <a:rPr lang="ru-RU" b="1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/>
                                    <a:cs typeface="Calibri"/>
                                  </a:rPr>
                                </m:ctrlPr>
                              </m:boxPr>
                              <m:e>
                                <m:sSub>
                                  <m:sSubPr>
                                    <m:ctrlPr>
                                      <a:rPr lang="ru-RU" b="1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  <m:t>𝑫𝑫</m:t>
                                    </m:r>
                                  </m:e>
                                  <m:sub>
                                    <m:r>
                                      <a:rPr lang="ru-RU" b="1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  <m:t>𝟏</m:t>
                                    </m:r>
                                  </m:sub>
                                </m:sSub>
                                <m:box>
                                  <m:boxPr>
                                    <m:ctrlPr>
                                      <a:rPr lang="ru-RU" b="1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</m:ctrlPr>
                                  </m:boxPr>
                                  <m:e>
                                    <m:r>
                                      <a:rPr lang="ru-RU" b="1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  <m:t>;</m:t>
                                    </m:r>
                                    <m:sSub>
                                      <m:sSubPr>
                                        <m:ctrlPr>
                                          <a:rPr lang="ru-RU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  <m:t>𝑪𝑪</m:t>
                                        </m:r>
                                      </m:e>
                                      <m:sub>
                                        <m:r>
                                          <a:rPr lang="ru-RU" b="1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box>
                              </m:e>
                            </m:box>
                          </m:e>
                        </m:acc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Calibri"/>
                          </a:rPr>
                          <m:t> </m:t>
                        </m:r>
                      </m:e>
                    </m:d>
                    <m:r>
                      <a:rPr lang="ru-RU" b="1" i="1">
                        <a:solidFill>
                          <a:srgbClr val="000000"/>
                        </a:solidFill>
                        <a:latin typeface="Cambria Math"/>
                        <a:ea typeface="Times New Roman"/>
                        <a:cs typeface="Calibri"/>
                      </a:rPr>
                      <m:t>;</m:t>
                    </m:r>
                  </m:oMath>
                </a14:m>
                <a:endParaRPr lang="ru-RU" b="1" dirty="0">
                  <a:solidFill>
                    <a:srgbClr val="000000"/>
                  </a:solidFill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в) Постройте: </a:t>
                </a:r>
                <a14:m>
                  <m:oMath xmlns:m="http://schemas.openxmlformats.org/officeDocument/2006/math">
                    <m:r>
                      <a:rPr lang="ru-RU" b="1" i="1">
                        <a:solidFill>
                          <a:srgbClr val="000000"/>
                        </a:solidFill>
                        <a:latin typeface="Cambria Math"/>
                        <a:ea typeface="Times New Roman"/>
                        <a:cs typeface="Times New Roman"/>
                      </a:rPr>
                      <m:t>𝜶</m:t>
                    </m:r>
                    <m:r>
                      <a:rPr lang="ru-RU" b="1" i="1">
                        <a:solidFill>
                          <a:srgbClr val="000000"/>
                        </a:solidFill>
                        <a:latin typeface="Cambria Math"/>
                        <a:ea typeface="Times New Roman"/>
                        <a:cs typeface="Times New Roman"/>
                      </a:rPr>
                      <m:t>‖</m:t>
                    </m:r>
                    <m:r>
                      <a:rPr lang="ru-RU" b="1" i="1">
                        <a:solidFill>
                          <a:srgbClr val="000000"/>
                        </a:solidFill>
                        <a:latin typeface="Cambria Math"/>
                        <a:ea typeface="Times New Roman"/>
                        <a:cs typeface="Times New Roman"/>
                      </a:rPr>
                      <m:t>𝜷</m:t>
                    </m:r>
                    <m:r>
                      <a:rPr lang="ru-RU" b="1" i="1">
                        <a:solidFill>
                          <a:srgbClr val="000000"/>
                        </a:solidFill>
                        <a:latin typeface="Cambria Math"/>
                        <a:ea typeface="Times New Roman"/>
                        <a:cs typeface="Times New Roman"/>
                      </a:rPr>
                      <m:t>, где </m:t>
                    </m:r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mPr>
                      <m:mr>
                        <m:e>
                          <m:sSub>
                            <m:sSubPr>
                              <m:ctrlPr>
                                <a:rPr lang="ru-RU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ru-RU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𝑫𝑫</m:t>
                              </m:r>
                            </m:e>
                            <m:sub>
                              <m:r>
                                <a:rPr lang="ru-RU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𝟏</m:t>
                              </m:r>
                            </m:sub>
                          </m:sSub>
                        </m:e>
                      </m:mr>
                      <m:mr>
                        <m:e>
                          <m:sSub>
                            <m:sSubPr>
                              <m:ctrlPr>
                                <a:rPr lang="ru-RU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ru-RU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𝑪𝑪</m:t>
                              </m:r>
                            </m:e>
                            <m:sub>
                              <m:r>
                                <a:rPr lang="ru-RU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𝟏</m:t>
                              </m:r>
                            </m:sub>
                          </m:sSub>
                        </m:e>
                      </m:mr>
                    </m:m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mPr>
                      <m:mr>
                        <m:e>
                          <m:r>
                            <a:rPr lang="ru-RU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⊂</m:t>
                          </m:r>
                        </m:e>
                      </m:mr>
                      <m:mr>
                        <m:e>
                          <m:r>
                            <a:rPr lang="ru-RU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⊂</m:t>
                          </m:r>
                        </m:e>
                      </m:mr>
                    </m:m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mPr>
                      <m:mr>
                        <m:e>
                          <m:r>
                            <a:rPr lang="ru-RU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𝜶</m:t>
                          </m:r>
                        </m:e>
                      </m:mr>
                      <m:mr>
                        <m:e>
                          <m:r>
                            <a:rPr lang="ru-RU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𝜷</m:t>
                          </m:r>
                        </m:e>
                      </m:mr>
                    </m:m>
                  </m:oMath>
                </a14:m>
                <a:endParaRPr lang="ru-RU" b="1" dirty="0">
                  <a:solidFill>
                    <a:srgbClr val="000000"/>
                  </a:solidFill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14:m>
                  <m:oMath xmlns:m="http://schemas.openxmlformats.org/officeDocument/2006/math">
                    <m:r>
                      <a:rPr lang="ru-RU" b="1" i="1">
                        <a:solidFill>
                          <a:srgbClr val="000000"/>
                        </a:solidFill>
                        <a:latin typeface="Cambria Math"/>
                        <a:ea typeface="Times New Roman"/>
                        <a:cs typeface="Times New Roman"/>
                      </a:rPr>
                      <m:t>𝜶</m:t>
                    </m:r>
                  </m:oMath>
                </a14:m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 ∩ </a:t>
                </a:r>
                <a:r>
                  <a:rPr lang="en-US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ABCD</a:t>
                </a:r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=?</a:t>
                </a:r>
                <a:endParaRPr lang="ru-RU" b="1" dirty="0">
                  <a:solidFill>
                    <a:srgbClr val="000000"/>
                  </a:solidFill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14:m>
                  <m:oMath xmlns:m="http://schemas.openxmlformats.org/officeDocument/2006/math">
                    <m:r>
                      <a:rPr lang="ru-RU" b="1" i="1">
                        <a:solidFill>
                          <a:srgbClr val="000000"/>
                        </a:solidFill>
                        <a:latin typeface="Cambria Math"/>
                        <a:ea typeface="Times New Roman"/>
                        <a:cs typeface="Times New Roman"/>
                      </a:rPr>
                      <m:t>𝜷</m:t>
                    </m:r>
                  </m:oMath>
                </a14:m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 ∩ </a:t>
                </a:r>
                <a:r>
                  <a:rPr lang="en-US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ABCD</a:t>
                </a:r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=?</a:t>
                </a:r>
                <a:endParaRPr lang="ru-RU" b="1" dirty="0">
                  <a:solidFill>
                    <a:srgbClr val="000000"/>
                  </a:solidFill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г) Найдите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Calibri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Calibri"/>
                          </a:rPr>
                          <m:t>𝑺</m:t>
                        </m:r>
                      </m:e>
                      <m:sub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Calibri"/>
                          </a:rPr>
                          <m:t>𝜶</m:t>
                        </m:r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Calibri"/>
                          </a:rPr>
                          <m:t>∩</m:t>
                        </m:r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Calibri"/>
                          </a:rPr>
                          <m:t>𝑨𝑩𝑪𝑫</m:t>
                        </m:r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Calibri"/>
                          </a:rPr>
                          <m:t> ; </m:t>
                        </m:r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Calibri"/>
                          </a:rPr>
                          <m:t>𝜷</m:t>
                        </m:r>
                        <m:r>
                          <a:rPr lang="ru-RU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Calibri"/>
                          </a:rPr>
                          <m:t>𝑨𝑩𝑪𝑫</m:t>
                        </m:r>
                      </m:sub>
                    </m:sSub>
                  </m:oMath>
                </a14:m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.</a:t>
                </a:r>
                <a:endParaRPr lang="ru-RU" b="1" dirty="0">
                  <a:solidFill>
                    <a:srgbClr val="000000"/>
                  </a:solidFill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д) Найдите объем тела, ограниченного двумя данными параллельными плоскостями сечений и пирамидой </a:t>
                </a:r>
                <a:r>
                  <a:rPr lang="en-US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DABC</a:t>
                </a:r>
                <a:r>
                  <a:rPr lang="ru-RU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. </a:t>
                </a:r>
                <a:endParaRPr lang="ru-RU" b="1" dirty="0">
                  <a:solidFill>
                    <a:srgbClr val="000000"/>
                  </a:solidFill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83" y="1236801"/>
                <a:ext cx="8081235" cy="5247655"/>
              </a:xfrm>
              <a:prstGeom prst="rect">
                <a:avLst/>
              </a:prstGeom>
              <a:blipFill rotWithShape="1">
                <a:blip r:embed="rId3"/>
                <a:stretch>
                  <a:fillRect l="-527" t="-811" b="-46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Группа 4"/>
          <p:cNvGrpSpPr/>
          <p:nvPr/>
        </p:nvGrpSpPr>
        <p:grpSpPr>
          <a:xfrm>
            <a:off x="4788516" y="2569406"/>
            <a:ext cx="3600400" cy="3589224"/>
            <a:chOff x="0" y="0"/>
            <a:chExt cx="2609850" cy="2438400"/>
          </a:xfrm>
        </p:grpSpPr>
        <p:sp>
          <p:nvSpPr>
            <p:cNvPr id="6" name="Надпись 2"/>
            <p:cNvSpPr txBox="1">
              <a:spLocks noChangeArrowheads="1"/>
            </p:cNvSpPr>
            <p:nvPr/>
          </p:nvSpPr>
          <p:spPr bwMode="auto">
            <a:xfrm>
              <a:off x="0" y="1209675"/>
              <a:ext cx="323850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A</a:t>
              </a:r>
              <a:endPara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09550" y="0"/>
              <a:ext cx="2400300" cy="2438400"/>
              <a:chOff x="0" y="0"/>
              <a:chExt cx="2400300" cy="24384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4800" y="1666875"/>
                    <a:ext cx="323850" cy="333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ru-RU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kumimoji="0" lang="ru-RU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0" lang="ru-RU" sz="11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kumimoji="0" lang="ru-RU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8" name="Надпись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04800" y="1666875"/>
                    <a:ext cx="323850" cy="33337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9" name="Группа 8"/>
              <p:cNvGrpSpPr/>
              <p:nvPr/>
            </p:nvGrpSpPr>
            <p:grpSpPr>
              <a:xfrm>
                <a:off x="0" y="0"/>
                <a:ext cx="2400300" cy="2438400"/>
                <a:chOff x="0" y="0"/>
                <a:chExt cx="2400300" cy="2438400"/>
              </a:xfrm>
            </p:grpSpPr>
            <p:sp>
              <p:nvSpPr>
                <p:cNvPr id="10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876300" y="2028825"/>
                  <a:ext cx="323850" cy="40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rPr>
                    <a:t>C</a:t>
                  </a:r>
                  <a:endParaRPr kumimoji="0" lang="ru-RU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0"/>
                  <a:ext cx="2400300" cy="2096135"/>
                  <a:chOff x="0" y="0"/>
                  <a:chExt cx="2400300" cy="2096135"/>
                </a:xfrm>
              </p:grpSpPr>
              <p:sp>
                <p:nvSpPr>
                  <p:cNvPr id="12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6450" y="1047750"/>
                    <a:ext cx="323850" cy="333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rPr>
                      <a:t>B</a:t>
                    </a:r>
                    <a:endParaRPr kumimoji="0" lang="ru-RU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grpSp>
                <p:nvGrpSpPr>
                  <p:cNvPr id="13" name="Группа 12"/>
                  <p:cNvGrpSpPr/>
                  <p:nvPr/>
                </p:nvGrpSpPr>
                <p:grpSpPr>
                  <a:xfrm>
                    <a:off x="0" y="0"/>
                    <a:ext cx="2143125" cy="2096135"/>
                    <a:chOff x="0" y="0"/>
                    <a:chExt cx="2143125" cy="2096135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4" name="Надпись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28750" y="457200"/>
                          <a:ext cx="323850" cy="3333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ru-RU" sz="1100" b="0" i="1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ru-RU" sz="1100" b="0" i="1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kumimoji="0" lang="ru-RU" sz="1100" b="0" i="1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ru-RU" sz="1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Times New Roman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4" name="Надпись 2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 bwMode="auto">
                        <a:xfrm>
                          <a:off x="1428750" y="457200"/>
                          <a:ext cx="323850" cy="333375"/>
                        </a:xfrm>
                        <a:prstGeom prst="rect">
                          <a:avLst/>
                        </a:prstGeom>
                        <a:blipFill rotWithShape="1">
                          <a:blip r:embed="rId5"/>
                          <a:stretch>
                            <a:fillRect/>
                          </a:stretch>
                        </a:blip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r>
                            <a:rPr lang="ru-R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grpSp>
                  <p:nvGrpSpPr>
                    <p:cNvPr id="15" name="Группа 14"/>
                    <p:cNvGrpSpPr/>
                    <p:nvPr/>
                  </p:nvGrpSpPr>
                  <p:grpSpPr>
                    <a:xfrm>
                      <a:off x="0" y="0"/>
                      <a:ext cx="2143125" cy="2096135"/>
                      <a:chOff x="0" y="0"/>
                      <a:chExt cx="2143125" cy="2096135"/>
                    </a:xfrm>
                  </p:grpSpPr>
                  <p:sp>
                    <p:nvSpPr>
                      <p:cNvPr id="16" name="Надпись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28675" y="0"/>
                        <a:ext cx="371475" cy="3333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Calibri"/>
                            <a:cs typeface="Times New Roman"/>
                          </a:rPr>
                          <a:t>D</a:t>
                        </a:r>
                        <a:endParaRPr kumimoji="0" lang="ru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endParaRPr>
                      </a:p>
                    </p:txBody>
                  </p:sp>
                  <p:grpSp>
                    <p:nvGrpSpPr>
                      <p:cNvPr id="17" name="Группа 16"/>
                      <p:cNvGrpSpPr/>
                      <p:nvPr/>
                    </p:nvGrpSpPr>
                    <p:grpSpPr>
                      <a:xfrm>
                        <a:off x="0" y="238125"/>
                        <a:ext cx="2143125" cy="1858010"/>
                        <a:chOff x="0" y="0"/>
                        <a:chExt cx="2143125" cy="1858010"/>
                      </a:xfrm>
                    </p:grpSpPr>
                    <p:cxnSp>
                      <p:nvCxnSpPr>
                        <p:cNvPr id="18" name="Прямая соединительная линия 17"/>
                        <p:cNvCxnSpPr/>
                        <p:nvPr/>
                      </p:nvCxnSpPr>
                      <p:spPr>
                        <a:xfrm flipV="1">
                          <a:off x="0" y="0"/>
                          <a:ext cx="942975" cy="113284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>
                              <a:shade val="95000"/>
                              <a:satMod val="105000"/>
                            </a:sysClr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19" name="Прямая соединительная линия 18"/>
                        <p:cNvCxnSpPr/>
                        <p:nvPr/>
                      </p:nvCxnSpPr>
                      <p:spPr>
                        <a:xfrm>
                          <a:off x="942975" y="0"/>
                          <a:ext cx="1200150" cy="942975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20" name="Прямая соединительная линия 19"/>
                        <p:cNvCxnSpPr/>
                        <p:nvPr/>
                      </p:nvCxnSpPr>
                      <p:spPr>
                        <a:xfrm>
                          <a:off x="0" y="1123950"/>
                          <a:ext cx="1009650" cy="73406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>
                              <a:shade val="95000"/>
                              <a:satMod val="105000"/>
                            </a:sysClr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21" name="Прямая соединительная линия 20"/>
                        <p:cNvCxnSpPr/>
                        <p:nvPr/>
                      </p:nvCxnSpPr>
                      <p:spPr>
                        <a:xfrm flipV="1">
                          <a:off x="1009650" y="942975"/>
                          <a:ext cx="1133475" cy="915035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>
                              <a:shade val="95000"/>
                              <a:satMod val="105000"/>
                            </a:sysClr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22" name="Прямая соединительная линия 21"/>
                        <p:cNvCxnSpPr/>
                        <p:nvPr/>
                      </p:nvCxnSpPr>
                      <p:spPr>
                        <a:xfrm>
                          <a:off x="942975" y="0"/>
                          <a:ext cx="66675" cy="1858010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>
                              <a:shade val="95000"/>
                              <a:satMod val="105000"/>
                            </a:sysClr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23" name="Прямая соединительная линия 22"/>
                        <p:cNvCxnSpPr/>
                        <p:nvPr/>
                      </p:nvCxnSpPr>
                      <p:spPr>
                        <a:xfrm flipV="1">
                          <a:off x="0" y="942975"/>
                          <a:ext cx="2143125" cy="181611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/>
                          </a:solidFill>
                          <a:prstDash val="sysDash"/>
                        </a:ln>
                        <a:effectLst/>
                      </p:spPr>
                    </p:cxnSp>
                    <p:cxnSp>
                      <p:nvCxnSpPr>
                        <p:cNvPr id="24" name="Прямая соединительная линия 23"/>
                        <p:cNvCxnSpPr/>
                        <p:nvPr/>
                      </p:nvCxnSpPr>
                      <p:spPr>
                        <a:xfrm flipH="1">
                          <a:off x="476250" y="0"/>
                          <a:ext cx="466090" cy="1476375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25" name="Прямая соединительная линия 24"/>
                        <p:cNvCxnSpPr/>
                        <p:nvPr/>
                      </p:nvCxnSpPr>
                      <p:spPr>
                        <a:xfrm flipH="1">
                          <a:off x="1009650" y="447675"/>
                          <a:ext cx="495300" cy="1410335"/>
                        </a:xfrm>
                        <a:prstGeom prst="line">
                          <a:avLst/>
                        </a:prstGeom>
                        <a:noFill/>
                        <a:ln w="9525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</p:cxnSp>
                  </p:grpSp>
                </p:grpSp>
              </p:grpSp>
            </p:grpSp>
          </p:grpSp>
        </p:grpSp>
      </p:grpSp>
      <p:sp>
        <p:nvSpPr>
          <p:cNvPr id="3" name="TextBox 2"/>
          <p:cNvSpPr txBox="1"/>
          <p:nvPr/>
        </p:nvSpPr>
        <p:spPr>
          <a:xfrm>
            <a:off x="531383" y="98629"/>
            <a:ext cx="8081235" cy="830997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kern="0" dirty="0">
                <a:ln w="952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Calibri"/>
                <a:ea typeface="Microsoft YaHei"/>
                <a:cs typeface="+mj-cs"/>
              </a:rPr>
              <a:t>Нахождение углов и площадей элементарных </a:t>
            </a:r>
            <a:r>
              <a:rPr lang="ru-RU" sz="2400" kern="0" dirty="0" smtClean="0">
                <a:ln w="952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Calibri"/>
                <a:ea typeface="Microsoft YaHei"/>
                <a:cs typeface="+mj-cs"/>
              </a:rPr>
              <a:t>сечений </a:t>
            </a:r>
            <a:r>
              <a:rPr lang="ru-RU" sz="2400" kern="0" dirty="0">
                <a:ln w="952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Calibri"/>
                <a:ea typeface="Microsoft YaHei"/>
                <a:cs typeface="+mj-cs"/>
              </a:rPr>
              <a:t>Моделирование </a:t>
            </a:r>
            <a:r>
              <a:rPr lang="ru-RU" sz="2400" kern="0" dirty="0" smtClean="0">
                <a:ln w="952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Calibri"/>
                <a:ea typeface="Microsoft YaHei"/>
                <a:cs typeface="+mj-cs"/>
              </a:rPr>
              <a:t>условий</a:t>
            </a:r>
            <a:endParaRPr lang="ru-RU" sz="2400" kern="0" dirty="0">
              <a:ln w="9525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Calibri"/>
              <a:ea typeface="Microsoft YaHei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08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7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Содержимое 4" descr="0026-043-Prezentatsiju-podgotovil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2166515" y="1844824"/>
            <a:ext cx="5357813" cy="324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Высота 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правильной четырёхугольной пирамиды равна 12, а диагональ основания равна 10. </a:t>
            </a:r>
            <a:endParaRPr lang="ru-RU" sz="20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Найдите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а) плоский угол грани при вершине пирамиды;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б) двугранный угол при основании пирамиды;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в) площадь </a:t>
            </a:r>
            <a:r>
              <a:rPr lang="ru-RU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сечения, проходящего       через диагональ основания и параллельного боковому ребру.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59832" y="908720"/>
            <a:ext cx="302433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№ </a:t>
            </a:r>
            <a:r>
              <a:rPr lang="ru-RU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(стр.107)</a:t>
            </a:r>
          </a:p>
        </p:txBody>
      </p:sp>
    </p:spTree>
    <p:extLst>
      <p:ext uri="{BB962C8B-B14F-4D97-AF65-F5344CB8AC3E}">
        <p14:creationId xmlns:p14="http://schemas.microsoft.com/office/powerpoint/2010/main" val="276191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4" descr="159905-melisen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1214438" y="214313"/>
            <a:ext cx="5329237" cy="1141412"/>
          </a:xfrm>
        </p:spPr>
        <p:txBody>
          <a:bodyPr/>
          <a:lstStyle/>
          <a:p>
            <a:r>
              <a:rPr lang="ru-RU" altLang="ru-RU" smtClean="0"/>
              <a:t>Минутка релаксации</a:t>
            </a:r>
          </a:p>
        </p:txBody>
      </p:sp>
      <p:pic>
        <p:nvPicPr>
          <p:cNvPr id="4" name="Picture 6" descr="0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1638560" cy="11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landis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81128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Анимашки Животные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23" y="3068960"/>
            <a:ext cx="1023067" cy="11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romask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56" y="5805264"/>
            <a:ext cx="12668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kuwsink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21" y="3573016"/>
            <a:ext cx="950275" cy="90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1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:\Documents and Settings\Серёжа\Рабочий стол\Презентация11 апреля\mathematics-pictures-background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038" y="0"/>
            <a:ext cx="10307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285750" y="1268760"/>
            <a:ext cx="8572500" cy="5229200"/>
          </a:xfrm>
          <a:solidFill>
            <a:schemeClr val="accent1">
              <a:alpha val="39999"/>
            </a:schemeClr>
          </a:solidFill>
          <a:ln w="317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indent="-80963" eaLnBrk="1" hangingPunct="1">
              <a:spcAft>
                <a:spcPct val="0"/>
              </a:spcAft>
              <a:buFont typeface="Times New Roman" pitchFamily="16" charset="0"/>
              <a:buNone/>
            </a:pPr>
            <a:r>
              <a:rPr lang="ru-RU" altLang="ru-RU" sz="2800" b="1" dirty="0" smtClean="0">
                <a:latin typeface="Segoe Script" panose="020B0504020000000003" pitchFamily="34" charset="0"/>
                <a:cs typeface="Times New Roman" pitchFamily="16" charset="0"/>
              </a:rPr>
              <a:t>№ 6 (стр.205) </a:t>
            </a:r>
          </a:p>
          <a:p>
            <a:pPr indent="-80963" eaLnBrk="1" hangingPunct="1">
              <a:spcAft>
                <a:spcPct val="0"/>
              </a:spcAft>
              <a:buFont typeface="Times New Roman" pitchFamily="16" charset="0"/>
              <a:buNone/>
            </a:pPr>
            <a:r>
              <a:rPr lang="ru-RU" altLang="ru-RU" sz="2800" b="1" dirty="0" smtClean="0">
                <a:latin typeface="Segoe Script" panose="020B0504020000000003" pitchFamily="34" charset="0"/>
                <a:cs typeface="Times New Roman" pitchFamily="16" charset="0"/>
              </a:rPr>
              <a:t>Стороны основания треугольной пирамиды равны 13, 14 и 15. </a:t>
            </a:r>
          </a:p>
          <a:p>
            <a:pPr indent="-80963" eaLnBrk="1" hangingPunct="1">
              <a:spcAft>
                <a:spcPct val="0"/>
              </a:spcAft>
              <a:buFont typeface="Times New Roman" pitchFamily="16" charset="0"/>
              <a:buNone/>
            </a:pPr>
            <a:r>
              <a:rPr lang="ru-RU" altLang="ru-RU" sz="2800" b="1" dirty="0" smtClean="0">
                <a:latin typeface="Segoe Script" panose="020B0504020000000003" pitchFamily="34" charset="0"/>
                <a:cs typeface="Times New Roman" pitchFamily="16" charset="0"/>
              </a:rPr>
              <a:t>Боковые рёбра одинаково наклонены к плоскости основания под углом 60°. </a:t>
            </a:r>
          </a:p>
          <a:p>
            <a:pPr indent="-80963" eaLnBrk="1" hangingPunct="1">
              <a:spcAft>
                <a:spcPct val="0"/>
              </a:spcAft>
              <a:buFont typeface="Times New Roman" pitchFamily="16" charset="0"/>
              <a:buNone/>
            </a:pPr>
            <a:r>
              <a:rPr lang="ru-RU" altLang="ru-RU" sz="2800" b="1" dirty="0" smtClean="0">
                <a:latin typeface="Segoe Script" panose="020B0504020000000003" pitchFamily="34" charset="0"/>
                <a:cs typeface="Times New Roman" pitchFamily="16" charset="0"/>
              </a:rPr>
              <a:t>В пирамиду вписана прямая треугольная призма, три вершины которой принадлежат боковым рёбрам пирамиды.                            Найдите отношения площадей оснований пирамиды и призмы наибольшего объема.</a:t>
            </a:r>
          </a:p>
          <a:p>
            <a:pPr indent="-80963" eaLnBrk="1" hangingPunct="1">
              <a:buFont typeface="Times New Roman" pitchFamily="16" charset="0"/>
              <a:buNone/>
            </a:pPr>
            <a:endParaRPr lang="ru-RU" alt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51520" y="476673"/>
            <a:ext cx="8640960" cy="523220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kern="0" dirty="0">
                <a:ln w="952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Calibri"/>
                <a:ea typeface="Microsoft YaHei"/>
                <a:cs typeface="+mj-cs"/>
              </a:rPr>
              <a:t>Использование математического анализа в геометрии</a:t>
            </a:r>
          </a:p>
        </p:txBody>
      </p:sp>
    </p:spTree>
    <p:extLst>
      <p:ext uri="{BB962C8B-B14F-4D97-AF65-F5344CB8AC3E}">
        <p14:creationId xmlns:p14="http://schemas.microsoft.com/office/powerpoint/2010/main" val="9552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8435" name="Содержимое 4" descr="bzdpskaubvxizcymuqdyo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90175" cy="6858000"/>
          </a:xfrm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785938" y="2143125"/>
            <a:ext cx="52863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48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Сюжет «Волки»</a:t>
            </a:r>
          </a:p>
        </p:txBody>
      </p:sp>
    </p:spTree>
    <p:extLst>
      <p:ext uri="{BB962C8B-B14F-4D97-AF65-F5344CB8AC3E}">
        <p14:creationId xmlns:p14="http://schemas.microsoft.com/office/powerpoint/2010/main" val="28367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bzdpskaubvxizcymuqdy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>
          <a:xfrm>
            <a:off x="457994" y="188640"/>
            <a:ext cx="8228013" cy="1141412"/>
          </a:xfrm>
        </p:spPr>
        <p:txBody>
          <a:bodyPr/>
          <a:lstStyle/>
          <a:p>
            <a:pPr algn="ctr"/>
            <a:r>
              <a:rPr lang="ru-RU" altLang="ru-RU" b="1" dirty="0" smtClean="0">
                <a:latin typeface="Courier New" pitchFamily="49" charset="0"/>
                <a:cs typeface="Courier New" pitchFamily="49" charset="0"/>
              </a:rPr>
              <a:t>Задачи-ловушки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885787"/>
            <a:ext cx="8064896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Основания равнобедренной трапеции равны 3 м и 8 м, а угол при основании равен 60 градусов. Найдите диагональ трапеции.</a:t>
            </a:r>
          </a:p>
        </p:txBody>
      </p:sp>
      <p:pic>
        <p:nvPicPr>
          <p:cNvPr id="1026" name="Picture 2" descr="C:\Users\Алина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80" y="2636912"/>
            <a:ext cx="3839840" cy="3335804"/>
          </a:xfrm>
          <a:prstGeom prst="round2DiagRect">
            <a:avLst>
              <a:gd name="adj1" fmla="val 31666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1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bzdpskaubvxizcymuqdy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0867"/>
            <a:ext cx="8064896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Основания трапеции равны 10 м и 31 м, а боковые стороны – 20 м и 13 м. Найдите высоту трапеции. </a:t>
            </a:r>
          </a:p>
        </p:txBody>
      </p:sp>
      <p:pic>
        <p:nvPicPr>
          <p:cNvPr id="2050" name="Picture 2" descr="C:\Users\Алина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790207"/>
            <a:ext cx="5581650" cy="3752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9827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bzdpskaubvxizcymuqdy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9552" y="52657"/>
                <a:ext cx="8064896" cy="3321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Около равнобедренного треугольника 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ABC </a:t>
                </a:r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с основанием 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AC </a:t>
                </a:r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и углом при основании равным 75 градусов описана окружность с центром 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O</a:t>
                </a:r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. Найдите ее радиус, если площадь треугольника 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BOC</a:t>
                </a:r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/>
                    <a:cs typeface="Times New Roman"/>
                  </a:rPr>
                  <a:t> равна 16.</a:t>
                </a: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  <m:t>𝑆</m:t>
                          </m:r>
                        </m:e>
                        <m:sub>
                          <m: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  <m:t>𝐵𝑂𝐶</m:t>
                          </m:r>
                        </m:sub>
                      </m:sSub>
                      <m:r>
                        <a:rPr lang="ru-RU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libri"/>
                          <a:cs typeface="Times New Roman"/>
                        </a:rPr>
                        <m:t>=0,5</m:t>
                      </m:r>
                      <m:sSup>
                        <m:sSupPr>
                          <m:ctrlP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  <m:t>𝑅</m:t>
                          </m:r>
                        </m:e>
                        <m:sup>
                          <m: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ru-RU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libri"/>
                          <a:cs typeface="Times New Roman"/>
                        </a:rPr>
                        <m:t>𝑠𝑖𝑛</m:t>
                      </m:r>
                      <m:r>
                        <a:rPr lang="ru-RU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libri"/>
                          <a:cs typeface="Times New Roman"/>
                        </a:rPr>
                        <m:t>150°, </m:t>
                      </m:r>
                      <m:sSup>
                        <m:sSupPr>
                          <m:ctrlP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  <m:t>𝑅</m:t>
                          </m:r>
                        </m:e>
                        <m:sup>
                          <m: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libri"/>
                              <a:cs typeface="Times New Roman"/>
                            </a:rPr>
                            <m:t>2</m:t>
                          </m:r>
                        </m:sup>
                      </m:sSup>
                      <m:r>
                        <a:rPr lang="ru-RU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libri"/>
                          <a:cs typeface="Times New Roman"/>
                        </a:rPr>
                        <m:t>=64, </m:t>
                      </m:r>
                      <m:r>
                        <a:rPr lang="ru-RU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libri"/>
                          <a:cs typeface="Times New Roman"/>
                        </a:rPr>
                        <m:t>𝑅</m:t>
                      </m:r>
                      <m:r>
                        <a:rPr lang="ru-RU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libri"/>
                          <a:cs typeface="Times New Roman"/>
                        </a:rPr>
                        <m:t>=8</m:t>
                      </m:r>
                    </m:oMath>
                  </m:oMathPara>
                </a14:m>
                <a:endPara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2657"/>
                <a:ext cx="8064896" cy="3321935"/>
              </a:xfrm>
              <a:prstGeom prst="rect">
                <a:avLst/>
              </a:prstGeom>
              <a:blipFill rotWithShape="1">
                <a:blip r:embed="rId3"/>
                <a:stretch>
                  <a:fillRect l="-76" t="-917" r="-15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C:\Users\Алина\Desktop\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62" y="3374592"/>
            <a:ext cx="4117876" cy="3241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090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60363" y="179388"/>
            <a:ext cx="8340725" cy="521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altLang="ru-RU" sz="2800" b="1" u="sng" dirty="0" smtClean="0">
                <a:latin typeface="Calibri" charset="0"/>
              </a:rPr>
              <a:t>Цели урока:</a:t>
            </a:r>
          </a:p>
          <a:p>
            <a:pPr marL="458787" indent="-457200" defTabSz="449263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  <a:defRPr/>
            </a:pPr>
            <a:r>
              <a:rPr lang="ru-RU" altLang="ru-RU" sz="2800" dirty="0" smtClean="0">
                <a:latin typeface="Calibri" charset="0"/>
              </a:rPr>
              <a:t>Повторение основных методов и приемов решения задач </a:t>
            </a:r>
          </a:p>
          <a:p>
            <a:pPr marL="458787" indent="-457200" defTabSz="449263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  <a:defRPr/>
            </a:pPr>
            <a:r>
              <a:rPr lang="ru-RU" altLang="ru-RU" sz="2800" dirty="0" smtClean="0">
                <a:latin typeface="Calibri" charset="0"/>
              </a:rPr>
              <a:t>Ознакомление с более сложными и новыми приемами решения задач</a:t>
            </a:r>
          </a:p>
          <a:p>
            <a:pPr marL="458787" indent="-457200" defTabSz="449263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  <a:defRPr/>
            </a:pPr>
            <a:r>
              <a:rPr lang="ru-RU" altLang="ru-RU" sz="2800" dirty="0" smtClean="0">
                <a:latin typeface="Calibri" charset="0"/>
              </a:rPr>
              <a:t>Научить моделировать условия и комбинировать методы при решении задач</a:t>
            </a:r>
          </a:p>
          <a:p>
            <a:pPr marL="458787" indent="-457200" defTabSz="449263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  <a:defRPr/>
            </a:pPr>
            <a:r>
              <a:rPr lang="ru-RU" altLang="ru-RU" sz="2800" dirty="0" smtClean="0">
                <a:latin typeface="Calibri" charset="0"/>
              </a:rPr>
              <a:t>Классификация способов решения экзаменационных задач</a:t>
            </a:r>
          </a:p>
          <a:p>
            <a:pPr defTabSz="449263" fontAlgn="base">
              <a:spcBef>
                <a:spcPts val="638"/>
              </a:spcBef>
              <a:spcAft>
                <a:spcPts val="1425"/>
              </a:spcAft>
              <a:defRPr/>
            </a:pPr>
            <a:endParaRPr lang="ru-RU" altLang="ru-RU" sz="3200" dirty="0" smtClean="0">
              <a:latin typeface="Calibri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60363" y="5084763"/>
            <a:ext cx="4500562" cy="2000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fontAlgn="base">
              <a:spcBef>
                <a:spcPts val="3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altLang="ru-RU" sz="2800" b="1" u="sng" dirty="0" smtClean="0">
                <a:latin typeface="Calibri" charset="0"/>
              </a:rPr>
              <a:t>Оборудование:</a:t>
            </a:r>
          </a:p>
          <a:p>
            <a:pPr marL="458787" indent="-457200" defTabSz="449263" fontAlgn="base">
              <a:spcBef>
                <a:spcPts val="3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2800" dirty="0" smtClean="0">
                <a:latin typeface="Calibri" charset="0"/>
              </a:rPr>
              <a:t>Компьютер</a:t>
            </a:r>
          </a:p>
          <a:p>
            <a:pPr marL="458787" indent="-457200" defTabSz="449263" fontAlgn="base">
              <a:spcBef>
                <a:spcPts val="3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2800" dirty="0" smtClean="0">
                <a:latin typeface="Calibri" charset="0"/>
              </a:rPr>
              <a:t>Интерактивная доска</a:t>
            </a:r>
          </a:p>
          <a:p>
            <a:pPr marL="1587" indent="0" defTabSz="449263" fontAlgn="base">
              <a:spcBef>
                <a:spcPts val="363"/>
              </a:spcBef>
              <a:spcAft>
                <a:spcPct val="0"/>
              </a:spcAft>
              <a:buFont typeface="Times New Roman" pitchFamily="16" charset="0"/>
              <a:buNone/>
              <a:defRPr/>
            </a:pPr>
            <a:endParaRPr lang="ru-RU" altLang="ru-RU" sz="3200" dirty="0" smtClean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uiExpand="1" build="allAtOnce"/>
      <p:bldP spid="5123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bzdpskaubvxizcymuqdy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270" y="692696"/>
            <a:ext cx="446449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 равнобедренный треугольник ABC вписана окружность. Параллельно его основанию AC проведена касательная к окружности, пересекающая боковые стороны в точках D и E. Найдите радиус окружности, если DE=8, AC=18.</a:t>
            </a:r>
          </a:p>
        </p:txBody>
      </p:sp>
      <p:pic>
        <p:nvPicPr>
          <p:cNvPr id="4098" name="Picture 2" descr="C:\Users\Алина\Desktop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67" y="606614"/>
            <a:ext cx="3990975" cy="5219700"/>
          </a:xfrm>
          <a:prstGeom prst="snip2DiagRect">
            <a:avLst>
              <a:gd name="adj1" fmla="val 0"/>
              <a:gd name="adj2" fmla="val 1493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bzdpskaubvxizcymuqdy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757314"/>
            <a:ext cx="8064896" cy="154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 пирамиде с равными двугранными углами </a:t>
            </a:r>
            <a:r>
              <a:rPr lang="ru-RU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при </a:t>
            </a: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ребрах основания. </a:t>
            </a:r>
            <a:r>
              <a:rPr lang="ru-RU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Sосн</a:t>
            </a: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. = </a:t>
            </a:r>
            <a:r>
              <a:rPr lang="ru-RU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Sб.п</a:t>
            </a: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. ∙ </a:t>
            </a:r>
            <a:r>
              <a:rPr lang="ru-RU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cos</a:t>
            </a: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двугранного угла при ребрах пирамиды: </a:t>
            </a:r>
            <a:r>
              <a:rPr lang="ru-RU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Sб.п</a:t>
            </a: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. = </a:t>
            </a:r>
            <a:r>
              <a:rPr lang="ru-RU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Sосн</a:t>
            </a: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. /</a:t>
            </a:r>
            <a:r>
              <a:rPr lang="ru-RU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cos</a:t>
            </a: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val="89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bzdpskaubvxizcymuqdy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9322" y="381321"/>
                <a:ext cx="8925356" cy="1129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Если в основании четырехугольной пирамиды 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SABCD </a:t>
                </a:r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лежит прямоугольник 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ABCD</a:t>
                </a:r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, то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2800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𝑆𝐴</m:t>
                        </m:r>
                      </m:e>
                      <m:sup>
                        <m:r>
                          <a:rPr lang="ru-RU" sz="2800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ru-RU" sz="2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+</m:t>
                    </m:r>
                    <m:sSup>
                      <m:sSup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pPr>
                      <m:e>
                        <m:r>
                          <a:rPr lang="ru-RU" sz="2800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𝑆𝐶</m:t>
                        </m:r>
                      </m:e>
                      <m:sup>
                        <m:r>
                          <a:rPr lang="ru-RU" sz="2800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ru-RU" sz="2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pPr>
                      <m:e>
                        <m:r>
                          <a:rPr lang="ru-RU" sz="2800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𝑆𝐵</m:t>
                        </m:r>
                      </m:e>
                      <m:sup>
                        <m:r>
                          <a:rPr lang="ru-RU" sz="2800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ru-RU" sz="28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+</m:t>
                    </m:r>
                    <m:sSup>
                      <m:sSup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pPr>
                      <m:e>
                        <m:r>
                          <a:rPr lang="ru-RU" sz="2800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𝑆𝐷</m:t>
                        </m:r>
                      </m:e>
                      <m:sup>
                        <m:r>
                          <a:rPr lang="ru-RU" sz="2800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endParaRPr lang="ru-RU" sz="28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22" y="381321"/>
                <a:ext cx="8925356" cy="1129027"/>
              </a:xfrm>
              <a:prstGeom prst="rect">
                <a:avLst/>
              </a:prstGeom>
              <a:blipFill rotWithShape="1">
                <a:blip r:embed="rId3"/>
                <a:stretch>
                  <a:fillRect t="-2703" b="-108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C:\Users\Алина\Desktop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2" y="1700808"/>
            <a:ext cx="4302236" cy="4261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5377320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bzdpskaubvxizcymuqdy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9552" y="188640"/>
                <a:ext cx="8064896" cy="2707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/>
                    <a:cs typeface="Times New Roman"/>
                  </a:rPr>
                  <a:t>Тетраэдр называется прямоугольным, если 3 плоских угла при вершине тетраэдра равной 90 градусов.</a:t>
                </a:r>
                <a:endPara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</m:t>
                        </m:r>
                      </m:e>
                      <m:sup>
                        <m: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sSubSup>
                      <m:sSubSup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</m:t>
                        </m:r>
                      </m:e>
                      <m:sub>
                        <m: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1</m:t>
                        </m:r>
                      </m:sub>
                      <m:sup>
                        <m: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p>
                    </m:sSubSup>
                    <m:r>
                      <a:rPr lang="ru-RU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+</m:t>
                    </m:r>
                    <m:sSubSup>
                      <m:sSubSup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</m:t>
                        </m:r>
                      </m:e>
                      <m:sub>
                        <m: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b>
                      <m:sup>
                        <m: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p>
                    </m:sSubSup>
                    <m:r>
                      <a:rPr lang="ru-RU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+</m:t>
                    </m:r>
                    <m:sSubSup>
                      <m:sSubSup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</m:t>
                        </m:r>
                      </m:e>
                      <m:sub>
                        <m: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3</m:t>
                        </m:r>
                      </m:sub>
                      <m:sup>
                        <m: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/>
                    <a:cs typeface="Times New Roman"/>
                  </a:rPr>
                  <a:t>, где 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/>
                    <a:cs typeface="Times New Roman"/>
                  </a:rPr>
                  <a:t>S</a:t>
                </a:r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/>
                    <a:cs typeface="Times New Roman"/>
                  </a:rPr>
                  <a:t>=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/>
                    <a:cs typeface="Times New Roman"/>
                  </a:rPr>
                  <a:t>S</a:t>
                </a:r>
                <a:r>
                  <a:rPr lang="ru-RU" sz="1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/>
                    <a:cs typeface="Times New Roman"/>
                  </a:rPr>
                  <a:t>осн</a:t>
                </a:r>
                <a:r>
                  <a:rPr lang="ru-RU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/>
                    <a:cs typeface="Times New Roman"/>
                  </a:rPr>
                  <a:t>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</m:t>
                        </m:r>
                      </m:e>
                      <m:sub>
                        <m: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1</m:t>
                        </m:r>
                      </m:sub>
                    </m:sSub>
                    <m:r>
                      <a:rPr lang="ru-RU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; </m:t>
                    </m:r>
                    <m:sSub>
                      <m:sSub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</m:t>
                        </m:r>
                      </m:e>
                      <m:sub>
                        <m: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2</m:t>
                        </m:r>
                      </m:sub>
                    </m:sSub>
                    <m:r>
                      <a:rPr lang="ru-RU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; </m:t>
                    </m:r>
                    <m:sSub>
                      <m:sSubPr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𝑆</m:t>
                        </m:r>
                      </m:e>
                      <m:sub>
                        <m: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3</m:t>
                        </m:r>
                      </m:sub>
                    </m:sSub>
                  </m:oMath>
                </a14:m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/>
                    <a:cs typeface="Times New Roman"/>
                  </a:rPr>
                  <a:t>-площадь боковых граней</a:t>
                </a:r>
                <a:endPara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88640"/>
                <a:ext cx="8064896" cy="2707344"/>
              </a:xfrm>
              <a:prstGeom prst="rect">
                <a:avLst/>
              </a:prstGeom>
              <a:blipFill rotWithShape="1">
                <a:blip r:embed="rId3"/>
                <a:stretch>
                  <a:fillRect t="-1126" r="-151" b="-58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C:\Users\Алина\Desktop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01" y="2895984"/>
            <a:ext cx="3506183" cy="3448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37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bzdpskaubvxizcymuqdy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54108"/>
            <a:ext cx="8064896" cy="154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Найти радиус окружности, описанной около треугольника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ABC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, стороны квадратных клеток равны 1.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37732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стюша\Desktop\Мои документы\Фон\480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/>
              <a:t>Домашнее задание: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1907704" y="980729"/>
            <a:ext cx="5328592" cy="720079"/>
          </a:xfrm>
        </p:spPr>
        <p:txBody>
          <a:bodyPr/>
          <a:lstStyle/>
          <a:p>
            <a:pPr algn="ctr"/>
            <a:r>
              <a:rPr lang="ru-RU" altLang="ru-RU" dirty="0" smtClean="0"/>
              <a:t>Уровень 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0336" y="1700808"/>
            <a:ext cx="8496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1)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Сечение цилиндра, проходящего через образующие, находится на расстоянии 3 от оси симметрии цилиндра, радиус основания которого равен 5, а высота 4. найдите: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Вариант 1 – площадь сечения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;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Вариант 2 – периметр сечения.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3528" y="4437112"/>
                <a:ext cx="8496944" cy="2287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2) </a:t>
                </a:r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Около правильной треугольной пирамиды со стороной основания </a:t>
                </a:r>
                <a14:m>
                  <m:oMath xmlns:m="http://schemas.openxmlformats.org/officeDocument/2006/math">
                    <m:r>
                      <a:rPr lang="ru-RU" sz="2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3</m:t>
                    </m:r>
                    <m:rad>
                      <m:radPr>
                        <m:degHide m:val="on"/>
                        <m:ctrlPr>
                          <a:rPr lang="ru-RU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radPr>
                      <m:deg/>
                      <m:e>
                        <m:r>
                          <a:rPr lang="ru-RU" sz="280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 и высотой 3 описан конус. Найдите:</a:t>
                </a:r>
              </a:p>
              <a:p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Вариант 1 – объем конуса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;</a:t>
                </a:r>
                <a:endPara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/>
                  <a:cs typeface="Times New Roman"/>
                </a:endParaRPr>
              </a:p>
              <a:p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Times New Roman"/>
                    <a:cs typeface="Times New Roman"/>
                  </a:rPr>
                  <a:t>Вариант 2 – площадь боковой поверхности конуса.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437112"/>
                <a:ext cx="8496944" cy="2287293"/>
              </a:xfrm>
              <a:prstGeom prst="rect">
                <a:avLst/>
              </a:prstGeom>
              <a:blipFill rotWithShape="1">
                <a:blip r:embed="rId3"/>
                <a:stretch>
                  <a:fillRect l="-1506" t="-2667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3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build="p"/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стюша\Desktop\Мои документы\Фон\480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/>
              <a:t>Домашнее задание: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457993" y="980728"/>
            <a:ext cx="8228013" cy="4524375"/>
          </a:xfrm>
        </p:spPr>
        <p:txBody>
          <a:bodyPr/>
          <a:lstStyle/>
          <a:p>
            <a:pPr algn="ctr"/>
            <a:r>
              <a:rPr lang="ru-RU" altLang="ru-RU" dirty="0" smtClean="0"/>
              <a:t>Уровень </a:t>
            </a:r>
            <a:r>
              <a:rPr lang="en-US" altLang="ru-RU" dirty="0" smtClean="0"/>
              <a:t>B</a:t>
            </a:r>
            <a:r>
              <a:rPr lang="ru-RU" altLang="ru-RU" dirty="0" smtClean="0"/>
              <a:t> </a:t>
            </a:r>
          </a:p>
        </p:txBody>
      </p:sp>
      <p:pic>
        <p:nvPicPr>
          <p:cNvPr id="8194" name="Picture 2" descr="C:\Users\Алина\Desktop\Файл 010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29" y="1700808"/>
            <a:ext cx="6470942" cy="4941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54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стюша\Desktop\Мои документы\Фон\480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/>
              <a:t>Домашнее задание: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457993" y="1124744"/>
            <a:ext cx="8228013" cy="4524375"/>
          </a:xfrm>
        </p:spPr>
        <p:txBody>
          <a:bodyPr/>
          <a:lstStyle/>
          <a:p>
            <a:pPr algn="ctr"/>
            <a:r>
              <a:rPr lang="ru-RU" altLang="ru-RU" dirty="0" smtClean="0"/>
              <a:t>Уровень </a:t>
            </a:r>
            <a:r>
              <a:rPr lang="en-US" altLang="ru-RU" dirty="0"/>
              <a:t>C</a:t>
            </a:r>
            <a:r>
              <a:rPr lang="ru-RU" altLang="ru-RU" dirty="0" smtClean="0"/>
              <a:t> </a:t>
            </a:r>
          </a:p>
          <a:p>
            <a:pPr marL="0" indent="0" algn="ctr">
              <a:buNone/>
            </a:pPr>
            <a:endParaRPr lang="ru-RU" altLang="ru-RU" dirty="0" smtClean="0"/>
          </a:p>
        </p:txBody>
      </p:sp>
      <p:pic>
        <p:nvPicPr>
          <p:cNvPr id="7170" name="Picture 2" descr="C:\Users\Алина\Desktop\Файл 01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2" y="1979657"/>
            <a:ext cx="8389776" cy="46790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63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юша\Desktop\Мои документы\Фон\shutterstock_12150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0129"/>
            <a:ext cx="10245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395536" y="2347143"/>
            <a:ext cx="8228013" cy="1141412"/>
          </a:xfrm>
        </p:spPr>
        <p:txBody>
          <a:bodyPr/>
          <a:lstStyle/>
          <a:p>
            <a:pPr algn="ctr"/>
            <a:r>
              <a:rPr lang="ru-RU" altLang="ru-RU" u="sng" dirty="0" smtClean="0"/>
              <a:t>Рисунки в пространстве</a:t>
            </a:r>
          </a:p>
        </p:txBody>
      </p:sp>
    </p:spTree>
    <p:extLst>
      <p:ext uri="{BB962C8B-B14F-4D97-AF65-F5344CB8AC3E}">
        <p14:creationId xmlns:p14="http://schemas.microsoft.com/office/powerpoint/2010/main" val="18372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ина\Desktop\0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" y="-31372"/>
            <a:ext cx="9149947" cy="68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лина\Desktop\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910"/>
            <a:ext cx="4176464" cy="3394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лина\Desktop\6221a08f25cf4e512048fe899a121c70_eb562a4950fcd8d6a54c6783dc58585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42" y="295575"/>
            <a:ext cx="4554316" cy="3420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лина\Desktop\image_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58" y="3729708"/>
            <a:ext cx="4608512" cy="3088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86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9213"/>
            <a:ext cx="8229600" cy="1143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2400" b="1" u="sng" dirty="0" smtClean="0"/>
              <a:t>Ход урока: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60338" y="476250"/>
            <a:ext cx="8697912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514350" indent="-5127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1. Организационный момент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2. Повторение способов решения базисных задач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q"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Решение типичных задач (индивидуальные задания у доски)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q"/>
            </a:pPr>
            <a:r>
              <a:rPr lang="ru-RU" altLang="ru-RU" sz="1500" b="1" dirty="0" smtClean="0">
                <a:solidFill>
                  <a:srgbClr val="000000"/>
                </a:solidFill>
                <a:latin typeface="Calibri" charset="0"/>
              </a:rPr>
              <a:t>Решение </a:t>
            </a: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задач дифференцированного  уровня сложности в группах класса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q"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Решение задач на использование скалярного произведения для нахождения углов и расстояний. Координатно-векторный метод.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q"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Решение более сложных задач на пирамиду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3. Изучение новых  методов и приемов, рассматриваемых на примерах решений задач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q"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Нахождение углов и площадей элементарных  сечений. Моделирование условий.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q"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Использование математического анализа в геометрии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q"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Комбинация методов при решении задач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q"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Использование математического анализа в геометрии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q"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Решение домашних задач с помощью интерактивной доски и представленной презентации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q"/>
            </a:pPr>
            <a:r>
              <a:rPr lang="ru-RU" altLang="ru-RU" sz="1500" b="1" dirty="0">
                <a:solidFill>
                  <a:srgbClr val="000000"/>
                </a:solidFill>
                <a:latin typeface="Calibri" charset="0"/>
              </a:rPr>
              <a:t>Решение задач ловушек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</a:pPr>
            <a:endParaRPr lang="ru-RU" altLang="ru-RU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1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1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Презентация\Фон\0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7"/>
            <a:ext cx="9144000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ина\Desktop\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41540"/>
            <a:ext cx="4464496" cy="3026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Алина\Desktop\Screenshot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91" y="429060"/>
            <a:ext cx="4320480" cy="300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869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Презентация\Фон\0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7"/>
            <a:ext cx="9126141" cy="687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ина\Desktop\JbBT5W9KHVFCJEJA2KJUSTt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77" y="322570"/>
            <a:ext cx="4589246" cy="619941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Презентация\Фон\0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" y="11103"/>
            <a:ext cx="9126141" cy="687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ина\Desktop\yQfVAC47bMrB5FJNLd1gRfF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9" y="94243"/>
            <a:ext cx="4707383" cy="3190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лина\Desktop\6UVaJ14A5XF39hdb9QeKKXe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79" y="3446826"/>
            <a:ext cx="4756363" cy="3256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лина\Desktop\K40D2HeKMd8Wgf5KaHRf0bL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31282"/>
            <a:ext cx="3534560" cy="3456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883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588"/>
            <a:ext cx="9132887" cy="68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Документы\Мои работы\Презентации\Геометрические задачи на экзаменах\AtQZAOyVBq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 trans="54000" intensity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4" y="337926"/>
            <a:ext cx="8255563" cy="6191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7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стюша\Desktop\Мои документы\Фон\221149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972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994" y="2060848"/>
            <a:ext cx="8228013" cy="1141412"/>
          </a:xfrm>
        </p:spPr>
        <p:txBody>
          <a:bodyPr/>
          <a:lstStyle/>
          <a:p>
            <a:pPr algn="ctr"/>
            <a:r>
              <a:rPr lang="ru-RU" altLang="ru-RU" u="sng" dirty="0" smtClean="0"/>
              <a:t>Фрактальная геометрия</a:t>
            </a:r>
          </a:p>
        </p:txBody>
      </p:sp>
    </p:spTree>
    <p:extLst>
      <p:ext uri="{BB962C8B-B14F-4D97-AF65-F5344CB8AC3E}">
        <p14:creationId xmlns:p14="http://schemas.microsoft.com/office/powerpoint/2010/main" val="30989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Настюша\Desktop\Мои документы\Фон\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85751" y="214313"/>
            <a:ext cx="7886650" cy="6455047"/>
          </a:xfrm>
          <a:prstGeom prst="rect">
            <a:avLst/>
          </a:prstGeom>
          <a:solidFill>
            <a:schemeClr val="bg2">
              <a:lumMod val="60000"/>
              <a:lumOff val="40000"/>
              <a:alpha val="28000"/>
            </a:schemeClr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altLang="ru-RU" sz="48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Литература:</a:t>
            </a:r>
          </a:p>
          <a:p>
            <a:pPr marL="342900" indent="-3429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altLang="ru-RU" sz="2400" dirty="0">
                <a:solidFill>
                  <a:srgbClr val="000000"/>
                </a:solidFill>
              </a:rPr>
              <a:t>Математика. Стереометрия. М.В. Балашов</a:t>
            </a:r>
          </a:p>
          <a:p>
            <a:pPr marL="342900" indent="-3429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altLang="ru-RU" sz="2400" dirty="0">
                <a:solidFill>
                  <a:srgbClr val="000000"/>
                </a:solidFill>
              </a:rPr>
              <a:t>Геометрические задачи на экзаменах А.Х. </a:t>
            </a:r>
            <a:r>
              <a:rPr lang="ru-RU" altLang="ru-RU" sz="2400" dirty="0" err="1">
                <a:solidFill>
                  <a:srgbClr val="000000"/>
                </a:solidFill>
              </a:rPr>
              <a:t>Шахмейстер</a:t>
            </a:r>
            <a:endParaRPr lang="ru-RU" altLang="ru-RU" sz="2400" dirty="0">
              <a:solidFill>
                <a:srgbClr val="000000"/>
              </a:solidFill>
            </a:endParaRPr>
          </a:p>
          <a:p>
            <a:pPr marL="342900" indent="-3429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altLang="ru-RU" sz="2400" dirty="0">
                <a:solidFill>
                  <a:srgbClr val="000000"/>
                </a:solidFill>
              </a:rPr>
              <a:t>Математика. ЕГЭ. Тематические тренировочные задания 2014 года. В.В. Корчагин, М.Н. Корчагина</a:t>
            </a:r>
          </a:p>
          <a:p>
            <a:pPr marL="342900" indent="-3429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altLang="ru-RU" sz="2400" dirty="0">
                <a:solidFill>
                  <a:srgbClr val="000000"/>
                </a:solidFill>
              </a:rPr>
              <a:t>Математика . ЕГЭ. Сборник заданий 2014 года .В.В. Корчагин, М.Н. Корчагина</a:t>
            </a:r>
          </a:p>
          <a:p>
            <a:pPr marL="342900" indent="-3429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altLang="ru-RU" sz="2400" dirty="0">
                <a:solidFill>
                  <a:srgbClr val="000000"/>
                </a:solidFill>
              </a:rPr>
              <a:t>Математика для поступающих в вузы. Способы решения  экзаменационных  задач. А.А. </a:t>
            </a:r>
            <a:r>
              <a:rPr lang="ru-RU" altLang="ru-RU" sz="2400" dirty="0" err="1">
                <a:solidFill>
                  <a:srgbClr val="000000"/>
                </a:solidFill>
              </a:rPr>
              <a:t>Тырымов</a:t>
            </a:r>
            <a:endParaRPr lang="ru-RU" altLang="ru-RU" sz="2400" dirty="0">
              <a:solidFill>
                <a:srgbClr val="000000"/>
              </a:solidFill>
            </a:endParaRPr>
          </a:p>
          <a:p>
            <a:pPr marL="342900" indent="-3429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altLang="ru-RU" sz="2400" dirty="0">
                <a:solidFill>
                  <a:srgbClr val="000000"/>
                </a:solidFill>
              </a:rPr>
              <a:t>Математика . Подготовка к ЕГЭ-2014. Ф.Ф. Лысенко, С.Ю. </a:t>
            </a:r>
            <a:r>
              <a:rPr lang="ru-RU" altLang="ru-RU" sz="2400" dirty="0" err="1">
                <a:solidFill>
                  <a:srgbClr val="000000"/>
                </a:solidFill>
              </a:rPr>
              <a:t>Кулабухова</a:t>
            </a:r>
            <a:endParaRPr lang="ru-RU" altLang="ru-RU" sz="2400" dirty="0">
              <a:solidFill>
                <a:srgbClr val="000000"/>
              </a:solidFill>
            </a:endParaRPr>
          </a:p>
          <a:p>
            <a:pPr marL="342900" indent="-3429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altLang="ru-RU" sz="2400" dirty="0" err="1">
                <a:solidFill>
                  <a:srgbClr val="000000"/>
                </a:solidFill>
              </a:rPr>
              <a:t>КИМы</a:t>
            </a:r>
            <a:r>
              <a:rPr lang="ru-RU" altLang="ru-RU" sz="2400" dirty="0">
                <a:solidFill>
                  <a:srgbClr val="000000"/>
                </a:solidFill>
              </a:rPr>
              <a:t>  (2012-2013)</a:t>
            </a:r>
          </a:p>
          <a:p>
            <a:pPr marL="342900" indent="-3429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altLang="ru-RU" sz="2400" dirty="0" err="1">
                <a:solidFill>
                  <a:srgbClr val="000000"/>
                </a:solidFill>
              </a:rPr>
              <a:t>Alexlarin.net</a:t>
            </a:r>
            <a:r>
              <a:rPr lang="ru-RU" altLang="ru-RU" sz="2400" dirty="0">
                <a:solidFill>
                  <a:srgbClr val="000000"/>
                </a:solidFill>
              </a:rPr>
              <a:t>  Тренировочные </a:t>
            </a:r>
            <a:r>
              <a:rPr lang="ru-RU" altLang="ru-RU" sz="2400" dirty="0" err="1">
                <a:solidFill>
                  <a:srgbClr val="000000"/>
                </a:solidFill>
              </a:rPr>
              <a:t>КИМы</a:t>
            </a:r>
            <a:endParaRPr lang="ru-RU" altLang="ru-RU" sz="2400" dirty="0">
              <a:solidFill>
                <a:srgbClr val="000000"/>
              </a:solidFill>
            </a:endParaRPr>
          </a:p>
          <a:p>
            <a:pPr marL="342900" indent="-3429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altLang="ru-RU" sz="2400" dirty="0">
                <a:solidFill>
                  <a:srgbClr val="000000"/>
                </a:solidFill>
              </a:rPr>
              <a:t>Рисунки учеников 7 «А» класса </a:t>
            </a:r>
            <a:r>
              <a:rPr lang="en-US" altLang="ru-RU" sz="2400" dirty="0">
                <a:solidFill>
                  <a:srgbClr val="000000"/>
                </a:solidFill>
              </a:rPr>
              <a:t>(</a:t>
            </a:r>
            <a:r>
              <a:rPr lang="ru-RU" altLang="ru-RU" sz="2400" dirty="0">
                <a:solidFill>
                  <a:srgbClr val="000000"/>
                </a:solidFill>
              </a:rPr>
              <a:t>Недосейкина В., Наливкина А.) </a:t>
            </a:r>
            <a:endParaRPr lang="en-US" altLang="ru-RU" sz="2400" dirty="0">
              <a:solidFill>
                <a:srgbClr val="000000"/>
              </a:solidFill>
            </a:endParaRPr>
          </a:p>
          <a:p>
            <a:pPr marL="342900" indent="-3429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US" altLang="ru-RU" sz="2400" dirty="0">
                <a:solidFill>
                  <a:srgbClr val="000000"/>
                </a:solidFill>
              </a:rPr>
              <a:t>      </a:t>
            </a:r>
            <a:r>
              <a:rPr lang="ru-RU" altLang="ru-RU" sz="2400" dirty="0">
                <a:solidFill>
                  <a:srgbClr val="000000"/>
                </a:solidFill>
              </a:rPr>
              <a:t>Учеников 5 «Б» класса (</a:t>
            </a:r>
            <a:r>
              <a:rPr lang="ru-RU" altLang="ru-RU" sz="2400" dirty="0" err="1">
                <a:solidFill>
                  <a:srgbClr val="000000"/>
                </a:solidFill>
              </a:rPr>
              <a:t>Меляева</a:t>
            </a:r>
            <a:r>
              <a:rPr lang="ru-RU" altLang="ru-RU" sz="2400" dirty="0">
                <a:solidFill>
                  <a:srgbClr val="000000"/>
                </a:solidFill>
              </a:rPr>
              <a:t> Н., Горелова Е.</a:t>
            </a:r>
            <a:r>
              <a:rPr lang="en-US" altLang="ru-RU" sz="2400" dirty="0">
                <a:solidFill>
                  <a:srgbClr val="000000"/>
                </a:solidFill>
              </a:rPr>
              <a:t>)</a:t>
            </a:r>
            <a:endParaRPr lang="ru-RU" alt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F:\beautiful_green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4288"/>
            <a:ext cx="9147175" cy="719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2124075" y="2120900"/>
            <a:ext cx="525621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6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itchFamily="82" charset="0"/>
              </a:rPr>
              <a:t>Спасибо за просмотр!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6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itchFamily="82" charset="0"/>
              </a:rPr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566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30188" y="392113"/>
            <a:ext cx="8229600" cy="968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131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4.</a:t>
            </a:r>
            <a:r>
              <a:rPr lang="ru-RU" altLang="ru-RU" sz="14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Домашнее задание: 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"/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Уровень A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"/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Уровень B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"/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Уровень C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5. Итоги урока: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"/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Обобщить, проанализировать формирование навыков по решению стереометрических задач и теоретических знаний, 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"/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Опрос учащихся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0"/>
              <a:buChar char=""/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Ликвидация пробелов знаний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6. Рисунки в пространстве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7. Расширение знаний по геометрии выходящих за пределы программного материала (применение и использование </a:t>
            </a:r>
            <a:r>
              <a:rPr lang="ru-RU" altLang="ru-RU" sz="1600" b="1" dirty="0" err="1">
                <a:solidFill>
                  <a:srgbClr val="000000"/>
                </a:solidFill>
                <a:latin typeface="Calibri" charset="0"/>
              </a:rPr>
              <a:t>метапредметных</a:t>
            </a: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 связей). Знакомство с элементами </a:t>
            </a:r>
            <a:r>
              <a:rPr lang="ru-RU" altLang="ru-RU" sz="1600" b="1" dirty="0" smtClean="0">
                <a:solidFill>
                  <a:srgbClr val="000000"/>
                </a:solidFill>
                <a:latin typeface="Calibri" charset="0"/>
              </a:rPr>
              <a:t>фрактальной </a:t>
            </a: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геометрии.</a:t>
            </a:r>
          </a:p>
          <a:p>
            <a:pPr defTabSz="449263" eaLnBrk="1" fontAlgn="base">
              <a:spcBef>
                <a:spcPts val="638"/>
              </a:spcBef>
              <a:spcAft>
                <a:spcPts val="1425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Calibri" charset="0"/>
              </a:rPr>
              <a:t>8.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29694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стюша\Desktop\Мои документы\Фон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mail.yandex.ru/message_part/13.jpg?name=13.jpg&amp;hid=1.2&amp;ids=2420000003015564529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mail.yandex.ru/message_part/13.jpg?name=13.jpg&amp;hid=1.2&amp;ids=2420000003015564529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Настюша\Desktop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7259"/>
            <a:ext cx="4975721" cy="6585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-151928" y="312738"/>
            <a:ext cx="39604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u="sng" kern="0" dirty="0">
                <a:solidFill>
                  <a:srgbClr val="000000"/>
                </a:solidFill>
              </a:rPr>
              <a:t>Решение </a:t>
            </a:r>
            <a:endParaRPr lang="ru-RU" altLang="ru-RU" sz="4400" b="1" u="sng" kern="0" dirty="0" smtClean="0">
              <a:solidFill>
                <a:srgbClr val="000000"/>
              </a:solidFill>
            </a:endParaRPr>
          </a:p>
          <a:p>
            <a:pPr algn="ctr"/>
            <a:r>
              <a:rPr lang="ru-RU" altLang="ru-RU" sz="4400" b="1" u="sng" kern="0" dirty="0" smtClean="0">
                <a:solidFill>
                  <a:srgbClr val="000000"/>
                </a:solidFill>
              </a:rPr>
              <a:t>типичных </a:t>
            </a:r>
          </a:p>
          <a:p>
            <a:pPr algn="ctr"/>
            <a:r>
              <a:rPr lang="ru-RU" altLang="ru-RU" sz="4400" b="1" u="sng" kern="0" dirty="0" smtClean="0">
                <a:solidFill>
                  <a:srgbClr val="000000"/>
                </a:solidFill>
              </a:rPr>
              <a:t>задач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92420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12395" y="340381"/>
            <a:ext cx="6840538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000" b="1" u="sng" dirty="0">
                <a:solidFill>
                  <a:srgbClr val="000000"/>
                </a:solidFill>
              </a:rPr>
              <a:t>Задача 1(2)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Найти объём наклонной треугольной призмы, у которой площадь одной из боковых граней равна </a:t>
            </a:r>
            <a:r>
              <a:rPr lang="en-US" altLang="ru-RU" sz="2000" b="1" dirty="0">
                <a:solidFill>
                  <a:srgbClr val="000000"/>
                </a:solidFill>
              </a:rPr>
              <a:t>S</a:t>
            </a:r>
            <a:r>
              <a:rPr lang="ru-RU" altLang="ru-RU" sz="2000" b="1" dirty="0">
                <a:solidFill>
                  <a:srgbClr val="000000"/>
                </a:solidFill>
              </a:rPr>
              <a:t>, а расстояние от плоскости этой грани до противоположного ребра равна </a:t>
            </a:r>
            <a:r>
              <a:rPr lang="en-US" altLang="ru-RU" sz="2000" b="1" dirty="0">
                <a:solidFill>
                  <a:srgbClr val="000000"/>
                </a:solidFill>
              </a:rPr>
              <a:t>d</a:t>
            </a:r>
            <a:endParaRPr lang="ru-RU" altLang="ru-RU" sz="2000" b="1" dirty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ru-RU" sz="2000" b="1" u="sng" dirty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ru-RU" sz="2000" b="1" u="sng" dirty="0" err="1">
                <a:solidFill>
                  <a:srgbClr val="000000"/>
                </a:solidFill>
              </a:rPr>
              <a:t>Задача</a:t>
            </a:r>
            <a:r>
              <a:rPr lang="en-US" altLang="ru-RU" sz="2000" b="1" u="sng" dirty="0">
                <a:solidFill>
                  <a:srgbClr val="000000"/>
                </a:solidFill>
              </a:rPr>
              <a:t> 2(6)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ru-RU" sz="2000" b="1" dirty="0" err="1">
                <a:solidFill>
                  <a:srgbClr val="000000"/>
                </a:solidFill>
              </a:rPr>
              <a:t>Высота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правильной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четырёхугольной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призмы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равна</a:t>
            </a:r>
            <a:r>
              <a:rPr lang="en-US" altLang="ru-RU" sz="2000" b="1" dirty="0">
                <a:solidFill>
                  <a:srgbClr val="000000"/>
                </a:solidFill>
              </a:rPr>
              <a:t> H, а </a:t>
            </a:r>
            <a:r>
              <a:rPr lang="en-US" altLang="ru-RU" sz="2000" b="1" dirty="0" err="1">
                <a:solidFill>
                  <a:srgbClr val="000000"/>
                </a:solidFill>
              </a:rPr>
              <a:t>угол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между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диагоналями</a:t>
            </a:r>
            <a:r>
              <a:rPr lang="en-US" altLang="ru-RU" sz="2000" b="1" dirty="0">
                <a:solidFill>
                  <a:srgbClr val="000000"/>
                </a:solidFill>
              </a:rPr>
              <a:t>, </a:t>
            </a:r>
            <a:r>
              <a:rPr lang="en-US" altLang="ru-RU" sz="2000" b="1" dirty="0" err="1">
                <a:solidFill>
                  <a:srgbClr val="000000"/>
                </a:solidFill>
              </a:rPr>
              <a:t>проведёнными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из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одной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вершины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основания</a:t>
            </a:r>
            <a:r>
              <a:rPr lang="en-US" altLang="ru-RU" sz="2000" b="1" dirty="0">
                <a:solidFill>
                  <a:srgbClr val="000000"/>
                </a:solidFill>
              </a:rPr>
              <a:t> в </a:t>
            </a:r>
            <a:r>
              <a:rPr lang="en-US" altLang="ru-RU" sz="2000" b="1" dirty="0" err="1">
                <a:solidFill>
                  <a:srgbClr val="000000"/>
                </a:solidFill>
              </a:rPr>
              <a:t>двух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смежных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боковых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гранях</a:t>
            </a:r>
            <a:r>
              <a:rPr lang="en-US" altLang="ru-RU" sz="2000" b="1" dirty="0">
                <a:solidFill>
                  <a:srgbClr val="000000"/>
                </a:solidFill>
              </a:rPr>
              <a:t>, </a:t>
            </a:r>
            <a:r>
              <a:rPr lang="en-US" altLang="ru-RU" sz="2000" b="1" dirty="0" err="1">
                <a:solidFill>
                  <a:srgbClr val="000000"/>
                </a:solidFill>
              </a:rPr>
              <a:t>равен</a:t>
            </a:r>
            <a:r>
              <a:rPr lang="en-US" altLang="ru-RU" sz="2000" b="1" dirty="0">
                <a:solidFill>
                  <a:srgbClr val="000000"/>
                </a:solidFill>
              </a:rPr>
              <a:t> α. </a:t>
            </a:r>
            <a:r>
              <a:rPr lang="en-US" altLang="ru-RU" sz="2000" b="1" dirty="0" err="1">
                <a:solidFill>
                  <a:srgbClr val="000000"/>
                </a:solidFill>
              </a:rPr>
              <a:t>Найти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боковую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поверхность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призмы</a:t>
            </a:r>
            <a:r>
              <a:rPr lang="en-US" altLang="ru-RU" sz="2000" b="1" dirty="0">
                <a:solidFill>
                  <a:srgbClr val="000000"/>
                </a:solidFill>
              </a:rPr>
              <a:t>.</a:t>
            </a:r>
            <a:endParaRPr lang="ru-RU" altLang="ru-RU" sz="2000" b="1" dirty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z="2000" b="1" dirty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000" b="1" u="sng" dirty="0">
                <a:solidFill>
                  <a:srgbClr val="000000"/>
                </a:solidFill>
              </a:rPr>
              <a:t>Задача 3(3)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Объём правильной треугольной призмы равен </a:t>
            </a:r>
            <a:r>
              <a:rPr lang="en-US" altLang="ru-RU" sz="2000" b="1" dirty="0">
                <a:solidFill>
                  <a:srgbClr val="000000"/>
                </a:solidFill>
              </a:rPr>
              <a:t>V, </a:t>
            </a:r>
            <a:r>
              <a:rPr lang="en-US" altLang="ru-RU" sz="2000" b="1" dirty="0" err="1">
                <a:solidFill>
                  <a:srgbClr val="000000"/>
                </a:solidFill>
              </a:rPr>
              <a:t>угол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между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диагоналями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двух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граней</a:t>
            </a:r>
            <a:r>
              <a:rPr lang="en-US" altLang="ru-RU" sz="2000" b="1" dirty="0">
                <a:solidFill>
                  <a:srgbClr val="000000"/>
                </a:solidFill>
              </a:rPr>
              <a:t>, </a:t>
            </a:r>
            <a:r>
              <a:rPr lang="en-US" altLang="ru-RU" sz="2000" b="1" dirty="0" err="1">
                <a:solidFill>
                  <a:srgbClr val="000000"/>
                </a:solidFill>
              </a:rPr>
              <a:t>проведёнными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из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одной</a:t>
            </a:r>
            <a:r>
              <a:rPr lang="en-US" altLang="ru-RU" sz="2000" b="1" dirty="0">
                <a:solidFill>
                  <a:srgbClr val="000000"/>
                </a:solidFill>
              </a:rPr>
              <a:t> и </a:t>
            </a:r>
            <a:r>
              <a:rPr lang="en-US" altLang="ru-RU" sz="2000" b="1" dirty="0" err="1">
                <a:solidFill>
                  <a:srgbClr val="000000"/>
                </a:solidFill>
              </a:rPr>
              <a:t>той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же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вершины</a:t>
            </a:r>
            <a:r>
              <a:rPr lang="en-US" altLang="ru-RU" sz="2000" b="1" dirty="0">
                <a:solidFill>
                  <a:srgbClr val="000000"/>
                </a:solidFill>
              </a:rPr>
              <a:t>, </a:t>
            </a:r>
            <a:r>
              <a:rPr lang="en-US" altLang="ru-RU" sz="2000" b="1" dirty="0" err="1">
                <a:solidFill>
                  <a:srgbClr val="000000"/>
                </a:solidFill>
              </a:rPr>
              <a:t>равен</a:t>
            </a:r>
            <a:r>
              <a:rPr lang="en-US" altLang="ru-RU" sz="2000" b="1" dirty="0">
                <a:solidFill>
                  <a:srgbClr val="000000"/>
                </a:solidFill>
              </a:rPr>
              <a:t> α. </a:t>
            </a:r>
            <a:r>
              <a:rPr lang="en-US" altLang="ru-RU" sz="2000" b="1" dirty="0" err="1">
                <a:solidFill>
                  <a:srgbClr val="000000"/>
                </a:solidFill>
              </a:rPr>
              <a:t>Найти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сторону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основания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призмы</a:t>
            </a:r>
            <a:r>
              <a:rPr lang="en-US" altLang="ru-RU" sz="2000" b="1" dirty="0">
                <a:solidFill>
                  <a:srgbClr val="000000"/>
                </a:solidFill>
              </a:rPr>
              <a:t>.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z="2200" b="1" i="1" dirty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z="2200" b="1" i="1" dirty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ru-RU" sz="2200" b="1" i="1" dirty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ru-RU" sz="2200" b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0" y="404664"/>
            <a:ext cx="7810500" cy="703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ru-RU" sz="2000" b="1" u="sng" dirty="0" err="1">
                <a:solidFill>
                  <a:srgbClr val="000000"/>
                </a:solidFill>
              </a:rPr>
              <a:t>Задача</a:t>
            </a:r>
            <a:r>
              <a:rPr lang="en-US" altLang="ru-RU" sz="2000" b="1" u="sng" dirty="0">
                <a:solidFill>
                  <a:srgbClr val="000000"/>
                </a:solidFill>
              </a:rPr>
              <a:t> 4(7)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ru-RU" sz="2000" b="1" dirty="0" err="1">
                <a:solidFill>
                  <a:srgbClr val="000000"/>
                </a:solidFill>
              </a:rPr>
              <a:t>Диагонали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боковых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граней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прямоугольного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параллелепипеда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наклонены</a:t>
            </a:r>
            <a:r>
              <a:rPr lang="en-US" altLang="ru-RU" sz="2000" b="1" dirty="0">
                <a:solidFill>
                  <a:srgbClr val="000000"/>
                </a:solidFill>
              </a:rPr>
              <a:t> к </a:t>
            </a:r>
            <a:r>
              <a:rPr lang="en-US" altLang="ru-RU" sz="2000" b="1" dirty="0" err="1">
                <a:solidFill>
                  <a:srgbClr val="000000"/>
                </a:solidFill>
              </a:rPr>
              <a:t>плоскости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основания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ru-RU" altLang="ru-RU" sz="2000" b="1" dirty="0">
                <a:solidFill>
                  <a:srgbClr val="000000"/>
                </a:solidFill>
              </a:rPr>
              <a:t>      </a:t>
            </a:r>
            <a:r>
              <a:rPr lang="en-US" altLang="ru-RU" sz="2000" b="1" dirty="0" err="1">
                <a:solidFill>
                  <a:srgbClr val="000000"/>
                </a:solidFill>
              </a:rPr>
              <a:t>под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углами</a:t>
            </a:r>
            <a:r>
              <a:rPr lang="en-US" altLang="ru-RU" sz="2000" b="1" dirty="0">
                <a:solidFill>
                  <a:srgbClr val="000000"/>
                </a:solidFill>
              </a:rPr>
              <a:t> α и β </a:t>
            </a:r>
            <a:r>
              <a:rPr lang="en-US" altLang="ru-RU" sz="2000" b="1" dirty="0" err="1">
                <a:solidFill>
                  <a:srgbClr val="000000"/>
                </a:solidFill>
              </a:rPr>
              <a:t>соответственно</a:t>
            </a:r>
            <a:r>
              <a:rPr lang="en-US" altLang="ru-RU" sz="2000" b="1" dirty="0">
                <a:solidFill>
                  <a:srgbClr val="000000"/>
                </a:solidFill>
              </a:rPr>
              <a:t>. </a:t>
            </a:r>
            <a:r>
              <a:rPr lang="en-US" altLang="ru-RU" sz="2000" b="1" dirty="0" err="1">
                <a:solidFill>
                  <a:srgbClr val="000000"/>
                </a:solidFill>
              </a:rPr>
              <a:t>Найти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угол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между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плоскостью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основания</a:t>
            </a:r>
            <a:r>
              <a:rPr lang="en-US" altLang="ru-RU" sz="2000" b="1" dirty="0">
                <a:solidFill>
                  <a:srgbClr val="000000"/>
                </a:solidFill>
              </a:rPr>
              <a:t> и </a:t>
            </a:r>
            <a:r>
              <a:rPr lang="en-US" altLang="ru-RU" sz="2000" b="1" dirty="0" err="1">
                <a:solidFill>
                  <a:srgbClr val="000000"/>
                </a:solidFill>
              </a:rPr>
              <a:t>плоскостью</a:t>
            </a:r>
            <a:r>
              <a:rPr lang="en-US" altLang="ru-RU" sz="2000" b="1" dirty="0">
                <a:solidFill>
                  <a:srgbClr val="000000"/>
                </a:solidFill>
              </a:rPr>
              <a:t>, </a:t>
            </a:r>
            <a:r>
              <a:rPr lang="en-US" altLang="ru-RU" sz="2000" b="1" dirty="0" err="1">
                <a:solidFill>
                  <a:srgbClr val="000000"/>
                </a:solidFill>
              </a:rPr>
              <a:t>проведённой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ru-RU" altLang="ru-RU" sz="2000" b="1" dirty="0">
                <a:solidFill>
                  <a:srgbClr val="000000"/>
                </a:solidFill>
              </a:rPr>
              <a:t>    </a:t>
            </a:r>
            <a:r>
              <a:rPr lang="en-US" altLang="ru-RU" sz="2000" b="1" dirty="0" err="1">
                <a:solidFill>
                  <a:srgbClr val="000000"/>
                </a:solidFill>
              </a:rPr>
              <a:t>через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диагонали</a:t>
            </a:r>
            <a:r>
              <a:rPr lang="ru-RU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двух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смежных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боковых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граней</a:t>
            </a:r>
            <a:r>
              <a:rPr lang="en-US" altLang="ru-RU" sz="2000" b="1" dirty="0">
                <a:solidFill>
                  <a:srgbClr val="000000"/>
                </a:solidFill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</a:rPr>
              <a:t>параллелепипеда</a:t>
            </a:r>
            <a:r>
              <a:rPr lang="en-US" altLang="ru-RU" sz="2000" b="1" dirty="0">
                <a:solidFill>
                  <a:srgbClr val="000000"/>
                </a:solidFill>
              </a:rPr>
              <a:t>.      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z="2000" b="1" dirty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000" b="1" dirty="0" smtClean="0">
                <a:solidFill>
                  <a:srgbClr val="000000"/>
                </a:solidFill>
              </a:rPr>
              <a:t>Задача 6(11)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С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торона </a:t>
            </a:r>
            <a:r>
              <a:rPr lang="ru-RU" altLang="ru-RU" sz="2000" b="1" dirty="0">
                <a:solidFill>
                  <a:srgbClr val="000000"/>
                </a:solidFill>
              </a:rPr>
              <a:t>основания правильной четырехугольной пирамиды SABCD равна 2, а высота - √2. </a:t>
            </a:r>
            <a:endParaRPr lang="ru-RU" altLang="ru-RU" sz="2000" b="1" dirty="0" smtClean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000" b="1" dirty="0" smtClean="0">
                <a:solidFill>
                  <a:srgbClr val="000000"/>
                </a:solidFill>
              </a:rPr>
              <a:t>Найти </a:t>
            </a:r>
            <a:r>
              <a:rPr lang="ru-RU" altLang="ru-RU" sz="2000" b="1" dirty="0">
                <a:solidFill>
                  <a:srgbClr val="000000"/>
                </a:solidFill>
              </a:rPr>
              <a:t>расстояние между ребром SA 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000" b="1" dirty="0" smtClean="0">
                <a:solidFill>
                  <a:srgbClr val="000000"/>
                </a:solidFill>
              </a:rPr>
              <a:t>и диагональю </a:t>
            </a:r>
            <a:r>
              <a:rPr lang="ru-RU" altLang="ru-RU" sz="2000" b="1" dirty="0">
                <a:solidFill>
                  <a:srgbClr val="000000"/>
                </a:solidFill>
              </a:rPr>
              <a:t>BD основания.</a:t>
            </a:r>
            <a:r>
              <a:rPr lang="en-US" altLang="ru-RU" sz="2000" b="1" dirty="0" smtClean="0">
                <a:solidFill>
                  <a:srgbClr val="000000"/>
                </a:solidFill>
              </a:rPr>
              <a:t>     </a:t>
            </a:r>
            <a:endParaRPr lang="ru-RU" altLang="ru-RU" sz="2000" b="1" dirty="0" smtClean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z="2000" b="1" dirty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Задача 5(12)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В основании пирамиды лежит прямоугольный   треугольник с гипотенузой C и острым углом α.          Каждая боковая грань образует с плоскостью       основания угол β. Найти объём пирамиды. 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ru-RU" sz="2000" b="1" dirty="0" smtClean="0">
                <a:solidFill>
                  <a:srgbClr val="000000"/>
                </a:solidFill>
              </a:rPr>
              <a:t>                                                                                                      </a:t>
            </a: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ru-RU" sz="2200" b="1" i="1" dirty="0">
              <a:solidFill>
                <a:srgbClr val="000000"/>
              </a:solidFill>
            </a:endParaRPr>
          </a:p>
          <a:p>
            <a:pPr defTabSz="449263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ru-RU" sz="22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5" descr="lime-green-backgrounds-wallpap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188"/>
            <a:ext cx="9144000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228013" cy="1141413"/>
          </a:xfrm>
        </p:spPr>
        <p:txBody>
          <a:bodyPr/>
          <a:lstStyle/>
          <a:p>
            <a:pPr eaLnBrk="1" hangingPunct="1"/>
            <a:r>
              <a:rPr lang="ru-RU" altLang="ru-RU" sz="2400" b="1" u="sng" dirty="0" smtClean="0"/>
              <a:t>Решение задач для класса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" y="785813"/>
            <a:ext cx="8572500" cy="5930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400" b="1" dirty="0">
                <a:solidFill>
                  <a:srgbClr val="000000"/>
                </a:solidFill>
              </a:rPr>
              <a:t>Задача № 1 (1)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400" b="1" dirty="0">
                <a:solidFill>
                  <a:srgbClr val="000000"/>
                </a:solidFill>
              </a:rPr>
              <a:t>Боковая поверхность цилиндра, будучи развернута, представляет собой прямоугольник, в котором диагональ равна а и составляет угол </a:t>
            </a:r>
            <a:r>
              <a:rPr lang="el-GR" sz="2400" b="1" dirty="0">
                <a:solidFill>
                  <a:srgbClr val="000000"/>
                </a:solidFill>
                <a:cs typeface="Times New Roman"/>
              </a:rPr>
              <a:t>α</a:t>
            </a:r>
            <a:r>
              <a:rPr lang="ru-RU" sz="2400" b="1" dirty="0">
                <a:solidFill>
                  <a:srgbClr val="000000"/>
                </a:solidFill>
                <a:cs typeface="Times New Roman"/>
              </a:rPr>
              <a:t> с основанием. Найти объем цилиндра.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2400" b="1" dirty="0">
              <a:solidFill>
                <a:srgbClr val="000000"/>
              </a:solidFill>
              <a:cs typeface="Times New Roman"/>
            </a:endParaRP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400" b="1" dirty="0">
                <a:solidFill>
                  <a:srgbClr val="000000"/>
                </a:solidFill>
                <a:cs typeface="Times New Roman"/>
              </a:rPr>
              <a:t>Задача №2 (4)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400" b="1" dirty="0">
                <a:solidFill>
                  <a:srgbClr val="000000"/>
                </a:solidFill>
                <a:cs typeface="Times New Roman"/>
              </a:rPr>
              <a:t>Диагональ прямоугольного параллелепипеда равна </a:t>
            </a:r>
            <a:r>
              <a:rPr lang="en-US" sz="2400" b="1" dirty="0">
                <a:solidFill>
                  <a:srgbClr val="000000"/>
                </a:solidFill>
                <a:cs typeface="Times New Roman"/>
              </a:rPr>
              <a:t>L </a:t>
            </a:r>
            <a:r>
              <a:rPr lang="ru-RU" sz="2400" b="1" dirty="0">
                <a:solidFill>
                  <a:srgbClr val="000000"/>
                </a:solidFill>
                <a:cs typeface="Times New Roman"/>
              </a:rPr>
              <a:t> и образует с плоскостью основания угол </a:t>
            </a:r>
            <a:r>
              <a:rPr lang="el-GR" sz="2400" b="1" dirty="0">
                <a:solidFill>
                  <a:srgbClr val="000000"/>
                </a:solidFill>
                <a:cs typeface="Times New Roman"/>
              </a:rPr>
              <a:t>α</a:t>
            </a:r>
            <a:r>
              <a:rPr lang="ru-RU" sz="2400" b="1" dirty="0">
                <a:solidFill>
                  <a:srgbClr val="000000"/>
                </a:solidFill>
                <a:cs typeface="Times New Roman"/>
              </a:rPr>
              <a:t>. Найти площадь боковой поверхности параллелепипеда, если площадь его основания равна </a:t>
            </a:r>
            <a:r>
              <a:rPr lang="en-US" sz="2400" b="1" dirty="0">
                <a:solidFill>
                  <a:srgbClr val="000000"/>
                </a:solidFill>
                <a:cs typeface="Times New Roman"/>
              </a:rPr>
              <a:t>S</a:t>
            </a:r>
            <a:r>
              <a:rPr lang="ru-RU" sz="2400" b="1" dirty="0">
                <a:solidFill>
                  <a:srgbClr val="000000"/>
                </a:solidFill>
                <a:cs typeface="Times New Roman"/>
              </a:rPr>
              <a:t>.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sz="2400" b="1" dirty="0">
              <a:solidFill>
                <a:srgbClr val="000000"/>
              </a:solidFill>
              <a:cs typeface="Times New Roman"/>
            </a:endParaRP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400" b="1" dirty="0">
                <a:solidFill>
                  <a:srgbClr val="000000"/>
                </a:solidFill>
                <a:cs typeface="Times New Roman"/>
              </a:rPr>
              <a:t>Задача №3 (5)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400" b="1" dirty="0">
                <a:solidFill>
                  <a:srgbClr val="000000"/>
                </a:solidFill>
                <a:cs typeface="Times New Roman"/>
              </a:rPr>
              <a:t>Диагональ правильной четырехугольной призмы образует с плоскостью основания угол 45 градусов. Найти угол, образованный этой диагональю с пересекающей ее диагональю боковой грани.</a:t>
            </a:r>
            <a:endParaRPr lang="ru-RU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455888" y="2225280"/>
            <a:ext cx="2885334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№ </a:t>
            </a:r>
            <a:r>
              <a:rPr lang="ru-RU" altLang="ru-RU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 </a:t>
            </a:r>
            <a:r>
              <a:rPr lang="ru-RU" altLang="ru-RU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(стр. 282)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8079" y="2661008"/>
                <a:ext cx="5380976" cy="390010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</a:pPr>
                <a:r>
                  <a:rPr lang="ru-RU" sz="2000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Calibri"/>
                    <a:cs typeface="Arial" panose="020B0604020202020204" pitchFamily="34" charset="0"/>
                  </a:rPr>
                  <a:t>Дан куб </a:t>
                </a:r>
                <a:r>
                  <a:rPr lang="en-US" sz="2000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Calibri"/>
                    <a:cs typeface="Arial" panose="020B0604020202020204" pitchFamily="34" charset="0"/>
                  </a:rPr>
                  <a:t>ABCD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solidFill>
                              <a:srgbClr val="000000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000000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𝑨</m:t>
                        </m:r>
                      </m:e>
                      <m:sub>
                        <m:r>
                          <a:rPr lang="ru-RU" sz="2000" b="1" i="1">
                            <a:solidFill>
                              <a:srgbClr val="000000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ru-RU" sz="20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𝑩</m:t>
                        </m:r>
                      </m:e>
                      <m:sub>
                        <m:r>
                          <a:rPr lang="ru-RU" sz="20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ru-RU" sz="20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𝑪</m:t>
                        </m:r>
                      </m:e>
                      <m:sub>
                        <m:r>
                          <a:rPr lang="ru-RU" sz="20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ru-RU" sz="20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𝑫</m:t>
                        </m:r>
                      </m:e>
                      <m:sub>
                        <m:r>
                          <a:rPr lang="ru-RU" sz="20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2000" b="1" dirty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 со стороной </a:t>
                </a:r>
                <a:r>
                  <a:rPr lang="en-US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</a:rPr>
                  <a:t>t</a:t>
                </a:r>
                <a:r>
                  <a:rPr lang="ru-RU" sz="2000" b="1" dirty="0" smtClean="0">
                    <a:solidFill>
                      <a:srgbClr val="000000"/>
                    </a:solidFill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.</a:t>
                </a:r>
                <a:endParaRPr lang="ru-RU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Times New Roman"/>
                  <a:cs typeface="Arial" panose="020B0604020202020204" pitchFamily="34" charset="0"/>
                </a:endParaRPr>
              </a:p>
              <a:p>
                <a:pPr lvl="0"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</a:pPr>
                <a:r>
                  <a:rPr lang="ru-RU" sz="200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Найдите</a:t>
                </a:r>
                <a:r>
                  <a:rPr lang="ru-RU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:</a:t>
                </a:r>
                <a:endParaRPr lang="ru-RU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lvl="0"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</a:pPr>
                <a:r>
                  <a:rPr lang="ru-RU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а)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ru-RU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pos m:val="top"/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Times New Roman"/>
                                <a:cs typeface="Times New Roman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ru-RU" sz="2000" b="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АВ</m:t>
                                </m:r>
                              </m:e>
                              <m:sub>
                                <m:r>
                                  <a:rPr lang="ru-RU" sz="2000" b="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ru-RU" sz="2000" b="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Times New Roman"/>
                                <a:cs typeface="Times New Roman"/>
                              </a:rPr>
                              <m:t>  ∙</m:t>
                            </m:r>
                          </m:e>
                        </m:groupChr>
                      </m:e>
                    </m:box>
                    <m:r>
                      <a:rPr lang="ru-RU" sz="2000" b="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 </m:t>
                    </m:r>
                    <m:box>
                      <m:boxPr>
                        <m:ctrlPr>
                          <a:rPr lang="ru-RU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pos m:val="top"/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Times New Roman"/>
                                <a:cs typeface="Times New Roman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ru-RU" sz="2000" b="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ВС</m:t>
                                </m:r>
                              </m:e>
                              <m:sub>
                                <m:r>
                                  <a:rPr lang="ru-RU" sz="2000" b="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e>
                    </m:box>
                  </m:oMath>
                </a14:m>
                <a:r>
                  <a:rPr lang="ru-RU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·;</a:t>
                </a:r>
                <a:endParaRPr lang="ru-RU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lvl="0"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</a:pPr>
                <a:r>
                  <a:rPr lang="ru-RU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б)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ru-RU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pos m:val="top"/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Times New Roman"/>
                                <a:cs typeface="Times New Roman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ru-RU" sz="2000" b="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𝐶𝐷</m:t>
                                </m:r>
                              </m:e>
                              <m:sub>
                                <m:r>
                                  <a:rPr lang="ru-RU" sz="2000" b="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ru-RU" sz="2000" b="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Times New Roman"/>
                                <a:cs typeface="Times New Roman"/>
                              </a:rPr>
                              <m:t>  ∙</m:t>
                            </m:r>
                          </m:e>
                        </m:groupChr>
                      </m:e>
                    </m:box>
                    <m:r>
                      <a:rPr lang="ru-RU" sz="2000" b="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Times New Roman"/>
                      </a:rPr>
                      <m:t> </m:t>
                    </m:r>
                    <m:box>
                      <m:boxPr>
                        <m:ctrlPr>
                          <a:rPr lang="ru-RU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pos m:val="top"/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Times New Roman"/>
                                <a:cs typeface="Times New Roman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ru-RU" sz="2000" b="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𝐴𝐶</m:t>
                                </m:r>
                              </m:e>
                              <m:sub>
                                <m:r>
                                  <a:rPr lang="ru-RU" sz="2000" b="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e>
                    </m:box>
                  </m:oMath>
                </a14:m>
                <a:r>
                  <a:rPr lang="ru-RU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·; </a:t>
                </a:r>
                <a:endParaRPr lang="ru-RU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lvl="0"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</a:pPr>
                <a:r>
                  <a:rPr lang="ru-RU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в)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Calibri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Times New Roman"/>
                                <a:cs typeface="Calibri"/>
                              </a:rPr>
                            </m:ctrlPr>
                          </m:accPr>
                          <m:e>
                            <m:box>
                              <m:box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Calibri"/>
                                  </a:rPr>
                                </m:ctrlPr>
                              </m:boxPr>
                              <m:e>
                                <m:groupChr>
                                  <m:groupChrPr>
                                    <m:chr m:val="→"/>
                                    <m:pos m:val="top"/>
                                    <m:ctrlPr>
                                      <a:rPr lang="ru-RU" sz="20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</m:ctrlPr>
                                  </m:groupChrPr>
                                  <m:e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00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b="0" i="1">
                                            <a:solidFill>
                                              <a:srgbClr val="00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  <m:t>𝐷𝐶</m:t>
                                        </m:r>
                                      </m:e>
                                      <m:sub>
                                        <m:r>
                                          <a:rPr lang="ru-RU" sz="2000" b="0" i="1">
                                            <a:solidFill>
                                              <a:srgbClr val="00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groupChr>
                                <m:box>
                                  <m:boxPr>
                                    <m:ctrlPr>
                                      <a:rPr lang="ru-RU" sz="20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</m:ctrlPr>
                                  </m:boxPr>
                                  <m:e>
                                    <m:r>
                                      <a:rPr lang="ru-RU" sz="2000" b="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  <m:t>;</m:t>
                                    </m:r>
                                    <m:groupChr>
                                      <m:groupChrPr>
                                        <m:chr m:val="→"/>
                                        <m:pos m:val="top"/>
                                        <m:ctrlPr>
                                          <a:rPr lang="ru-RU" sz="2000" i="1">
                                            <a:solidFill>
                                              <a:srgbClr val="00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</m:ctrlPr>
                                      </m:groupChrPr>
                                      <m:e>
                                        <m:sSub>
                                          <m:sSubPr>
                                            <m:ctrlPr>
                                              <a:rPr lang="ru-RU" sz="2000" i="1">
                                                <a:solidFill>
                                                  <a:srgbClr val="000000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  <a:ea typeface="Times New Roman"/>
                                                <a:cs typeface="Calibri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sz="2000" b="0" i="1">
                                                <a:solidFill>
                                                  <a:srgbClr val="000000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  <a:ea typeface="Times New Roman"/>
                                                <a:cs typeface="Calibri"/>
                                              </a:rPr>
                                              <m:t>𝐶𝐵</m:t>
                                            </m:r>
                                          </m:e>
                                          <m:sub>
                                            <m:r>
                                              <a:rPr lang="ru-RU" sz="2000" b="0" i="1">
                                                <a:solidFill>
                                                  <a:srgbClr val="000000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  <a:ea typeface="Times New Roman"/>
                                                <a:cs typeface="Calibri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groupChr>
                                  </m:e>
                                </m:box>
                              </m:e>
                            </m:box>
                          </m:e>
                        </m:acc>
                      </m:e>
                    </m:d>
                    <m:r>
                      <a:rPr lang="ru-RU" sz="2000" b="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Calibri"/>
                      </a:rPr>
                      <m:t>;</m:t>
                    </m:r>
                  </m:oMath>
                </a14:m>
                <a:endParaRPr lang="ru-RU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Times New Roman"/>
                  <a:cs typeface="Arial" panose="020B0604020202020204" pitchFamily="34" charset="0"/>
                </a:endParaRPr>
              </a:p>
              <a:p>
                <a:pPr lvl="0"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</a:pPr>
                <a:r>
                  <a:rPr lang="ru-RU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г)</a:t>
                </a:r>
                <a14:m>
                  <m:oMath xmlns:m="http://schemas.openxmlformats.org/officeDocument/2006/math">
                    <m:r>
                      <a:rPr lang="ru-RU" sz="2000" b="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Calibri"/>
                      </a:rPr>
                      <m:t> </m:t>
                    </m:r>
                    <m:d>
                      <m:dPr>
                        <m:ctrlPr>
                          <a:rPr lang="ru-RU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Calibri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Times New Roman"/>
                                <a:cs typeface="Calibri"/>
                              </a:rPr>
                            </m:ctrlPr>
                          </m:accPr>
                          <m:e>
                            <m:box>
                              <m:box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Times New Roman"/>
                                    <a:cs typeface="Calibri"/>
                                  </a:rPr>
                                </m:ctrlPr>
                              </m:boxPr>
                              <m:e>
                                <m:groupChr>
                                  <m:groupChrPr>
                                    <m:chr m:val="→"/>
                                    <m:pos m:val="top"/>
                                    <m:ctrlPr>
                                      <a:rPr lang="ru-RU" sz="20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</m:ctrlPr>
                                  </m:groupChrPr>
                                  <m:e>
                                    <m:sSub>
                                      <m:sSubPr>
                                        <m:ctrlPr>
                                          <a:rPr lang="ru-RU" sz="2000" i="1">
                                            <a:solidFill>
                                              <a:srgbClr val="00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000" b="0" i="1">
                                            <a:solidFill>
                                              <a:srgbClr val="00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ru-RU" sz="2000" b="0" i="1">
                                            <a:solidFill>
                                              <a:srgbClr val="00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ru-RU" sz="2000" b="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  <m:t>𝐶</m:t>
                                    </m:r>
                                  </m:e>
                                </m:groupChr>
                                <m:box>
                                  <m:boxPr>
                                    <m:ctrlPr>
                                      <a:rPr lang="ru-RU" sz="20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</m:ctrlPr>
                                  </m:boxPr>
                                  <m:e>
                                    <m:r>
                                      <a:rPr lang="ru-RU" sz="2000" b="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Times New Roman"/>
                                        <a:cs typeface="Calibri"/>
                                      </a:rPr>
                                      <m:t>;</m:t>
                                    </m:r>
                                    <m:groupChr>
                                      <m:groupChrPr>
                                        <m:chr m:val="→"/>
                                        <m:pos m:val="top"/>
                                        <m:ctrlPr>
                                          <a:rPr lang="ru-RU" sz="2000" i="1">
                                            <a:solidFill>
                                              <a:srgbClr val="00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Times New Roman"/>
                                            <a:cs typeface="Calibri"/>
                                          </a:rPr>
                                        </m:ctrlPr>
                                      </m:groupChrPr>
                                      <m:e>
                                        <m:sSub>
                                          <m:sSubPr>
                                            <m:ctrlPr>
                                              <a:rPr lang="ru-RU" sz="2000" i="1">
                                                <a:solidFill>
                                                  <a:srgbClr val="000000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  <a:ea typeface="Times New Roman"/>
                                                <a:cs typeface="Calibri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sz="2000" b="0" i="1">
                                                <a:solidFill>
                                                  <a:srgbClr val="000000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  <a:ea typeface="Times New Roman"/>
                                                <a:cs typeface="Calibri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ru-RU" sz="2000" b="0" i="1">
                                                <a:solidFill>
                                                  <a:srgbClr val="000000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  <a:ea typeface="Times New Roman"/>
                                                <a:cs typeface="Calibri"/>
                                              </a:rPr>
                                              <m:t>1 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ru-RU" sz="2000" i="1">
                                                <a:solidFill>
                                                  <a:srgbClr val="000000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  <a:ea typeface="Times New Roman"/>
                                                <a:cs typeface="Calibri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sz="2000" b="0" i="1">
                                                <a:solidFill>
                                                  <a:srgbClr val="000000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  <a:ea typeface="Times New Roman"/>
                                                <a:cs typeface="Calibri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ru-RU" sz="2000" b="0" i="1">
                                                <a:solidFill>
                                                  <a:srgbClr val="000000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  <a:ea typeface="Times New Roman"/>
                                                <a:cs typeface="Calibri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groupChr>
                                  </m:e>
                                </m:box>
                              </m:e>
                            </m:box>
                          </m:e>
                        </m:acc>
                      </m:e>
                    </m:d>
                    <m:r>
                      <a:rPr lang="ru-RU" sz="2000" b="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Times New Roman"/>
                        <a:cs typeface="Calibri"/>
                      </a:rPr>
                      <m:t>;</m:t>
                    </m:r>
                  </m:oMath>
                </a14:m>
                <a:endParaRPr lang="ru-RU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  <a:p>
                <a:pPr lvl="0" defTabSz="449263" fontAlgn="base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>
                    <a:srgbClr val="000000"/>
                  </a:buClr>
                  <a:buSzPct val="100000"/>
                </a:pPr>
                <a:r>
                  <a:rPr lang="ru-RU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д</a:t>
                </a:r>
                <a:r>
                  <a:rPr 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*) p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Calibri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Calibri"/>
                          </a:rPr>
                          <m:t>𝐴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D</a:t>
                </a:r>
                <a:r>
                  <a:rPr lang="ru-RU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Calibri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Calibri"/>
                          </a:rPr>
                          <m:t>𝐴𝐵</m:t>
                        </m:r>
                      </m:e>
                      <m:sub>
                        <m:r>
                          <a:rPr lang="ru-RU" sz="2000" b="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imes New Roman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Times New Roman"/>
                    <a:cs typeface="Arial" panose="020B0604020202020204" pitchFamily="34" charset="0"/>
                  </a:rPr>
                  <a:t>).</a:t>
                </a:r>
                <a:endParaRPr lang="ru-RU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Calibri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79" y="2661008"/>
                <a:ext cx="5380976" cy="390010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008391" y="276677"/>
            <a:ext cx="5072063" cy="511175"/>
          </a:xfrm>
          <a:prstGeom prst="rect">
            <a:avLst/>
          </a:prstGeom>
          <a:solidFill>
            <a:srgbClr val="808080">
              <a:alpha val="61960"/>
            </a:srgbClr>
          </a:solidFill>
          <a:ln w="28575">
            <a:solidFill>
              <a:srgbClr val="FFFFFF"/>
            </a:solidFill>
            <a:round/>
            <a:headEnd/>
            <a:tailEnd/>
          </a:ln>
          <a:ex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Microsoft YaHei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altLang="ru-RU" sz="2800" b="1" i="0" u="sng" strike="noStrike" kern="0" cap="none" spc="0" normalizeH="0" baseline="0" noProof="0" dirty="0" smtClean="0">
                <a:ln w="952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Microsoft YaHei"/>
              </a:rPr>
              <a:t>Решение более сложных задач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4521606" y="3150095"/>
            <a:ext cx="4541755" cy="3661831"/>
            <a:chOff x="0" y="0"/>
            <a:chExt cx="2562225" cy="2085975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809625" y="276225"/>
              <a:ext cx="19050" cy="113347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828675" y="1409700"/>
              <a:ext cx="120015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>
              <a:off x="409575" y="1409700"/>
              <a:ext cx="419100" cy="39052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grpSp>
          <p:nvGrpSpPr>
            <p:cNvPr id="32" name="Группа 31"/>
            <p:cNvGrpSpPr/>
            <p:nvPr/>
          </p:nvGrpSpPr>
          <p:grpSpPr>
            <a:xfrm>
              <a:off x="0" y="0"/>
              <a:ext cx="2562225" cy="2085975"/>
              <a:chOff x="0" y="0"/>
              <a:chExt cx="2562225" cy="2085975"/>
            </a:xfrm>
          </p:grpSpPr>
          <p:sp>
            <p:nvSpPr>
              <p:cNvPr id="33" name="Надпись 2"/>
              <p:cNvSpPr txBox="1">
                <a:spLocks noChangeArrowheads="1"/>
              </p:cNvSpPr>
              <p:nvPr/>
            </p:nvSpPr>
            <p:spPr bwMode="auto">
              <a:xfrm>
                <a:off x="247650" y="1790700"/>
                <a:ext cx="581025" cy="285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A</a:t>
                </a:r>
                <a:endParaRPr kumimoji="0" lang="ru-RU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  <p:grpSp>
            <p:nvGrpSpPr>
              <p:cNvPr id="34" name="Группа 33"/>
              <p:cNvGrpSpPr/>
              <p:nvPr/>
            </p:nvGrpSpPr>
            <p:grpSpPr>
              <a:xfrm>
                <a:off x="0" y="0"/>
                <a:ext cx="2562225" cy="2085975"/>
                <a:chOff x="0" y="0"/>
                <a:chExt cx="2562225" cy="2085975"/>
              </a:xfrm>
            </p:grpSpPr>
            <p:sp>
              <p:nvSpPr>
                <p:cNvPr id="35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1514475" y="1800225"/>
                  <a:ext cx="581025" cy="285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rPr>
                    <a:t>D</a:t>
                  </a:r>
                  <a:endParaRPr kumimoji="0" lang="ru-RU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36" name="Группа 35"/>
                <p:cNvGrpSpPr/>
                <p:nvPr/>
              </p:nvGrpSpPr>
              <p:grpSpPr>
                <a:xfrm>
                  <a:off x="0" y="0"/>
                  <a:ext cx="2562225" cy="1800225"/>
                  <a:chOff x="0" y="0"/>
                  <a:chExt cx="2562225" cy="1800225"/>
                </a:xfrm>
              </p:grpSpPr>
              <p:grpSp>
                <p:nvGrpSpPr>
                  <p:cNvPr id="37" name="Группа 36"/>
                  <p:cNvGrpSpPr/>
                  <p:nvPr/>
                </p:nvGrpSpPr>
                <p:grpSpPr>
                  <a:xfrm>
                    <a:off x="0" y="0"/>
                    <a:ext cx="2324100" cy="1800225"/>
                    <a:chOff x="0" y="0"/>
                    <a:chExt cx="2324100" cy="1800225"/>
                  </a:xfrm>
                </p:grpSpPr>
                <p:sp>
                  <p:nvSpPr>
                    <p:cNvPr id="39" name="Надпись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09625" y="1152525"/>
                      <a:ext cx="581025" cy="2857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kumimoji="0" lang="ru-RU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grpSp>
                  <p:nvGrpSpPr>
                    <p:cNvPr id="40" name="Группа 39"/>
                    <p:cNvGrpSpPr/>
                    <p:nvPr/>
                  </p:nvGrpSpPr>
                  <p:grpSpPr>
                    <a:xfrm>
                      <a:off x="0" y="0"/>
                      <a:ext cx="2324100" cy="1800225"/>
                      <a:chOff x="0" y="0"/>
                      <a:chExt cx="2324100" cy="1800225"/>
                    </a:xfrm>
                  </p:grpSpPr>
                  <p:grpSp>
                    <p:nvGrpSpPr>
                      <p:cNvPr id="41" name="Группа 40"/>
                      <p:cNvGrpSpPr/>
                      <p:nvPr/>
                    </p:nvGrpSpPr>
                    <p:grpSpPr>
                      <a:xfrm>
                        <a:off x="0" y="0"/>
                        <a:ext cx="2324100" cy="1800225"/>
                        <a:chOff x="0" y="0"/>
                        <a:chExt cx="2324100" cy="1800225"/>
                      </a:xfrm>
                    </p:grpSpPr>
                    <p:grpSp>
                      <p:nvGrpSpPr>
                        <p:cNvPr id="43" name="Группа 42"/>
                        <p:cNvGrpSpPr/>
                        <p:nvPr/>
                      </p:nvGrpSpPr>
                      <p:grpSpPr>
                        <a:xfrm>
                          <a:off x="0" y="0"/>
                          <a:ext cx="2028825" cy="1800225"/>
                          <a:chOff x="0" y="0"/>
                          <a:chExt cx="2028825" cy="1800225"/>
                        </a:xfrm>
                      </p:grpSpPr>
                      <p:grpSp>
                        <p:nvGrpSpPr>
                          <p:cNvPr id="45" name="Группа 44"/>
                          <p:cNvGrpSpPr/>
                          <p:nvPr/>
                        </p:nvGrpSpPr>
                        <p:grpSpPr>
                          <a:xfrm>
                            <a:off x="0" y="276225"/>
                            <a:ext cx="2028825" cy="1524000"/>
                            <a:chOff x="0" y="0"/>
                            <a:chExt cx="2028825" cy="1524000"/>
                          </a:xfrm>
                        </p:grpSpPr>
                        <p:sp>
                          <p:nvSpPr>
                            <p:cNvPr id="47" name="Куб 46"/>
                            <p:cNvSpPr/>
                            <p:nvPr/>
                          </p:nvSpPr>
                          <p:spPr>
                            <a:xfrm>
                              <a:off x="409575" y="0"/>
                              <a:ext cx="1619250" cy="1524000"/>
                            </a:xfrm>
                            <a:prstGeom prst="cube">
                              <a:avLst/>
                            </a:prstGeom>
                            <a:noFill/>
                            <a:ln w="2540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ru-RU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Calibri"/>
                              </a:endParaRPr>
                            </a:p>
                          </p:txBody>
                        </p:sp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48" name="Надпись 2"/>
                                <p:cNvSpPr txBox="1"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0" y="228600"/>
                                  <a:ext cx="581025" cy="28575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rot="0" vert="horz" wrap="square" lIns="91440" tIns="45720" rIns="91440" bIns="45720" anchor="t" anchorCtr="0">
                                  <a:noAutofit/>
                                </a:bodyPr>
                                <a:lstStyle/>
                                <a:p>
                                  <a:pPr marL="0" marR="0" lvl="0" indent="0" defTabSz="914400" eaLnBrk="1" fontAlgn="auto" latinLnBrk="0" hangingPunct="1">
                                    <a:lnSpc>
                                      <a:spcPct val="115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100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sSub>
                                          <m:sSubPr>
                                            <m:ctrlPr>
                                              <a:rPr kumimoji="0" lang="ru-RU" sz="1100" b="0" i="1" u="none" strike="noStrike" kern="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/>
                                                <a:ea typeface="Calibri"/>
                                                <a:cs typeface="Times New Roman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ru-RU" sz="1100" b="0" i="1" u="none" strike="noStrike" kern="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/>
                                                <a:ea typeface="Calibri"/>
                                                <a:cs typeface="Times New Roman"/>
                                              </a:rPr>
                                              <m:t>А</m:t>
                                            </m:r>
                                          </m:e>
                                          <m:sub>
                                            <m:r>
                                              <a:rPr kumimoji="0" lang="ru-RU" sz="1100" b="0" i="1" u="none" strike="noStrike" kern="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ysClr val="windowText" lastClr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/>
                                                <a:ea typeface="Calibri"/>
                                                <a:cs typeface="Times New Roman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oMath>
                                    </m:oMathPara>
                                  </a14:m>
                                  <a:endParaRPr kumimoji="0" lang="ru-RU" sz="1100" b="0" i="0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ysClr val="windowText" lastClr="000000"/>
                                    </a:solidFill>
                                    <a:effectLst/>
                                    <a:uLnTx/>
                                    <a:uFillTx/>
                                    <a:latin typeface="Calibri"/>
                                    <a:ea typeface="Calibri"/>
                                    <a:cs typeface="Times New Roman"/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48" name="Надпись 2"/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 bwMode="auto">
                                <a:xfrm>
                                  <a:off x="0" y="228600"/>
                                  <a:ext cx="581025" cy="285750"/>
                                </a:xfrm>
                                <a:prstGeom prst="rect">
                                  <a:avLst/>
                                </a:prstGeom>
                                <a:blipFill rotWithShape="1">
                                  <a:blip r:embed="rId3"/>
                                  <a:stretch>
                                    <a:fillRect/>
                                  </a:stretch>
                                </a:blipFill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ru-RU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46" name="Надпись 2"/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523875" y="0"/>
                                <a:ext cx="581025" cy="285750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rot="0" vert="horz" wrap="square" lIns="91440" tIns="45720" rIns="91440" bIns="45720" anchor="t" anchorCtr="0">
                                <a:noAutofit/>
                              </a:bodyPr>
                              <a:lstStyle/>
                              <a:p>
                                <a:pPr marL="0" marR="0" lvl="0" indent="0" defTabSz="914400" eaLnBrk="1" fontAlgn="auto" latinLnBrk="0" hangingPunct="1">
                                  <a:lnSpc>
                                    <a:spcPct val="115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100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sSub>
                                        <m:sSubPr>
                                          <m:ctrlPr>
                                            <a:rPr kumimoji="0" lang="ru-RU" sz="11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Calibri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ru-RU" sz="11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Calibri"/>
                                              <a:cs typeface="Times New Roman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kumimoji="0" lang="ru-RU" sz="11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Calibri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oMath>
                                  </m:oMathPara>
                                </a14:m>
                                <a:endParaRPr kumimoji="0" lang="ru-RU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Calibri"/>
                                  <a:cs typeface="Times New Roman"/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46" name="Надпись 2"/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 bwMode="auto">
                              <a:xfrm>
                                <a:off x="523875" y="0"/>
                                <a:ext cx="581025" cy="285750"/>
                              </a:xfrm>
                              <a:prstGeom prst="rect">
                                <a:avLst/>
                              </a:prstGeom>
                              <a:blipFill rotWithShape="1">
                                <a:blip r:embed="rId4"/>
                                <a:stretch>
                                  <a:fillRect/>
                                </a:stretch>
                              </a:blipFill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ru-RU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44" name="Надпись 2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43075" y="28575"/>
                              <a:ext cx="581025" cy="28575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rot="0" vert="horz" wrap="square" lIns="91440" tIns="45720" rIns="91440" bIns="45720" anchor="t" anchorCtr="0">
                              <a:noAutofit/>
                            </a:bodyPr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15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10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>
                                      <m:sSubPr>
                                        <m:ctrlPr>
                                          <a:rPr kumimoji="0" lang="ru-RU" sz="11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ru-RU" sz="11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kumimoji="0" lang="ru-RU" sz="11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oMath>
                                </m:oMathPara>
                              </a14:m>
                              <a:endParaRPr kumimoji="0" lang="ru-RU" sz="11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Calibri"/>
                                <a:cs typeface="Times New Roman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44" name="Надпись 2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 bwMode="auto">
                            <a:xfrm>
                              <a:off x="1743075" y="28575"/>
                              <a:ext cx="581025" cy="285750"/>
                            </a:xfrm>
                            <a:prstGeom prst="rect">
                              <a:avLst/>
                            </a:prstGeom>
                            <a:blipFill rotWithShape="1">
                              <a:blip r:embed="rId5"/>
                              <a:stretch>
                                <a:fillRect/>
                              </a:stretch>
                            </a:blip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ru-RU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42" name="Надпись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504950" y="590550"/>
                            <a:ext cx="581025" cy="28575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>
                            <a:no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15000"/>
                              </a:lnSpc>
                              <a:spcBef>
                                <a:spcPts val="0"/>
                              </a:spcBef>
                              <a:spcAft>
                                <a:spcPts val="10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kumimoji="0" lang="ru-RU" sz="11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ru-RU" sz="11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kumimoji="0" lang="ru-RU" sz="11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Calibri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kumimoji="0" lang="ru-RU" sz="11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42" name="Надпись 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auto">
                          <a:xfrm>
                            <a:off x="1504950" y="590550"/>
                            <a:ext cx="581025" cy="285750"/>
                          </a:xfrm>
                          <a:prstGeom prst="rect">
                            <a:avLst/>
                          </a:prstGeom>
                          <a:blipFill rotWithShape="1">
                            <a:blip r:embed="rId6"/>
                            <a:stretch>
                              <a:fillRect/>
                            </a:stretch>
                          </a:blip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ru-RU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</p:grpSp>
              <p:sp>
                <p:nvSpPr>
                  <p:cNvPr id="38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81200" y="1323975"/>
                    <a:ext cx="581025" cy="2857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rPr>
                      <a:t>C</a:t>
                    </a:r>
                    <a:endParaRPr kumimoji="0" lang="ru-RU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</p:grpSp>
        </p:grpSp>
      </p:grpSp>
      <p:sp>
        <p:nvSpPr>
          <p:cNvPr id="2" name="TextBox 1"/>
          <p:cNvSpPr txBox="1"/>
          <p:nvPr/>
        </p:nvSpPr>
        <p:spPr>
          <a:xfrm>
            <a:off x="0" y="849182"/>
            <a:ext cx="914400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sz="2800" kern="0" dirty="0">
                <a:ln w="9525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Calibri"/>
                <a:ea typeface="Microsoft YaHei"/>
                <a:cs typeface="+mj-cs"/>
              </a:rPr>
              <a:t>Использование скалярного произведения для нахождения углов и расстояний: координатно-векторный метод.</a:t>
            </a:r>
          </a:p>
        </p:txBody>
      </p:sp>
    </p:spTree>
    <p:extLst>
      <p:ext uri="{BB962C8B-B14F-4D97-AF65-F5344CB8AC3E}">
        <p14:creationId xmlns:p14="http://schemas.microsoft.com/office/powerpoint/2010/main" val="126804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3" grpId="0"/>
      <p:bldP spid="6" grpId="0" animBg="1"/>
      <p:bldP spid="2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1500</Words>
  <Application>Microsoft Office PowerPoint</Application>
  <PresentationFormat>Экран (4:3)</PresentationFormat>
  <Paragraphs>187</Paragraphs>
  <Slides>36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1_Тема Office</vt:lpstr>
      <vt:lpstr>2_Тема Office</vt:lpstr>
      <vt:lpstr>Spring</vt:lpstr>
      <vt:lpstr>Тема Office</vt:lpstr>
      <vt:lpstr>Тема урока:  «Геометрические задачи на экзаменах»</vt:lpstr>
      <vt:lpstr>Презентация PowerPoint</vt:lpstr>
      <vt:lpstr>Ход урока: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 задач для класса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Минутка релаксации</vt:lpstr>
      <vt:lpstr>Презентация PowerPoint</vt:lpstr>
      <vt:lpstr>Презентация PowerPoint</vt:lpstr>
      <vt:lpstr>Задачи-ловушки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задание:</vt:lpstr>
      <vt:lpstr>Домашнее задание:</vt:lpstr>
      <vt:lpstr>Домашнее задание:</vt:lpstr>
      <vt:lpstr>Рисунки в пространстве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Фрактальная геометрия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 «Геометрические задачи на экзаменах»</dc:title>
  <dc:creator>Настюша</dc:creator>
  <cp:lastModifiedBy>Настюша</cp:lastModifiedBy>
  <cp:revision>41</cp:revision>
  <dcterms:created xsi:type="dcterms:W3CDTF">2014-04-08T18:41:59Z</dcterms:created>
  <dcterms:modified xsi:type="dcterms:W3CDTF">2014-04-12T19:43:57Z</dcterms:modified>
</cp:coreProperties>
</file>