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60" r:id="rId4"/>
    <p:sldId id="262" r:id="rId5"/>
    <p:sldId id="265" r:id="rId6"/>
    <p:sldId id="263" r:id="rId7"/>
    <p:sldId id="266" r:id="rId8"/>
    <p:sldId id="264" r:id="rId9"/>
    <p:sldId id="267" r:id="rId10"/>
    <p:sldId id="268" r:id="rId11"/>
    <p:sldId id="258" r:id="rId12"/>
    <p:sldId id="259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C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2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CF773D-22B8-4BD9-B4B0-D971882ED38A}" type="datetimeFigureOut">
              <a:rPr lang="ru-RU" smtClean="0"/>
              <a:pPr/>
              <a:t>12.02.2015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37A6A4-61EA-487B-943E-9831BD814F5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37A6A4-61EA-487B-943E-9831BD814F56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A32CB-ACC8-4DAB-8CF8-4D8BBDE669D0}" type="datetimeFigureOut">
              <a:rPr lang="ru-RU" smtClean="0"/>
              <a:pPr/>
              <a:t>12.02.2015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A5271-97B9-4A20-95FC-27657A82B9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A32CB-ACC8-4DAB-8CF8-4D8BBDE669D0}" type="datetimeFigureOut">
              <a:rPr lang="ru-RU" smtClean="0"/>
              <a:pPr/>
              <a:t>12.02.2015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A5271-97B9-4A20-95FC-27657A82B9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A32CB-ACC8-4DAB-8CF8-4D8BBDE669D0}" type="datetimeFigureOut">
              <a:rPr lang="ru-RU" smtClean="0"/>
              <a:pPr/>
              <a:t>12.02.2015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A5271-97B9-4A20-95FC-27657A82B9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A32CB-ACC8-4DAB-8CF8-4D8BBDE669D0}" type="datetimeFigureOut">
              <a:rPr lang="ru-RU" smtClean="0"/>
              <a:pPr/>
              <a:t>12.02.2015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A5271-97B9-4A20-95FC-27657A82B9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A32CB-ACC8-4DAB-8CF8-4D8BBDE669D0}" type="datetimeFigureOut">
              <a:rPr lang="ru-RU" smtClean="0"/>
              <a:pPr/>
              <a:t>12.02.2015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A5271-97B9-4A20-95FC-27657A82B9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A32CB-ACC8-4DAB-8CF8-4D8BBDE669D0}" type="datetimeFigureOut">
              <a:rPr lang="ru-RU" smtClean="0"/>
              <a:pPr/>
              <a:t>12.02.2015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A5271-97B9-4A20-95FC-27657A82B9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A32CB-ACC8-4DAB-8CF8-4D8BBDE669D0}" type="datetimeFigureOut">
              <a:rPr lang="ru-RU" smtClean="0"/>
              <a:pPr/>
              <a:t>12.02.2015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A5271-97B9-4A20-95FC-27657A82B9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A32CB-ACC8-4DAB-8CF8-4D8BBDE669D0}" type="datetimeFigureOut">
              <a:rPr lang="ru-RU" smtClean="0"/>
              <a:pPr/>
              <a:t>12.02.2015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A5271-97B9-4A20-95FC-27657A82B9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A32CB-ACC8-4DAB-8CF8-4D8BBDE669D0}" type="datetimeFigureOut">
              <a:rPr lang="ru-RU" smtClean="0"/>
              <a:pPr/>
              <a:t>12.02.2015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A5271-97B9-4A20-95FC-27657A82B9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A32CB-ACC8-4DAB-8CF8-4D8BBDE669D0}" type="datetimeFigureOut">
              <a:rPr lang="ru-RU" smtClean="0"/>
              <a:pPr/>
              <a:t>12.02.2015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A5271-97B9-4A20-95FC-27657A82B9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A32CB-ACC8-4DAB-8CF8-4D8BBDE669D0}" type="datetimeFigureOut">
              <a:rPr lang="ru-RU" smtClean="0"/>
              <a:pPr/>
              <a:t>12.02.2015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A5271-97B9-4A20-95FC-27657A82B9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4A32CB-ACC8-4DAB-8CF8-4D8BBDE669D0}" type="datetimeFigureOut">
              <a:rPr lang="ru-RU" smtClean="0"/>
              <a:pPr/>
              <a:t>12.02.2015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FA5271-97B9-4A20-95FC-27657A82B9F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5" name="Picture 1" descr="E:\Рамки\фоны\Uvs5_Card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357222" y="785794"/>
            <a:ext cx="9286940" cy="4714908"/>
          </a:xfr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900" b="1" i="1" dirty="0" smtClean="0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</a:rPr>
              <a:t/>
            </a:r>
            <a:br>
              <a:rPr lang="ru-RU" sz="6900" b="1" i="1" dirty="0" smtClean="0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</a:rPr>
            </a:br>
            <a:r>
              <a:rPr lang="ru-RU" sz="6900" b="1" i="1" dirty="0" smtClean="0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</a:rPr>
              <a:t/>
            </a:r>
            <a:br>
              <a:rPr lang="ru-RU" sz="6900" b="1" i="1" dirty="0" smtClean="0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</a:rPr>
            </a:br>
            <a:r>
              <a:rPr lang="ru-RU" sz="6900" b="1" i="1" dirty="0" smtClean="0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</a:rPr>
              <a:t>«</a:t>
            </a:r>
            <a:r>
              <a:rPr lang="ru-RU" sz="6900" b="1" i="1" dirty="0" smtClean="0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  <a:cs typeface="Calibri" pitchFamily="34" charset="0"/>
              </a:rPr>
              <a:t>Арифметическая</a:t>
            </a:r>
            <a:r>
              <a:rPr lang="en-US" sz="6900" b="1" i="1" dirty="0" smtClean="0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  <a:cs typeface="Calibri" pitchFamily="34" charset="0"/>
              </a:rPr>
              <a:t/>
            </a:r>
            <a:br>
              <a:rPr lang="en-US" sz="6900" b="1" i="1" dirty="0" smtClean="0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  <a:cs typeface="Calibri" pitchFamily="34" charset="0"/>
              </a:rPr>
            </a:br>
            <a:r>
              <a:rPr lang="ru-RU" sz="6900" b="1" i="1" dirty="0" smtClean="0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  <a:cs typeface="Calibri" pitchFamily="34" charset="0"/>
              </a:rPr>
              <a:t> прогрессия»</a:t>
            </a:r>
            <a:br>
              <a:rPr lang="ru-RU" sz="6900" b="1" i="1" dirty="0" smtClean="0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  <a:cs typeface="Calibri" pitchFamily="34" charset="0"/>
              </a:rPr>
            </a:br>
            <a:r>
              <a:rPr lang="ru-RU" sz="6900" b="1" i="1" dirty="0" smtClean="0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  <a:cs typeface="Calibri" pitchFamily="34" charset="0"/>
              </a:rPr>
              <a:t/>
            </a:r>
            <a:br>
              <a:rPr lang="ru-RU" sz="6900" b="1" i="1" dirty="0" smtClean="0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  <a:cs typeface="Calibri" pitchFamily="34" charset="0"/>
              </a:rPr>
            </a:br>
            <a:r>
              <a:rPr lang="ru-RU" sz="6900" b="1" i="1" dirty="0" smtClean="0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  <a:cs typeface="Calibri" pitchFamily="34" charset="0"/>
              </a:rPr>
              <a:t>               </a:t>
            </a:r>
            <a:r>
              <a:rPr lang="ru-RU" sz="2700" b="1" i="1" dirty="0" err="1" smtClean="0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  <a:cs typeface="Calibri" pitchFamily="34" charset="0"/>
              </a:rPr>
              <a:t>Спирякова</a:t>
            </a:r>
            <a:r>
              <a:rPr lang="ru-RU" sz="2700" b="1" i="1" dirty="0" smtClean="0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  <a:cs typeface="Calibri" pitchFamily="34" charset="0"/>
              </a:rPr>
              <a:t> Екатерина Алексеевна </a:t>
            </a:r>
            <a:br>
              <a:rPr lang="ru-RU" sz="2700" b="1" i="1" dirty="0" smtClean="0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  <a:cs typeface="Calibri" pitchFamily="34" charset="0"/>
              </a:rPr>
            </a:br>
            <a:r>
              <a:rPr lang="ru-RU" sz="2700" b="1" i="1" dirty="0" smtClean="0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  <a:cs typeface="Calibri" pitchFamily="34" charset="0"/>
              </a:rPr>
              <a:t>                                                     учитель математики.</a:t>
            </a:r>
            <a:br>
              <a:rPr lang="ru-RU" sz="2700" b="1" i="1" dirty="0" smtClean="0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  <a:cs typeface="Calibri" pitchFamily="34" charset="0"/>
              </a:rPr>
            </a:br>
            <a:r>
              <a:rPr lang="ru-RU" sz="2700" b="1" i="1" dirty="0" smtClean="0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  <a:cs typeface="Calibri" pitchFamily="34" charset="0"/>
              </a:rPr>
              <a:t/>
            </a:r>
            <a:br>
              <a:rPr lang="ru-RU" sz="2700" b="1" i="1" dirty="0" smtClean="0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  <a:cs typeface="Calibri" pitchFamily="34" charset="0"/>
              </a:rPr>
            </a:br>
            <a:r>
              <a:rPr lang="ru-RU" sz="2700" b="1" i="1" dirty="0" smtClean="0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  <a:cs typeface="Calibri" pitchFamily="34" charset="0"/>
              </a:rPr>
              <a:t>МБУО «</a:t>
            </a:r>
            <a:r>
              <a:rPr lang="ru-RU" sz="2700" b="1" i="1" dirty="0" err="1" smtClean="0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  <a:cs typeface="Calibri" pitchFamily="34" charset="0"/>
              </a:rPr>
              <a:t>Сеяхинская</a:t>
            </a:r>
            <a:r>
              <a:rPr lang="ru-RU" sz="2700" b="1" i="1" dirty="0" smtClean="0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  <a:cs typeface="Calibri" pitchFamily="34" charset="0"/>
              </a:rPr>
              <a:t> </a:t>
            </a:r>
            <a:br>
              <a:rPr lang="ru-RU" sz="2700" b="1" i="1" dirty="0" smtClean="0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  <a:cs typeface="Calibri" pitchFamily="34" charset="0"/>
              </a:rPr>
            </a:br>
            <a:r>
              <a:rPr lang="ru-RU" sz="2700" b="1" i="1" dirty="0" smtClean="0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  <a:cs typeface="Calibri" pitchFamily="34" charset="0"/>
              </a:rPr>
              <a:t>школа – </a:t>
            </a:r>
            <a:r>
              <a:rPr lang="ru-RU" sz="2700" b="1" i="1" dirty="0" smtClean="0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  <a:cs typeface="Calibri" pitchFamily="34" charset="0"/>
              </a:rPr>
              <a:t>интернат»</a:t>
            </a:r>
            <a:r>
              <a:rPr lang="ru-RU" sz="6900" b="1" i="1" dirty="0" smtClean="0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  <a:cs typeface="Calibri" pitchFamily="34" charset="0"/>
              </a:rPr>
              <a:t/>
            </a:r>
            <a:br>
              <a:rPr lang="ru-RU" sz="6900" b="1" i="1" dirty="0" smtClean="0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  <a:cs typeface="Calibri" pitchFamily="34" charset="0"/>
              </a:rPr>
            </a:b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dirty="0" smtClean="0"/>
              <a:t>  </a:t>
            </a:r>
            <a:endParaRPr lang="ru-RU" dirty="0"/>
          </a:p>
        </p:txBody>
      </p:sp>
    </p:spTree>
  </p:cSld>
  <p:clrMapOvr>
    <a:masterClrMapping/>
  </p:clrMapOvr>
  <p:transition spd="slow" advClick="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E:\Рамки\фоны\67333954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285720" y="415498"/>
            <a:ext cx="8858280" cy="6678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6000" b="1" i="1" dirty="0" smtClean="0">
                <a:solidFill>
                  <a:srgbClr val="FF0000"/>
                </a:solidFill>
                <a:latin typeface="Century Schoolbook" pitchFamily="18" charset="0"/>
                <a:ea typeface="Times New Roman" pitchFamily="18" charset="0"/>
                <a:cs typeface="Times New Roman" pitchFamily="18" charset="0"/>
              </a:rPr>
              <a:t>Задача.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44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entury Schoolbook" pitchFamily="18" charset="0"/>
                <a:ea typeface="Calibri" pitchFamily="34" charset="0"/>
                <a:cs typeface="Times New Roman" pitchFamily="18" charset="0"/>
              </a:rPr>
              <a:t>Дана арифметическая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44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entury Schoolbook" pitchFamily="18" charset="0"/>
                <a:ea typeface="Calibri" pitchFamily="34" charset="0"/>
                <a:cs typeface="Times New Roman" pitchFamily="18" charset="0"/>
              </a:rPr>
              <a:t>прогрессия: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44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entury Schoolbook" pitchFamily="18" charset="0"/>
                <a:ea typeface="Calibri" pitchFamily="34" charset="0"/>
                <a:cs typeface="Times New Roman" pitchFamily="18" charset="0"/>
              </a:rPr>
              <a:t>-2,8; -2,5 ….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44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entury Schoolbook" pitchFamily="18" charset="0"/>
                <a:ea typeface="Calibri" pitchFamily="34" charset="0"/>
                <a:cs typeface="Times New Roman" pitchFamily="18" charset="0"/>
              </a:rPr>
              <a:t>Укажите наименьший по    абсолютной величине  положительный член  арифметической </a:t>
            </a:r>
            <a:r>
              <a:rPr kumimoji="0" lang="ru-RU" sz="4400" b="1" i="1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Century Schoolbook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44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entury Schoolbook" pitchFamily="18" charset="0"/>
                <a:ea typeface="Calibri" pitchFamily="34" charset="0"/>
                <a:cs typeface="Times New Roman" pitchFamily="18" charset="0"/>
              </a:rPr>
              <a:t>прогрессии.</a:t>
            </a:r>
            <a:endParaRPr kumimoji="0" lang="ru-RU" sz="4400" b="1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entury Schoolbook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6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6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49" name="Picture 1" descr="C:\Documents and Settings\Администратор\Рабочий стол\2013-2014\все катринки\картинки 2\школа\для кроссордов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72396" y="785794"/>
            <a:ext cx="1794480" cy="2357454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56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56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E:\Рамки\фоны\67333954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3" name="TextBox 2"/>
          <p:cNvSpPr txBox="1"/>
          <p:nvPr/>
        </p:nvSpPr>
        <p:spPr>
          <a:xfrm>
            <a:off x="571472" y="357166"/>
            <a:ext cx="83582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  <a:latin typeface="Century Schoolbook" pitchFamily="18" charset="0"/>
              </a:rPr>
              <a:t>Формула суммы </a:t>
            </a:r>
            <a:r>
              <a:rPr lang="en-US" sz="4400" b="1" dirty="0" smtClean="0">
                <a:solidFill>
                  <a:srgbClr val="FF0000"/>
                </a:solidFill>
                <a:latin typeface="Century Schoolbook" pitchFamily="18" charset="0"/>
              </a:rPr>
              <a:t>n -</a:t>
            </a:r>
            <a:r>
              <a:rPr lang="ru-RU" sz="4400" b="1" dirty="0" smtClean="0">
                <a:solidFill>
                  <a:srgbClr val="FF0000"/>
                </a:solidFill>
                <a:latin typeface="Century Schoolbook" pitchFamily="18" charset="0"/>
              </a:rPr>
              <a:t> члена</a:t>
            </a: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1535113" y="1477963"/>
          <a:ext cx="5573712" cy="2109787"/>
        </p:xfrm>
        <a:graphic>
          <a:graphicData uri="http://schemas.openxmlformats.org/presentationml/2006/ole">
            <p:oleObj spid="_x0000_s1026" name="Формула" r:id="rId4" imgW="977760" imgH="393480" progId="Equation.3">
              <p:embed/>
            </p:oleObj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1509713" y="3929063"/>
          <a:ext cx="5759450" cy="2092325"/>
        </p:xfrm>
        <a:graphic>
          <a:graphicData uri="http://schemas.openxmlformats.org/presentationml/2006/ole">
            <p:oleObj spid="_x0000_s1027" name="Формула" r:id="rId5" imgW="1358640" imgH="393480" progId="Equation.3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143768" y="2000240"/>
            <a:ext cx="11589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(1)</a:t>
            </a:r>
            <a:endParaRPr lang="ru-RU" sz="5400" dirty="0"/>
          </a:p>
        </p:txBody>
      </p:sp>
      <p:sp>
        <p:nvSpPr>
          <p:cNvPr id="7" name="Прямоугольник 6"/>
          <p:cNvSpPr/>
          <p:nvPr/>
        </p:nvSpPr>
        <p:spPr>
          <a:xfrm rot="10800000" flipV="1">
            <a:off x="7572396" y="4360376"/>
            <a:ext cx="107157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dirty="0" smtClean="0"/>
              <a:t>(2)</a:t>
            </a:r>
            <a:endParaRPr lang="ru-RU" sz="5400" dirty="0"/>
          </a:p>
        </p:txBody>
      </p:sp>
    </p:spTree>
  </p:cSld>
  <p:clrMapOvr>
    <a:masterClrMapping/>
  </p:clrMapOvr>
  <p:transition spd="med" advClick="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E:\Рамки\фоны\67333954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11" name="TextBox 10"/>
          <p:cNvSpPr txBox="1"/>
          <p:nvPr/>
        </p:nvSpPr>
        <p:spPr>
          <a:xfrm>
            <a:off x="928662" y="4286256"/>
            <a:ext cx="18473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3200" dirty="0" smtClean="0"/>
          </a:p>
          <a:p>
            <a:endParaRPr lang="ru-RU" sz="3200" dirty="0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357166"/>
            <a:ext cx="8643997" cy="372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6000" b="1" i="1" dirty="0" smtClean="0">
                <a:solidFill>
                  <a:srgbClr val="FF0000"/>
                </a:solidFill>
                <a:latin typeface="Century Schoolbook" pitchFamily="18" charset="0"/>
                <a:ea typeface="Times New Roman" pitchFamily="18" charset="0"/>
                <a:cs typeface="Times New Roman" pitchFamily="18" charset="0"/>
              </a:rPr>
              <a:t>Задача.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44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entury Schoolbook" pitchFamily="18" charset="0"/>
                <a:ea typeface="Calibri" pitchFamily="34" charset="0"/>
                <a:cs typeface="Times New Roman" pitchFamily="18" charset="0"/>
              </a:rPr>
              <a:t> Найдите  сумму</a:t>
            </a:r>
            <a:r>
              <a:rPr kumimoji="0" lang="ru-RU" sz="4400" b="1" i="1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Century Schoolbook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44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entury Schoolbook" pitchFamily="18" charset="0"/>
                <a:ea typeface="Calibri" pitchFamily="34" charset="0"/>
                <a:cs typeface="Times New Roman" pitchFamily="18" charset="0"/>
              </a:rPr>
              <a:t>первых  десяти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44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entury Schoolbook" pitchFamily="18" charset="0"/>
                <a:ea typeface="Calibri" pitchFamily="34" charset="0"/>
                <a:cs typeface="Times New Roman" pitchFamily="18" charset="0"/>
              </a:rPr>
              <a:t> совпадающих </a:t>
            </a:r>
            <a:r>
              <a:rPr kumimoji="0" lang="ru-RU" sz="4400" b="1" i="1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Century Schoolbook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44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entury Schoolbook" pitchFamily="18" charset="0"/>
                <a:ea typeface="Calibri" pitchFamily="34" charset="0"/>
                <a:cs typeface="Times New Roman" pitchFamily="18" charset="0"/>
              </a:rPr>
              <a:t>членов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44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entury Schoolbook" pitchFamily="18" charset="0"/>
                <a:ea typeface="Calibri" pitchFamily="34" charset="0"/>
                <a:cs typeface="Times New Roman" pitchFamily="18" charset="0"/>
              </a:rPr>
              <a:t> арифметических прогрессий: 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44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entury Schoolbook" pitchFamily="18" charset="0"/>
                <a:ea typeface="Calibri" pitchFamily="34" charset="0"/>
                <a:cs typeface="Times New Roman" pitchFamily="18" charset="0"/>
              </a:rPr>
              <a:t>3; 5; 7… и</a:t>
            </a:r>
            <a:r>
              <a:rPr kumimoji="0" lang="ru-RU" sz="4400" b="1" i="1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Century Schoolbook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44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entury Schoolbook" pitchFamily="18" charset="0"/>
                <a:ea typeface="Calibri" pitchFamily="34" charset="0"/>
                <a:cs typeface="Times New Roman" pitchFamily="18" charset="0"/>
              </a:rPr>
              <a:t>8; 15;  22….</a:t>
            </a:r>
            <a:endParaRPr kumimoji="0" lang="ru-RU" sz="4400" b="1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entury Schoolbook" pitchFamily="18" charset="0"/>
              <a:cs typeface="Arial" pitchFamily="34" charset="0"/>
            </a:endParaRPr>
          </a:p>
        </p:txBody>
      </p:sp>
      <p:pic>
        <p:nvPicPr>
          <p:cNvPr id="24578" name="Picture 2" descr="C:\Documents and Settings\Администратор\Рабочий стол\2013-2014\все катринки\картинки 2\школа\Ваня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8992" y="4547268"/>
            <a:ext cx="2500330" cy="2310732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E:\Рамки\фоны\67333954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0" y="0"/>
            <a:ext cx="9144000" cy="6217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entury Schoolbook" pitchFamily="18" charset="0"/>
                <a:ea typeface="Calibri" pitchFamily="34" charset="0"/>
                <a:cs typeface="Times New Roman" pitchFamily="18" charset="0"/>
              </a:rPr>
              <a:t>Тест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2400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   </a:t>
            </a: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entury Schoolbook" pitchFamily="18" charset="0"/>
                <a:ea typeface="Calibri" pitchFamily="34" charset="0"/>
                <a:cs typeface="Times New Roman" pitchFamily="18" charset="0"/>
              </a:rPr>
              <a:t>1. Найдите  девятый член арифметической прогрессии: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entury Schoolbook" pitchFamily="18" charset="0"/>
                <a:ea typeface="Calibri" pitchFamily="34" charset="0"/>
                <a:cs typeface="Times New Roman" pitchFamily="18" charset="0"/>
              </a:rPr>
              <a:t>       3;</a:t>
            </a:r>
            <a:r>
              <a:rPr kumimoji="0" lang="ru-RU" sz="22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Century Schoolbook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entury Schoolbook" pitchFamily="18" charset="0"/>
                <a:ea typeface="Calibri" pitchFamily="34" charset="0"/>
                <a:cs typeface="Times New Roman" pitchFamily="18" charset="0"/>
              </a:rPr>
              <a:t>7;…</a:t>
            </a:r>
            <a:endParaRPr kumimoji="0" lang="ru-RU" sz="22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entury Schoolbook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2200" b="1" dirty="0" smtClean="0">
                <a:solidFill>
                  <a:srgbClr val="002060"/>
                </a:solidFill>
                <a:latin typeface="Century Schoolbook" pitchFamily="18" charset="0"/>
                <a:ea typeface="Calibri" pitchFamily="34" charset="0"/>
                <a:cs typeface="Times New Roman" pitchFamily="18" charset="0"/>
              </a:rPr>
              <a:t>       1. </a:t>
            </a: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entury Schoolbook" pitchFamily="18" charset="0"/>
                <a:ea typeface="Calibri" pitchFamily="34" charset="0"/>
                <a:cs typeface="Times New Roman" pitchFamily="18" charset="0"/>
              </a:rPr>
              <a:t>33          2. 34           3.  35       4.36</a:t>
            </a:r>
            <a:endParaRPr kumimoji="0" lang="ru-RU" sz="22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entury Schoolbook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entury Schoolbook" pitchFamily="18" charset="0"/>
                <a:ea typeface="Calibri" pitchFamily="34" charset="0"/>
                <a:cs typeface="Times New Roman" pitchFamily="18" charset="0"/>
              </a:rPr>
              <a:t>   2. Какое  число не является  членом  арифметической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entury Schoolbook" pitchFamily="18" charset="0"/>
                <a:ea typeface="Calibri" pitchFamily="34" charset="0"/>
                <a:cs typeface="Times New Roman" pitchFamily="18" charset="0"/>
              </a:rPr>
              <a:t>       прогрессии: 5; 8; 11;…?</a:t>
            </a:r>
            <a:endParaRPr kumimoji="0" lang="ru-RU" sz="22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entury Schoolbook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entury Schoolbook" pitchFamily="18" charset="0"/>
                <a:ea typeface="Calibri" pitchFamily="34" charset="0"/>
                <a:cs typeface="Times New Roman" pitchFamily="18" charset="0"/>
              </a:rPr>
              <a:t>       1. 53          2. 62           3. 82       4.95</a:t>
            </a:r>
            <a:endParaRPr kumimoji="0" lang="ru-RU" sz="22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entury Schoolbook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entury Schoolbook" pitchFamily="18" charset="0"/>
                <a:ea typeface="Calibri" pitchFamily="34" charset="0"/>
                <a:cs typeface="Times New Roman" pitchFamily="18" charset="0"/>
              </a:rPr>
              <a:t>   3.  Найдите сумму девяти  первых  членов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200" b="1" dirty="0" smtClean="0">
                <a:solidFill>
                  <a:srgbClr val="002060"/>
                </a:solidFill>
                <a:latin typeface="Century Schoolbook" pitchFamily="18" charset="0"/>
                <a:ea typeface="Calibri" pitchFamily="34" charset="0"/>
                <a:cs typeface="Times New Roman" pitchFamily="18" charset="0"/>
              </a:rPr>
              <a:t>       </a:t>
            </a: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entury Schoolbook" pitchFamily="18" charset="0"/>
                <a:ea typeface="Calibri" pitchFamily="34" charset="0"/>
                <a:cs typeface="Times New Roman" pitchFamily="18" charset="0"/>
              </a:rPr>
              <a:t> арифметической</a:t>
            </a:r>
            <a:r>
              <a:rPr kumimoji="0" lang="ru-RU" sz="22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Century Schoolbook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entury Schoolbook" pitchFamily="18" charset="0"/>
                <a:ea typeface="Calibri" pitchFamily="34" charset="0"/>
                <a:cs typeface="Times New Roman" pitchFamily="18" charset="0"/>
              </a:rPr>
              <a:t>прогрессии: 4; 11; …?</a:t>
            </a:r>
            <a:endParaRPr kumimoji="0" lang="ru-RU" sz="22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entury Schoolbook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entury Schoolbook" pitchFamily="18" charset="0"/>
                <a:ea typeface="Calibri" pitchFamily="34" charset="0"/>
                <a:cs typeface="Times New Roman" pitchFamily="18" charset="0"/>
              </a:rPr>
              <a:t>                             1. 268          2. 288           3. 290       4. 292</a:t>
            </a:r>
            <a:endParaRPr kumimoji="0" lang="ru-RU" sz="22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entury Schoolbook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entury Schoolbook" pitchFamily="18" charset="0"/>
                <a:ea typeface="Calibri" pitchFamily="34" charset="0"/>
                <a:cs typeface="Times New Roman" pitchFamily="18" charset="0"/>
              </a:rPr>
              <a:t>   4. </a:t>
            </a:r>
            <a:r>
              <a:rPr kumimoji="0" lang="ru-RU" sz="22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Century Schoolbook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entury Schoolbook" pitchFamily="18" charset="0"/>
                <a:ea typeface="Calibri" pitchFamily="34" charset="0"/>
                <a:cs typeface="Times New Roman" pitchFamily="18" charset="0"/>
              </a:rPr>
              <a:t>Найдите  восьмой  член  арифметической прогрессии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entury Schoolbook" pitchFamily="18" charset="0"/>
                <a:ea typeface="Calibri" pitchFamily="34" charset="0"/>
                <a:cs typeface="Times New Roman" pitchFamily="18" charset="0"/>
              </a:rPr>
              <a:t>        а </a:t>
            </a:r>
            <a:r>
              <a:rPr kumimoji="0" lang="en-US" sz="2200" b="1" i="0" u="none" strike="noStrike" cap="none" normalizeH="0" baseline="-30000" dirty="0" smtClean="0">
                <a:ln>
                  <a:noFill/>
                </a:ln>
                <a:solidFill>
                  <a:srgbClr val="002060"/>
                </a:solidFill>
                <a:effectLst/>
                <a:latin typeface="Century Schoolbook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entury Schoolbook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entury Schoolbook" pitchFamily="18" charset="0"/>
                <a:ea typeface="Calibri" pitchFamily="34" charset="0"/>
                <a:cs typeface="Times New Roman" pitchFamily="18" charset="0"/>
              </a:rPr>
              <a:t>= 5  -  0,5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entury Schoolbook" pitchFamily="18" charset="0"/>
                <a:ea typeface="Calibri" pitchFamily="34" charset="0"/>
                <a:cs typeface="Times New Roman" pitchFamily="18" charset="0"/>
              </a:rPr>
              <a:t>n </a:t>
            </a:r>
            <a:endParaRPr kumimoji="0" lang="ru-RU" sz="22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entury Schoolbook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entury Schoolbook" pitchFamily="18" charset="0"/>
                <a:ea typeface="Calibri" pitchFamily="34" charset="0"/>
                <a:cs typeface="Times New Roman" pitchFamily="18" charset="0"/>
              </a:rPr>
              <a:t>        </a:t>
            </a:r>
            <a:r>
              <a:rPr kumimoji="0" lang="ru-RU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Century Schoolbook" pitchFamily="18" charset="0"/>
                <a:ea typeface="Calibri" pitchFamily="34" charset="0"/>
                <a:cs typeface="Times New Roman" pitchFamily="18" charset="0"/>
              </a:rPr>
              <a:t>Ответ:___________</a:t>
            </a:r>
            <a:endParaRPr kumimoji="0" lang="ru-RU" sz="22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entury Schoolbook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entury Schoolbook" pitchFamily="18" charset="0"/>
                <a:ea typeface="Calibri" pitchFamily="34" charset="0"/>
                <a:cs typeface="Times New Roman" pitchFamily="18" charset="0"/>
              </a:rPr>
              <a:t>   5.  Какое наибольшее  число последовательных четных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entury Schoolbook" pitchFamily="18" charset="0"/>
                <a:ea typeface="Calibri" pitchFamily="34" charset="0"/>
                <a:cs typeface="Times New Roman" pitchFamily="18" charset="0"/>
              </a:rPr>
              <a:t>        чисел,  начиная  с 2,  можно  сложить,  чтобы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200" b="1" dirty="0" smtClean="0">
                <a:solidFill>
                  <a:srgbClr val="002060"/>
                </a:solidFill>
                <a:latin typeface="Century Schoolbook" pitchFamily="18" charset="0"/>
                <a:ea typeface="Calibri" pitchFamily="34" charset="0"/>
                <a:cs typeface="Times New Roman" pitchFamily="18" charset="0"/>
              </a:rPr>
              <a:t>        </a:t>
            </a: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entury Schoolbook" pitchFamily="18" charset="0"/>
                <a:ea typeface="Calibri" pitchFamily="34" charset="0"/>
                <a:cs typeface="Times New Roman" pitchFamily="18" charset="0"/>
              </a:rPr>
              <a:t>получившая сумма осталась  меньше 110?</a:t>
            </a:r>
            <a:endParaRPr kumimoji="0" lang="ru-RU" sz="22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entury Schoolbook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entury Schoolbook" pitchFamily="18" charset="0"/>
                <a:ea typeface="Calibri" pitchFamily="34" charset="0"/>
                <a:cs typeface="Times New Roman" pitchFamily="18" charset="0"/>
              </a:rPr>
              <a:t>        </a:t>
            </a:r>
            <a:r>
              <a:rPr kumimoji="0" lang="ru-RU" sz="2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Century Schoolbook" pitchFamily="18" charset="0"/>
                <a:ea typeface="Calibri" pitchFamily="34" charset="0"/>
                <a:cs typeface="Times New Roman" pitchFamily="18" charset="0"/>
              </a:rPr>
              <a:t>Ответ:_________</a:t>
            </a:r>
            <a:endParaRPr kumimoji="0" lang="ru-RU" sz="22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entury Schoolbook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 spd="med" advClick="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66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66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E:\Рамки\фоны\67333954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2" name="Прямоугольник 1"/>
          <p:cNvSpPr/>
          <p:nvPr/>
        </p:nvSpPr>
        <p:spPr>
          <a:xfrm>
            <a:off x="1714480" y="285728"/>
            <a:ext cx="564958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i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entury Schoolbook" pitchFamily="18" charset="0"/>
              </a:rPr>
              <a:t>Рефлексия</a:t>
            </a:r>
            <a:endParaRPr lang="ru-RU" sz="4400" b="1" i="1" dirty="0">
              <a:ln w="11430"/>
              <a:solidFill>
                <a:srgbClr val="FF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Century Schoolbook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5720" y="1428736"/>
            <a:ext cx="8572528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0070C0"/>
                </a:solidFill>
                <a:latin typeface="Franklin Gothic Book" pitchFamily="34" charset="0"/>
              </a:rPr>
              <a:t>    </a:t>
            </a:r>
          </a:p>
          <a:p>
            <a:endParaRPr lang="ru-RU" sz="3200" dirty="0" smtClean="0">
              <a:solidFill>
                <a:srgbClr val="0070C0"/>
              </a:solidFill>
              <a:latin typeface="Franklin Gothic Book" pitchFamily="34" charset="0"/>
            </a:endParaRPr>
          </a:p>
          <a:p>
            <a:endParaRPr lang="ru-RU" sz="3200" dirty="0" smtClean="0">
              <a:solidFill>
                <a:srgbClr val="0070C0"/>
              </a:solidFill>
              <a:latin typeface="Franklin Gothic Book" pitchFamily="34" charset="0"/>
            </a:endParaRPr>
          </a:p>
          <a:p>
            <a:endParaRPr lang="ru-RU" sz="3200" dirty="0" smtClean="0">
              <a:solidFill>
                <a:srgbClr val="0070C0"/>
              </a:solidFill>
              <a:latin typeface="Franklin Gothic Book" pitchFamily="34" charset="0"/>
            </a:endParaRPr>
          </a:p>
          <a:p>
            <a:r>
              <a:rPr lang="ru-RU" sz="3200" dirty="0" smtClean="0">
                <a:solidFill>
                  <a:srgbClr val="0070C0"/>
                </a:solidFill>
                <a:latin typeface="Franklin Gothic Book" pitchFamily="34" charset="0"/>
              </a:rPr>
              <a:t> </a:t>
            </a:r>
          </a:p>
          <a:p>
            <a:pPr algn="ctr"/>
            <a:r>
              <a:rPr lang="ru-RU" sz="3200" dirty="0" smtClean="0">
                <a:solidFill>
                  <a:srgbClr val="0070C0"/>
                </a:solidFill>
                <a:latin typeface="Franklin Gothic Book" pitchFamily="34" charset="0"/>
              </a:rPr>
              <a:t> </a:t>
            </a:r>
          </a:p>
          <a:p>
            <a:pPr algn="ctr"/>
            <a:r>
              <a:rPr lang="ru-RU" sz="3200" b="1" i="1" dirty="0" smtClean="0">
                <a:solidFill>
                  <a:srgbClr val="0070C0"/>
                </a:solidFill>
                <a:latin typeface="Franklin Gothic Book" pitchFamily="34" charset="0"/>
              </a:rPr>
              <a:t>      </a:t>
            </a:r>
            <a:r>
              <a:rPr lang="ru-RU" sz="3000" b="1" i="1" dirty="0" smtClean="0">
                <a:solidFill>
                  <a:srgbClr val="0070C0"/>
                </a:solidFill>
                <a:latin typeface="Century Schoolbook" pitchFamily="18" charset="0"/>
              </a:rPr>
              <a:t>«Пусть каждый день и каждый час, </a:t>
            </a:r>
          </a:p>
          <a:p>
            <a:pPr algn="ctr"/>
            <a:r>
              <a:rPr lang="ru-RU" sz="3000" b="1" i="1" dirty="0" smtClean="0">
                <a:solidFill>
                  <a:srgbClr val="0070C0"/>
                </a:solidFill>
                <a:latin typeface="Century Schoolbook" pitchFamily="18" charset="0"/>
              </a:rPr>
              <a:t>          Вам новое добудет.</a:t>
            </a:r>
          </a:p>
          <a:p>
            <a:pPr algn="ctr"/>
            <a:r>
              <a:rPr lang="ru-RU" sz="3000" b="1" i="1" dirty="0" smtClean="0">
                <a:solidFill>
                  <a:srgbClr val="0070C0"/>
                </a:solidFill>
                <a:latin typeface="Century Schoolbook" pitchFamily="18" charset="0"/>
              </a:rPr>
              <a:t>            Пусть добрым будет ум у вас, </a:t>
            </a:r>
          </a:p>
          <a:p>
            <a:pPr algn="ctr"/>
            <a:r>
              <a:rPr lang="ru-RU" sz="3000" b="1" i="1" dirty="0" smtClean="0">
                <a:solidFill>
                  <a:srgbClr val="0070C0"/>
                </a:solidFill>
                <a:latin typeface="Century Schoolbook" pitchFamily="18" charset="0"/>
              </a:rPr>
              <a:t>               И сердце умным будет.»</a:t>
            </a:r>
          </a:p>
          <a:p>
            <a:pPr algn="ctr"/>
            <a:r>
              <a:rPr lang="ru-RU" sz="3200" b="1" i="1" dirty="0" smtClean="0">
                <a:solidFill>
                  <a:srgbClr val="0070C0"/>
                </a:solidFill>
                <a:latin typeface="Century Schoolbook" pitchFamily="18" charset="0"/>
              </a:rPr>
              <a:t>                                                   С. Маршак</a:t>
            </a:r>
            <a:endParaRPr lang="ru-RU" sz="3200" b="1" i="1" dirty="0">
              <a:solidFill>
                <a:srgbClr val="0070C0"/>
              </a:solidFill>
              <a:latin typeface="Century Schoolbook" pitchFamily="18" charset="0"/>
            </a:endParaRPr>
          </a:p>
        </p:txBody>
      </p:sp>
      <p:pic>
        <p:nvPicPr>
          <p:cNvPr id="4" name="Picture 4" descr="img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728" y="1714488"/>
            <a:ext cx="1047750" cy="235745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5" name="Прямоугольник 4"/>
          <p:cNvSpPr/>
          <p:nvPr/>
        </p:nvSpPr>
        <p:spPr>
          <a:xfrm>
            <a:off x="2357422" y="1714488"/>
            <a:ext cx="45720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 smtClean="0">
                <a:solidFill>
                  <a:srgbClr val="0070C0"/>
                </a:solidFill>
                <a:latin typeface="Century Schoolbook" pitchFamily="18" charset="0"/>
              </a:rPr>
              <a:t>Старался, и всё получалось.</a:t>
            </a:r>
          </a:p>
          <a:p>
            <a:pPr algn="ctr"/>
            <a:endParaRPr lang="ru-RU" b="1" i="1" dirty="0" smtClean="0">
              <a:solidFill>
                <a:srgbClr val="0070C0"/>
              </a:solidFill>
              <a:latin typeface="Century Schoolbook" pitchFamily="18" charset="0"/>
            </a:endParaRPr>
          </a:p>
          <a:p>
            <a:pPr algn="ctr"/>
            <a:r>
              <a:rPr lang="ru-RU" b="1" i="1" dirty="0" smtClean="0">
                <a:solidFill>
                  <a:srgbClr val="0070C0"/>
                </a:solidFill>
                <a:latin typeface="Century Schoolbook" pitchFamily="18" charset="0"/>
              </a:rPr>
              <a:t> </a:t>
            </a:r>
          </a:p>
          <a:p>
            <a:pPr algn="ctr"/>
            <a:r>
              <a:rPr lang="ru-RU" b="1" i="1" dirty="0" smtClean="0">
                <a:solidFill>
                  <a:srgbClr val="0070C0"/>
                </a:solidFill>
                <a:latin typeface="Century Schoolbook" pitchFamily="18" charset="0"/>
              </a:rPr>
              <a:t>Старался, но не всё получалось.</a:t>
            </a:r>
          </a:p>
          <a:p>
            <a:pPr algn="ctr"/>
            <a:endParaRPr lang="ru-RU" b="1" i="1" dirty="0" smtClean="0">
              <a:solidFill>
                <a:srgbClr val="0070C0"/>
              </a:solidFill>
              <a:latin typeface="Century Schoolbook" pitchFamily="18" charset="0"/>
            </a:endParaRPr>
          </a:p>
          <a:p>
            <a:pPr algn="ctr"/>
            <a:r>
              <a:rPr lang="ru-RU" b="1" i="1" dirty="0" smtClean="0">
                <a:solidFill>
                  <a:srgbClr val="0070C0"/>
                </a:solidFill>
                <a:latin typeface="Century Schoolbook" pitchFamily="18" charset="0"/>
              </a:rPr>
              <a:t> </a:t>
            </a:r>
          </a:p>
          <a:p>
            <a:pPr algn="ctr"/>
            <a:r>
              <a:rPr lang="ru-RU" b="1" i="1" dirty="0" smtClean="0">
                <a:solidFill>
                  <a:srgbClr val="0070C0"/>
                </a:solidFill>
                <a:latin typeface="Century Schoolbook" pitchFamily="18" charset="0"/>
              </a:rPr>
              <a:t>Не старался.</a:t>
            </a:r>
            <a:endParaRPr lang="ru-RU" b="1" i="1" dirty="0">
              <a:solidFill>
                <a:srgbClr val="0070C0"/>
              </a:solidFill>
              <a:latin typeface="Century Schoolbook" pitchFamily="18" charset="0"/>
            </a:endParaRPr>
          </a:p>
        </p:txBody>
      </p:sp>
    </p:spTree>
  </p:cSld>
  <p:clrMapOvr>
    <a:masterClrMapping/>
  </p:clrMapOvr>
  <p:transition spd="med" advClick="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 descr="E:\Рамки\фоны\Uvs5_Card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2" name="Прямоугольник 1"/>
          <p:cNvSpPr/>
          <p:nvPr/>
        </p:nvSpPr>
        <p:spPr>
          <a:xfrm>
            <a:off x="857224" y="1571612"/>
            <a:ext cx="742955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9600" b="1" i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Century Schoolbook" pitchFamily="18" charset="0"/>
              </a:rPr>
              <a:t>Спасибо</a:t>
            </a:r>
          </a:p>
          <a:p>
            <a:pPr algn="ctr"/>
            <a:r>
              <a:rPr lang="ru-RU" sz="9600" b="1" i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Century Schoolbook" pitchFamily="18" charset="0"/>
              </a:rPr>
              <a:t> за урок!</a:t>
            </a:r>
            <a:endParaRPr lang="ru-RU" sz="9600" b="1" i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00"/>
              </a:solidFill>
              <a:latin typeface="Century Schoolbook" pitchFamily="18" charset="0"/>
            </a:endParaRPr>
          </a:p>
        </p:txBody>
      </p:sp>
    </p:spTree>
  </p:cSld>
  <p:clrMapOvr>
    <a:masterClrMapping/>
  </p:clrMapOvr>
  <p:transition spd="med" advClick="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5" name="Picture 5" descr="E:\Рамки\фоны\cabg04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2" name="Прямоугольник 1"/>
          <p:cNvSpPr/>
          <p:nvPr/>
        </p:nvSpPr>
        <p:spPr>
          <a:xfrm>
            <a:off x="2928926" y="714356"/>
            <a:ext cx="585788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3200" b="1" i="1" dirty="0" smtClean="0">
                <a:solidFill>
                  <a:srgbClr val="00206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Умение решать задачи – практическое искусство,   </a:t>
            </a:r>
          </a:p>
          <a:p>
            <a:pPr algn="r"/>
            <a:r>
              <a:rPr lang="ru-RU" sz="3200" b="1" i="1" dirty="0" smtClean="0">
                <a:solidFill>
                  <a:srgbClr val="00206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подобное плаванию или катанию </a:t>
            </a:r>
            <a:r>
              <a:rPr lang="en-US" sz="3200" b="1" i="1" dirty="0" smtClean="0">
                <a:solidFill>
                  <a:srgbClr val="00206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ru-RU" sz="3200" b="1" i="1" dirty="0" smtClean="0">
                <a:solidFill>
                  <a:srgbClr val="00206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на</a:t>
            </a:r>
            <a:r>
              <a:rPr lang="en-US" sz="3200" b="1" i="1" dirty="0" smtClean="0">
                <a:solidFill>
                  <a:srgbClr val="00206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ru-RU" sz="3200" b="1" i="1" dirty="0" smtClean="0">
                <a:solidFill>
                  <a:srgbClr val="00206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лыжах,</a:t>
            </a:r>
            <a:r>
              <a:rPr lang="en-US" sz="3200" b="1" i="1" dirty="0" smtClean="0">
                <a:solidFill>
                  <a:srgbClr val="00206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ru-RU" sz="3200" b="1" i="1" dirty="0" smtClean="0">
                <a:solidFill>
                  <a:srgbClr val="00206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или    игре на фортепиано; </a:t>
            </a:r>
          </a:p>
          <a:p>
            <a:pPr algn="r"/>
            <a:r>
              <a:rPr lang="ru-RU" sz="3200" b="1" i="1" dirty="0" smtClean="0">
                <a:solidFill>
                  <a:srgbClr val="00206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 научиться</a:t>
            </a:r>
            <a:r>
              <a:rPr lang="en-US" sz="3200" b="1" i="1" dirty="0" smtClean="0">
                <a:solidFill>
                  <a:srgbClr val="00206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ru-RU" sz="3200" b="1" i="1" dirty="0" smtClean="0">
                <a:solidFill>
                  <a:srgbClr val="00206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3200" b="1" i="1" dirty="0" smtClean="0">
                <a:solidFill>
                  <a:srgbClr val="00206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ru-RU" sz="3200" b="1" i="1" dirty="0" smtClean="0">
                <a:solidFill>
                  <a:srgbClr val="00206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этому</a:t>
            </a:r>
            <a:r>
              <a:rPr lang="en-US" sz="3200" b="1" i="1" dirty="0" smtClean="0">
                <a:solidFill>
                  <a:srgbClr val="00206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ru-RU" sz="3200" b="1" i="1" dirty="0" smtClean="0">
                <a:solidFill>
                  <a:srgbClr val="00206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можно</a:t>
            </a:r>
          </a:p>
          <a:p>
            <a:pPr algn="r"/>
            <a:r>
              <a:rPr lang="ru-RU" sz="3200" b="1" i="1" dirty="0" smtClean="0">
                <a:solidFill>
                  <a:srgbClr val="00206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лишь подражая избранным образцам и постоянно тренируясь.</a:t>
            </a:r>
            <a:endParaRPr lang="en-US" sz="3200" b="1" i="1" dirty="0" smtClean="0">
              <a:solidFill>
                <a:srgbClr val="00206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/>
            <a:r>
              <a:rPr lang="en-US" sz="3200" b="1" i="1" dirty="0" smtClean="0">
                <a:latin typeface="Calibri" pitchFamily="34" charset="0"/>
              </a:rPr>
              <a:t>                                   </a:t>
            </a:r>
            <a:r>
              <a:rPr lang="ru-RU" sz="3200" b="1" i="1" dirty="0" smtClean="0"/>
              <a:t>         </a:t>
            </a:r>
            <a:r>
              <a:rPr lang="ru-RU" sz="3200" b="1" i="1" dirty="0" smtClean="0">
                <a:solidFill>
                  <a:srgbClr val="FF0000"/>
                </a:solidFill>
                <a:latin typeface="Calibri" pitchFamily="34" charset="0"/>
              </a:rPr>
              <a:t>Д. Пойа.</a:t>
            </a:r>
            <a:r>
              <a:rPr lang="ru-RU" sz="3200" b="1" i="1" dirty="0" smtClean="0">
                <a:latin typeface="Calibri" pitchFamily="34" charset="0"/>
              </a:rPr>
              <a:t> </a:t>
            </a:r>
          </a:p>
        </p:txBody>
      </p:sp>
      <p:pic>
        <p:nvPicPr>
          <p:cNvPr id="3" name="Picture 2" descr="E:\i (2)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57158" y="1785926"/>
            <a:ext cx="2786082" cy="321470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 advClick="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7" name="Picture 1" descr="E:\Рамки\фоны\cabg00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2" name="Рисунок 1"/>
          <p:cNvPicPr/>
          <p:nvPr/>
        </p:nvPicPr>
        <p:blipFill>
          <a:blip r:embed="rId4" cstate="print">
            <a:lum contrast="20000"/>
          </a:blip>
          <a:srcRect l="5468" t="16666" r="9375" b="19792"/>
          <a:stretch>
            <a:fillRect/>
          </a:stretch>
        </p:blipFill>
        <p:spPr>
          <a:xfrm>
            <a:off x="500034" y="428604"/>
            <a:ext cx="8072494" cy="435771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00B0F0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spd="slow" advClick="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 descr="E:\Рамки\фоны\cabg00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14346" y="0"/>
            <a:ext cx="9358346" cy="68580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2" name="Рисунок 1"/>
          <p:cNvPicPr/>
          <p:nvPr/>
        </p:nvPicPr>
        <p:blipFill>
          <a:blip r:embed="rId3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 l="-486" t="13830" r="1211" b="20212"/>
          <a:stretch>
            <a:fillRect/>
          </a:stretch>
        </p:blipFill>
        <p:spPr bwMode="auto">
          <a:xfrm>
            <a:off x="214282" y="285728"/>
            <a:ext cx="8358246" cy="464347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00B0F0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spd="med" advClick="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E:\Рамки\фоны\67333954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0" y="214290"/>
            <a:ext cx="9429784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6000" b="1" i="1" dirty="0" smtClean="0">
                <a:solidFill>
                  <a:srgbClr val="FF0000"/>
                </a:solidFill>
                <a:latin typeface="Century Schoolbook" pitchFamily="18" charset="0"/>
                <a:ea typeface="Times New Roman" pitchFamily="18" charset="0"/>
                <a:cs typeface="Times New Roman" pitchFamily="18" charset="0"/>
              </a:rPr>
              <a:t>Задача.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4400" b="1" i="1" dirty="0" smtClean="0">
                <a:solidFill>
                  <a:srgbClr val="002060"/>
                </a:solidFill>
                <a:latin typeface="Century Schoolbook" pitchFamily="18" charset="0"/>
                <a:ea typeface="Times New Roman" pitchFamily="18" charset="0"/>
                <a:cs typeface="Times New Roman" pitchFamily="18" charset="0"/>
              </a:rPr>
              <a:t>  В арифметической прогрессии(а</a:t>
            </a:r>
            <a:r>
              <a:rPr lang="en-US" sz="4400" b="1" i="1" baseline="-25000" dirty="0" smtClean="0">
                <a:solidFill>
                  <a:srgbClr val="002060"/>
                </a:solidFill>
                <a:latin typeface="Century Schoolbook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lang="ru-RU" sz="4400" b="1" i="1" baseline="-25000" dirty="0" smtClean="0">
                <a:solidFill>
                  <a:srgbClr val="002060"/>
                </a:solidFill>
                <a:latin typeface="Century Schoolbook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4400" b="1" i="1" dirty="0" smtClean="0">
                <a:solidFill>
                  <a:srgbClr val="002060"/>
                </a:solidFill>
                <a:latin typeface="Century Schoolbook" pitchFamily="18" charset="0"/>
                <a:ea typeface="Times New Roman" pitchFamily="18" charset="0"/>
                <a:cs typeface="Times New Roman" pitchFamily="18" charset="0"/>
              </a:rPr>
              <a:t>), </a:t>
            </a:r>
            <a:endParaRPr kumimoji="0" lang="ru-RU" sz="4400" b="1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entury Schoolbook" pitchFamily="18" charset="0"/>
              <a:ea typeface="Calibri" pitchFamily="34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44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entury Schoolbook" pitchFamily="18" charset="0"/>
                <a:ea typeface="Calibri" pitchFamily="34" charset="0"/>
                <a:cs typeface="Times New Roman" pitchFamily="18" charset="0"/>
              </a:rPr>
              <a:t>  а </a:t>
            </a:r>
            <a:r>
              <a:rPr kumimoji="0" lang="ru-RU" sz="4400" b="1" i="1" u="none" strike="noStrike" cap="none" normalizeH="0" baseline="-30000" dirty="0" smtClean="0">
                <a:ln>
                  <a:noFill/>
                </a:ln>
                <a:solidFill>
                  <a:srgbClr val="002060"/>
                </a:solidFill>
                <a:effectLst/>
                <a:latin typeface="Century Schoolbook" pitchFamily="18" charset="0"/>
                <a:ea typeface="Calibri" pitchFamily="34" charset="0"/>
                <a:cs typeface="Times New Roman" pitchFamily="18" charset="0"/>
              </a:rPr>
              <a:t>1</a:t>
            </a:r>
            <a:r>
              <a:rPr kumimoji="0" lang="ru-RU" sz="44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entury Schoolbook" pitchFamily="18" charset="0"/>
                <a:ea typeface="Calibri" pitchFamily="34" charset="0"/>
                <a:cs typeface="Times New Roman" pitchFamily="18" charset="0"/>
              </a:rPr>
              <a:t> + а </a:t>
            </a:r>
            <a:r>
              <a:rPr kumimoji="0" lang="ru-RU" sz="4400" b="1" i="1" u="none" strike="noStrike" cap="none" normalizeH="0" baseline="-30000" dirty="0" smtClean="0">
                <a:ln>
                  <a:noFill/>
                </a:ln>
                <a:solidFill>
                  <a:srgbClr val="002060"/>
                </a:solidFill>
                <a:effectLst/>
                <a:latin typeface="Century Schoolbook" pitchFamily="18" charset="0"/>
                <a:ea typeface="Calibri" pitchFamily="34" charset="0"/>
                <a:cs typeface="Times New Roman" pitchFamily="18" charset="0"/>
              </a:rPr>
              <a:t>5</a:t>
            </a:r>
            <a:r>
              <a:rPr kumimoji="0" lang="ru-RU" sz="44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entury Schoolbook" pitchFamily="18" charset="0"/>
                <a:ea typeface="Calibri" pitchFamily="34" charset="0"/>
                <a:cs typeface="Times New Roman" pitchFamily="18" charset="0"/>
              </a:rPr>
              <a:t> = - 4;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44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entury Schoolbook" pitchFamily="18" charset="0"/>
                <a:ea typeface="Calibri" pitchFamily="34" charset="0"/>
                <a:cs typeface="Times New Roman" pitchFamily="18" charset="0"/>
              </a:rPr>
              <a:t>  а </a:t>
            </a:r>
            <a:r>
              <a:rPr kumimoji="0" lang="ru-RU" sz="4400" b="1" i="1" u="none" strike="noStrike" cap="none" normalizeH="0" baseline="-30000" dirty="0" smtClean="0">
                <a:ln>
                  <a:noFill/>
                </a:ln>
                <a:solidFill>
                  <a:srgbClr val="002060"/>
                </a:solidFill>
                <a:effectLst/>
                <a:latin typeface="Century Schoolbook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ru-RU" sz="4400" b="1" i="1" u="none" strike="noStrike" cap="none" normalizeH="0" baseline="30000" dirty="0" smtClean="0">
                <a:ln>
                  <a:noFill/>
                </a:ln>
                <a:solidFill>
                  <a:srgbClr val="002060"/>
                </a:solidFill>
                <a:effectLst/>
                <a:latin typeface="Century Schoolbook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ru-RU" sz="44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entury Schoolbook" pitchFamily="18" charset="0"/>
                <a:ea typeface="Calibri" pitchFamily="34" charset="0"/>
                <a:cs typeface="Times New Roman" pitchFamily="18" charset="0"/>
              </a:rPr>
              <a:t> а </a:t>
            </a:r>
            <a:r>
              <a:rPr kumimoji="0" lang="ru-RU" sz="4400" b="1" i="1" u="none" strike="noStrike" cap="none" normalizeH="0" baseline="-30000" dirty="0" smtClean="0">
                <a:ln>
                  <a:noFill/>
                </a:ln>
                <a:solidFill>
                  <a:srgbClr val="002060"/>
                </a:solidFill>
                <a:effectLst/>
                <a:latin typeface="Century Schoolbook" pitchFamily="18" charset="0"/>
                <a:ea typeface="Calibri" pitchFamily="34" charset="0"/>
                <a:cs typeface="Times New Roman" pitchFamily="18" charset="0"/>
              </a:rPr>
              <a:t>6</a:t>
            </a:r>
            <a:r>
              <a:rPr kumimoji="0" lang="ru-RU" sz="44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entury Schoolbook" pitchFamily="18" charset="0"/>
                <a:ea typeface="Calibri" pitchFamily="34" charset="0"/>
                <a:cs typeface="Times New Roman" pitchFamily="18" charset="0"/>
              </a:rPr>
              <a:t> = - 16.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44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entury Schoolbook" pitchFamily="18" charset="0"/>
                <a:ea typeface="Calibri" pitchFamily="34" charset="0"/>
                <a:cs typeface="Times New Roman" pitchFamily="18" charset="0"/>
              </a:rPr>
              <a:t>  Найдите положительное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44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entury Schoolbook" pitchFamily="18" charset="0"/>
                <a:ea typeface="Calibri" pitchFamily="34" charset="0"/>
                <a:cs typeface="Times New Roman" pitchFamily="18" charset="0"/>
              </a:rPr>
              <a:t>  значение  разности.</a:t>
            </a:r>
            <a:endParaRPr lang="ru-RU" sz="4400" b="1" i="1" dirty="0" smtClean="0">
              <a:solidFill>
                <a:srgbClr val="002060"/>
              </a:solidFill>
              <a:latin typeface="Century Schoolbook" pitchFamily="18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169" name="Picture 1" descr="C:\Documents and Settings\Администратор\Рабочий стол\2013-2014\рис. про школу\C41-3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00892" y="4224287"/>
            <a:ext cx="1538009" cy="220508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 advClick="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7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7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E:\Рамки\фоны\67333954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2" name="Прямоугольник 1"/>
          <p:cNvSpPr/>
          <p:nvPr/>
        </p:nvSpPr>
        <p:spPr>
          <a:xfrm>
            <a:off x="-214346" y="428604"/>
            <a:ext cx="10072726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6000" b="1" i="1" dirty="0" smtClean="0">
                <a:solidFill>
                  <a:srgbClr val="FF0000"/>
                </a:solidFill>
                <a:latin typeface="Century Schoolbook" pitchFamily="18" charset="0"/>
                <a:ea typeface="Times New Roman" pitchFamily="18" charset="0"/>
                <a:cs typeface="Times New Roman" pitchFamily="18" charset="0"/>
              </a:rPr>
              <a:t>Задача.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4400" b="1" i="1" dirty="0" smtClean="0">
                <a:solidFill>
                  <a:srgbClr val="002060"/>
                </a:solidFill>
                <a:latin typeface="Century Schoolbook" pitchFamily="18" charset="0"/>
                <a:ea typeface="Times New Roman" pitchFamily="18" charset="0"/>
                <a:cs typeface="Times New Roman" pitchFamily="18" charset="0"/>
              </a:rPr>
              <a:t>  В арифметической прогрессии(а</a:t>
            </a:r>
            <a:r>
              <a:rPr lang="en-US" sz="4400" b="1" i="1" baseline="-25000" dirty="0" smtClean="0">
                <a:solidFill>
                  <a:srgbClr val="002060"/>
                </a:solidFill>
                <a:latin typeface="Century Schoolbook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lang="ru-RU" sz="4400" b="1" i="1" baseline="-25000" dirty="0" smtClean="0">
                <a:solidFill>
                  <a:srgbClr val="002060"/>
                </a:solidFill>
                <a:latin typeface="Century Schoolbook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4400" b="1" i="1" dirty="0" smtClean="0">
                <a:solidFill>
                  <a:srgbClr val="002060"/>
                </a:solidFill>
                <a:latin typeface="Century Schoolbook" pitchFamily="18" charset="0"/>
                <a:ea typeface="Times New Roman" pitchFamily="18" charset="0"/>
                <a:cs typeface="Times New Roman" pitchFamily="18" charset="0"/>
              </a:rPr>
              <a:t>), </a:t>
            </a:r>
            <a:endParaRPr lang="ru-RU" sz="4400" b="1" i="1" dirty="0" smtClean="0">
              <a:solidFill>
                <a:srgbClr val="002060"/>
              </a:solidFill>
              <a:latin typeface="Century Schoolbook" pitchFamily="18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4400" b="1" i="1" dirty="0" smtClean="0">
                <a:solidFill>
                  <a:srgbClr val="002060"/>
                </a:solidFill>
                <a:latin typeface="Century Schoolbook" pitchFamily="18" charset="0"/>
                <a:ea typeface="Calibri" pitchFamily="34" charset="0"/>
                <a:cs typeface="Times New Roman" pitchFamily="18" charset="0"/>
              </a:rPr>
              <a:t>   а</a:t>
            </a:r>
            <a:r>
              <a:rPr lang="ru-RU" sz="4400" b="1" i="1" baseline="-30000" dirty="0" smtClean="0">
                <a:solidFill>
                  <a:srgbClr val="002060"/>
                </a:solidFill>
                <a:latin typeface="Century Schoolbook" pitchFamily="18" charset="0"/>
                <a:ea typeface="Calibri" pitchFamily="34" charset="0"/>
                <a:cs typeface="Times New Roman" pitchFamily="18" charset="0"/>
              </a:rPr>
              <a:t>1 </a:t>
            </a:r>
            <a:r>
              <a:rPr lang="ru-RU" sz="4400" b="1" i="1" dirty="0" smtClean="0">
                <a:solidFill>
                  <a:srgbClr val="002060"/>
                </a:solidFill>
                <a:latin typeface="Century Schoolbook" pitchFamily="18" charset="0"/>
                <a:ea typeface="Calibri" pitchFamily="34" charset="0"/>
                <a:cs typeface="Times New Roman" pitchFamily="18" charset="0"/>
              </a:rPr>
              <a:t>= -5, а</a:t>
            </a:r>
            <a:r>
              <a:rPr lang="ru-RU" sz="4400" b="1" i="1" baseline="-30000" dirty="0" smtClean="0">
                <a:solidFill>
                  <a:srgbClr val="002060"/>
                </a:solidFill>
                <a:latin typeface="Century Schoolbook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ru-RU" sz="4400" b="1" i="1" dirty="0" smtClean="0">
                <a:solidFill>
                  <a:srgbClr val="002060"/>
                </a:solidFill>
                <a:latin typeface="Century Schoolbook" pitchFamily="18" charset="0"/>
                <a:ea typeface="Calibri" pitchFamily="34" charset="0"/>
                <a:cs typeface="Times New Roman" pitchFamily="18" charset="0"/>
              </a:rPr>
              <a:t> = - 7.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4400" b="1" i="1" dirty="0" smtClean="0">
                <a:solidFill>
                  <a:srgbClr val="002060"/>
                </a:solidFill>
                <a:latin typeface="Century Schoolbook" pitchFamily="18" charset="0"/>
                <a:ea typeface="Calibri" pitchFamily="34" charset="0"/>
                <a:cs typeface="Times New Roman" pitchFamily="18" charset="0"/>
              </a:rPr>
              <a:t>   Найдите двадцать первый член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4400" b="1" i="1" dirty="0" smtClean="0">
                <a:solidFill>
                  <a:srgbClr val="002060"/>
                </a:solidFill>
                <a:latin typeface="Century Schoolbook" pitchFamily="18" charset="0"/>
                <a:ea typeface="Calibri" pitchFamily="34" charset="0"/>
                <a:cs typeface="Times New Roman" pitchFamily="18" charset="0"/>
              </a:rPr>
              <a:t>   этой прогрессии.  </a:t>
            </a:r>
            <a:r>
              <a:rPr lang="ru-RU" sz="4400" b="1" i="1" dirty="0" smtClean="0">
                <a:solidFill>
                  <a:srgbClr val="002060"/>
                </a:solidFill>
                <a:latin typeface="Century Schoolbook" pitchFamily="18" charset="0"/>
                <a:cs typeface="Arial" pitchFamily="34" charset="0"/>
              </a:rPr>
              <a:t> </a:t>
            </a:r>
          </a:p>
        </p:txBody>
      </p:sp>
      <p:pic>
        <p:nvPicPr>
          <p:cNvPr id="6146" name="Picture 2" descr="C:\Documents and Settings\Администратор\Рабочий стол\2013-2014\все катринки\картинки 2\школа\0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29322" y="4214818"/>
            <a:ext cx="2076450" cy="21050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 advClick="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E:\Рамки\фоны\67333954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0" y="571480"/>
            <a:ext cx="9248686" cy="372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6000" b="1" i="1" dirty="0" smtClean="0">
                <a:solidFill>
                  <a:srgbClr val="FF0000"/>
                </a:solidFill>
                <a:latin typeface="Century Schoolbook" pitchFamily="18" charset="0"/>
                <a:ea typeface="Times New Roman" pitchFamily="18" charset="0"/>
                <a:cs typeface="Times New Roman" pitchFamily="18" charset="0"/>
              </a:rPr>
              <a:t>Задача.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44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entury Schoolbook" pitchFamily="18" charset="0"/>
                <a:ea typeface="Calibri" pitchFamily="34" charset="0"/>
                <a:cs typeface="Times New Roman" pitchFamily="18" charset="0"/>
              </a:rPr>
              <a:t> В арифметической  прогрессии(а</a:t>
            </a:r>
            <a:r>
              <a:rPr kumimoji="0" lang="en-US" sz="4400" b="1" i="1" u="none" strike="noStrike" cap="none" normalizeH="0" baseline="-30000" dirty="0" smtClean="0">
                <a:ln>
                  <a:noFill/>
                </a:ln>
                <a:solidFill>
                  <a:srgbClr val="002060"/>
                </a:solidFill>
                <a:effectLst/>
                <a:latin typeface="Century Schoolbook" pitchFamily="18" charset="0"/>
                <a:ea typeface="Calibri" pitchFamily="34" charset="0"/>
                <a:cs typeface="Times New Roman" pitchFamily="18" charset="0"/>
              </a:rPr>
              <a:t>n </a:t>
            </a:r>
            <a:r>
              <a:rPr kumimoji="0" lang="ru-RU" sz="44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entury Schoolbook" pitchFamily="18" charset="0"/>
                <a:ea typeface="Calibri" pitchFamily="34" charset="0"/>
                <a:cs typeface="Times New Roman" pitchFamily="18" charset="0"/>
              </a:rPr>
              <a:t>),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44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entury Schoolbook" pitchFamily="18" charset="0"/>
                <a:ea typeface="Calibri" pitchFamily="34" charset="0"/>
                <a:cs typeface="Times New Roman" pitchFamily="18" charset="0"/>
              </a:rPr>
              <a:t>  а </a:t>
            </a:r>
            <a:r>
              <a:rPr kumimoji="0" lang="ru-RU" sz="4400" b="1" i="1" u="none" strike="noStrike" cap="none" normalizeH="0" baseline="-30000" dirty="0" smtClean="0">
                <a:ln>
                  <a:noFill/>
                </a:ln>
                <a:solidFill>
                  <a:srgbClr val="002060"/>
                </a:solidFill>
                <a:effectLst/>
                <a:latin typeface="Century Schoolbook" pitchFamily="18" charset="0"/>
                <a:ea typeface="Calibri" pitchFamily="34" charset="0"/>
                <a:cs typeface="Times New Roman" pitchFamily="18" charset="0"/>
              </a:rPr>
              <a:t>71</a:t>
            </a:r>
            <a:r>
              <a:rPr kumimoji="0" lang="ru-RU" sz="44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entury Schoolbook" pitchFamily="18" charset="0"/>
                <a:ea typeface="Calibri" pitchFamily="34" charset="0"/>
                <a:cs typeface="Times New Roman" pitchFamily="18" charset="0"/>
              </a:rPr>
              <a:t>= 38,  а </a:t>
            </a:r>
            <a:r>
              <a:rPr kumimoji="0" lang="ru-RU" sz="4400" b="1" i="1" u="none" strike="noStrike" cap="none" normalizeH="0" baseline="-30000" dirty="0" smtClean="0">
                <a:ln>
                  <a:noFill/>
                </a:ln>
                <a:solidFill>
                  <a:srgbClr val="002060"/>
                </a:solidFill>
                <a:effectLst/>
                <a:latin typeface="Century Schoolbook" pitchFamily="18" charset="0"/>
                <a:ea typeface="Calibri" pitchFamily="34" charset="0"/>
                <a:cs typeface="Times New Roman" pitchFamily="18" charset="0"/>
              </a:rPr>
              <a:t>73</a:t>
            </a:r>
            <a:r>
              <a:rPr kumimoji="0" lang="ru-RU" sz="44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entury Schoolbook" pitchFamily="18" charset="0"/>
                <a:ea typeface="Calibri" pitchFamily="34" charset="0"/>
                <a:cs typeface="Times New Roman" pitchFamily="18" charset="0"/>
              </a:rPr>
              <a:t> = - 128.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44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entury Schoolbook" pitchFamily="18" charset="0"/>
                <a:ea typeface="Calibri" pitchFamily="34" charset="0"/>
                <a:cs typeface="Times New Roman" pitchFamily="18" charset="0"/>
              </a:rPr>
              <a:t> Найдите семьдесят второй член этой  прогрессии.   </a:t>
            </a:r>
            <a:endParaRPr kumimoji="0" lang="ru-RU" sz="4400" b="1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entury Schoolbook" pitchFamily="18" charset="0"/>
              <a:cs typeface="Arial" pitchFamily="34" charset="0"/>
            </a:endParaRPr>
          </a:p>
        </p:txBody>
      </p:sp>
      <p:pic>
        <p:nvPicPr>
          <p:cNvPr id="5121" name="Picture 1" descr="C:\Documents and Settings\Администратор\Рабочий стол\2013-2014\все катринки\картинки 2\школа\43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14744" y="3857628"/>
            <a:ext cx="2286016" cy="2714644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35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35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5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5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E:\Рамки\фоны\67333954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428596" y="500042"/>
            <a:ext cx="8286776" cy="372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6000" b="1" i="1" dirty="0" smtClean="0">
                <a:solidFill>
                  <a:srgbClr val="FF0000"/>
                </a:solidFill>
                <a:latin typeface="Century Schoolbook" pitchFamily="18" charset="0"/>
                <a:ea typeface="Times New Roman" pitchFamily="18" charset="0"/>
                <a:cs typeface="Times New Roman" pitchFamily="18" charset="0"/>
              </a:rPr>
              <a:t>Задача.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44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entury Schoolbook" pitchFamily="18" charset="0"/>
                <a:ea typeface="Calibri" pitchFamily="34" charset="0"/>
                <a:cs typeface="Times New Roman" pitchFamily="18" charset="0"/>
              </a:rPr>
              <a:t>Сколько отрицательных</a:t>
            </a:r>
            <a:r>
              <a:rPr kumimoji="0" lang="ru-RU" sz="4400" b="1" i="1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Century Schoolbook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44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entury Schoolbook" pitchFamily="18" charset="0"/>
                <a:ea typeface="Calibri" pitchFamily="34" charset="0"/>
                <a:cs typeface="Times New Roman" pitchFamily="18" charset="0"/>
              </a:rPr>
              <a:t>членов содержит арифметическая 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44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entury Schoolbook" pitchFamily="18" charset="0"/>
                <a:ea typeface="Calibri" pitchFamily="34" charset="0"/>
                <a:cs typeface="Times New Roman" pitchFamily="18" charset="0"/>
              </a:rPr>
              <a:t>прогрессия  (а</a:t>
            </a:r>
            <a:r>
              <a:rPr kumimoji="0" lang="en-US" sz="4400" b="1" i="1" u="none" strike="noStrike" cap="none" normalizeH="0" baseline="-30000" dirty="0" smtClean="0">
                <a:ln>
                  <a:noFill/>
                </a:ln>
                <a:solidFill>
                  <a:srgbClr val="002060"/>
                </a:solidFill>
                <a:effectLst/>
                <a:latin typeface="Century Schoolbook" pitchFamily="18" charset="0"/>
                <a:ea typeface="Calibri" pitchFamily="34" charset="0"/>
                <a:cs typeface="Times New Roman" pitchFamily="18" charset="0"/>
              </a:rPr>
              <a:t>n </a:t>
            </a:r>
            <a:r>
              <a:rPr kumimoji="0" lang="ru-RU" sz="44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entury Schoolbook" pitchFamily="18" charset="0"/>
                <a:ea typeface="Calibri" pitchFamily="34" charset="0"/>
                <a:cs typeface="Times New Roman" pitchFamily="18" charset="0"/>
              </a:rPr>
              <a:t>):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44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entury Schoolbook" pitchFamily="18" charset="0"/>
                <a:ea typeface="Calibri" pitchFamily="34" charset="0"/>
                <a:cs typeface="Times New Roman" pitchFamily="18" charset="0"/>
              </a:rPr>
              <a:t> -18;   -17,3;..  </a:t>
            </a:r>
            <a:endParaRPr kumimoji="0" lang="ru-RU" sz="4400" b="1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entury Schoolbook" pitchFamily="18" charset="0"/>
              <a:cs typeface="Arial" pitchFamily="34" charset="0"/>
            </a:endParaRPr>
          </a:p>
        </p:txBody>
      </p:sp>
      <p:pic>
        <p:nvPicPr>
          <p:cNvPr id="4097" name="Picture 1" descr="C:\Documents and Settings\Администратор\Рабочий стол\2013-2014\все катринки\картинки 2\школа\р1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14744" y="4500570"/>
            <a:ext cx="1914516" cy="19942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 advClick="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94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9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40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40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E:\Рамки\фоны\67333954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571472" y="357166"/>
            <a:ext cx="8572528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6000" b="1" i="1" dirty="0" smtClean="0">
                <a:solidFill>
                  <a:srgbClr val="FF0000"/>
                </a:solidFill>
                <a:latin typeface="Century Schoolbook" pitchFamily="18" charset="0"/>
                <a:ea typeface="Times New Roman" pitchFamily="18" charset="0"/>
                <a:cs typeface="Times New Roman" pitchFamily="18" charset="0"/>
              </a:rPr>
              <a:t>Задача.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44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entury Schoolbook" pitchFamily="18" charset="0"/>
                <a:ea typeface="Calibri" pitchFamily="34" charset="0"/>
                <a:cs typeface="Times New Roman" pitchFamily="18" charset="0"/>
              </a:rPr>
              <a:t>В арифметической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44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entury Schoolbook" pitchFamily="18" charset="0"/>
                <a:ea typeface="Calibri" pitchFamily="34" charset="0"/>
                <a:cs typeface="Times New Roman" pitchFamily="18" charset="0"/>
              </a:rPr>
              <a:t>прогрессии </a:t>
            </a:r>
            <a:r>
              <a:rPr lang="ru-RU" sz="4400" b="1" i="1" dirty="0" smtClean="0">
                <a:solidFill>
                  <a:srgbClr val="002060"/>
                </a:solidFill>
                <a:latin typeface="Century Schoolbook" pitchFamily="18" charset="0"/>
                <a:ea typeface="Calibri" pitchFamily="34" charset="0"/>
                <a:cs typeface="Times New Roman" pitchFamily="18" charset="0"/>
              </a:rPr>
              <a:t>(а</a:t>
            </a:r>
            <a:r>
              <a:rPr lang="en-US" sz="4400" b="1" i="1" baseline="-30000" dirty="0" smtClean="0">
                <a:solidFill>
                  <a:srgbClr val="002060"/>
                </a:solidFill>
                <a:latin typeface="Century Schoolbook" pitchFamily="18" charset="0"/>
                <a:ea typeface="Calibri" pitchFamily="34" charset="0"/>
                <a:cs typeface="Times New Roman" pitchFamily="18" charset="0"/>
              </a:rPr>
              <a:t>n </a:t>
            </a:r>
            <a:r>
              <a:rPr lang="ru-RU" sz="4400" b="1" i="1" dirty="0" smtClean="0">
                <a:solidFill>
                  <a:srgbClr val="002060"/>
                </a:solidFill>
                <a:latin typeface="Century Schoolbook" pitchFamily="18" charset="0"/>
                <a:ea typeface="Calibri" pitchFamily="34" charset="0"/>
                <a:cs typeface="Times New Roman" pitchFamily="18" charset="0"/>
              </a:rPr>
              <a:t>), </a:t>
            </a:r>
            <a:endParaRPr kumimoji="0" lang="ru-RU" sz="4400" b="1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entury Schoolbook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44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entury Schoolbook" pitchFamily="18" charset="0"/>
                <a:ea typeface="Calibri" pitchFamily="34" charset="0"/>
                <a:cs typeface="Times New Roman" pitchFamily="18" charset="0"/>
              </a:rPr>
              <a:t>а </a:t>
            </a:r>
            <a:r>
              <a:rPr kumimoji="0" lang="en-US" sz="4400" b="1" i="1" u="none" strike="noStrike" cap="none" normalizeH="0" baseline="-30000" dirty="0" smtClean="0">
                <a:ln>
                  <a:noFill/>
                </a:ln>
                <a:solidFill>
                  <a:srgbClr val="002060"/>
                </a:solidFill>
                <a:effectLst/>
                <a:latin typeface="Century Schoolbook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en-US" sz="44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entury Schoolbook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44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entury Schoolbook" pitchFamily="18" charset="0"/>
                <a:ea typeface="Calibri" pitchFamily="34" charset="0"/>
                <a:cs typeface="Times New Roman" pitchFamily="18" charset="0"/>
              </a:rPr>
              <a:t>= 3</a:t>
            </a:r>
            <a:r>
              <a:rPr kumimoji="0" lang="en-US" sz="44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entury Schoolbook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ru-RU" sz="44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entury Schoolbook" pitchFamily="18" charset="0"/>
                <a:ea typeface="Calibri" pitchFamily="34" charset="0"/>
                <a:cs typeface="Times New Roman" pitchFamily="18" charset="0"/>
              </a:rPr>
              <a:t> - 4.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44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entury Schoolbook" pitchFamily="18" charset="0"/>
                <a:ea typeface="Calibri" pitchFamily="34" charset="0"/>
                <a:cs typeface="Times New Roman" pitchFamily="18" charset="0"/>
              </a:rPr>
              <a:t>Найдите сумму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44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entury Schoolbook" pitchFamily="18" charset="0"/>
                <a:ea typeface="Calibri" pitchFamily="34" charset="0"/>
                <a:cs typeface="Times New Roman" pitchFamily="18" charset="0"/>
              </a:rPr>
              <a:t>шестнадцати 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44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entury Schoolbook" pitchFamily="18" charset="0"/>
                <a:ea typeface="Calibri" pitchFamily="34" charset="0"/>
                <a:cs typeface="Times New Roman" pitchFamily="18" charset="0"/>
              </a:rPr>
              <a:t>первых  членов.    </a:t>
            </a:r>
            <a:endParaRPr kumimoji="0" lang="ru-RU" sz="4400" b="1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entury Schoolbook" pitchFamily="18" charset="0"/>
              <a:cs typeface="Arial" pitchFamily="34" charset="0"/>
            </a:endParaRPr>
          </a:p>
        </p:txBody>
      </p:sp>
      <p:pic>
        <p:nvPicPr>
          <p:cNvPr id="3" name="Picture 2" descr="C:\Documents and Settings\User\Desktop\Новая папка\1237296-dce6f254d8aec0b8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5715008" y="2928934"/>
            <a:ext cx="2643174" cy="26432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 advClick="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45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45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7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374</TotalTime>
  <Words>382</Words>
  <Application>Microsoft Office PowerPoint</Application>
  <PresentationFormat>Экран (4:3)</PresentationFormat>
  <Paragraphs>85</Paragraphs>
  <Slides>15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7" baseType="lpstr">
      <vt:lpstr>Тема Office</vt:lpstr>
      <vt:lpstr>Формула</vt:lpstr>
      <vt:lpstr>  «Арифметическая  прогрессия»                 Спирякова Екатерина Алексеевна                                                       учитель математики.  МБУО «Сеяхинская  школа – интернат»   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«Арифметическая  и геометрическая прогрессии»   </dc:title>
  <dc:creator>SPIRYAKOV</dc:creator>
  <cp:lastModifiedBy>Пользователь</cp:lastModifiedBy>
  <cp:revision>42</cp:revision>
  <dcterms:created xsi:type="dcterms:W3CDTF">2014-03-13T17:08:59Z</dcterms:created>
  <dcterms:modified xsi:type="dcterms:W3CDTF">2015-02-12T10:11:15Z</dcterms:modified>
</cp:coreProperties>
</file>