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4"/>
  </p:handoutMasterIdLst>
  <p:sldIdLst>
    <p:sldId id="258" r:id="rId2"/>
    <p:sldId id="257" r:id="rId3"/>
    <p:sldId id="259" r:id="rId4"/>
    <p:sldId id="261" r:id="rId5"/>
    <p:sldId id="260" r:id="rId6"/>
    <p:sldId id="264" r:id="rId7"/>
    <p:sldId id="265" r:id="rId8"/>
    <p:sldId id="267" r:id="rId9"/>
    <p:sldId id="266" r:id="rId10"/>
    <p:sldId id="263" r:id="rId11"/>
    <p:sldId id="268" r:id="rId12"/>
    <p:sldId id="262" r:id="rId1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3300"/>
    <a:srgbClr val="00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21" autoAdjust="0"/>
    <p:restoredTop sz="90929"/>
  </p:normalViewPr>
  <p:slideViewPr>
    <p:cSldViewPr>
      <p:cViewPr>
        <p:scale>
          <a:sx n="60" d="100"/>
          <a:sy n="60" d="100"/>
        </p:scale>
        <p:origin x="-127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2EBB5-03A6-4CB1-8418-3F758CD2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9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82A8B9F-8019-4BA9-9CC5-990ED08D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292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DEB-0F2B-4D87-84B9-BC16F02B4182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585213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E33D-6150-4FD1-9CC4-1549406FA5F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9321967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5C71-8BC4-458B-81CA-DEEB09676DF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2350803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044D-E4DE-4BD4-BC7B-AFDBF29E4F5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1120903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273F-B74E-407E-B7FB-BE2990C3D910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477267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98AB-1A45-44DB-999E-F13811736FE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6875636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5CD6-320E-40AB-AD23-B6FA9AAAAD4E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583640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CFFA-AE8E-469E-BF4A-0E2472E85CF3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6747923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EFA9-2658-4873-8055-5F4E9CF4B45E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072311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D38F-7985-4BF1-B9A6-1F65C9748CDF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378908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0"/>
            <a:ext cx="79136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DCDDB8-A0A0-4DCA-9F80-FCAC20B4424D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5" Type="http://schemas.openxmlformats.org/officeDocument/2006/relationships/slide" Target="slide5.xml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8" descr="C:\Program Files\Common Files\Microsoft Shared\Clipart\cagcat50\BS0058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029"/>
          <p:cNvSpPr>
            <a:spLocks noChangeArrowheads="1" noChangeShapeType="1" noTextEdit="1"/>
          </p:cNvSpPr>
          <p:nvPr/>
        </p:nvSpPr>
        <p:spPr bwMode="auto">
          <a:xfrm>
            <a:off x="755576" y="1620053"/>
            <a:ext cx="4512568" cy="2313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Системы</a:t>
            </a:r>
          </a:p>
        </p:txBody>
      </p:sp>
      <p:sp>
        <p:nvSpPr>
          <p:cNvPr id="3076" name="WordArt 1030"/>
          <p:cNvSpPr>
            <a:spLocks noChangeArrowheads="1" noChangeShapeType="1" noTextEdit="1"/>
          </p:cNvSpPr>
          <p:nvPr/>
        </p:nvSpPr>
        <p:spPr bwMode="auto">
          <a:xfrm>
            <a:off x="544488" y="4221088"/>
            <a:ext cx="6694512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счисления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3852" y="912167"/>
            <a:ext cx="3403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kern="10" dirty="0">
                <a:ln w="317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Тема занятия: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Преподаватель: </a:t>
            </a:r>
            <a:r>
              <a:rPr lang="ru-RU" b="1" dirty="0" err="1" smtClean="0"/>
              <a:t>Алгазина</a:t>
            </a:r>
            <a:r>
              <a:rPr lang="ru-RU" b="1" dirty="0" smtClean="0"/>
              <a:t> </a:t>
            </a:r>
            <a:r>
              <a:rPr lang="ru-RU" b="1" smtClean="0"/>
              <a:t>О.Б</a:t>
            </a:r>
            <a:r>
              <a:rPr lang="ru-RU" b="1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0"/>
            <a:ext cx="800735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i="1" u="sng" dirty="0"/>
              <a:t>Вопросы для закрепления изученного: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4675" y="836613"/>
            <a:ext cx="853440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sz="2600" b="1" dirty="0"/>
              <a:t>1. </a:t>
            </a:r>
            <a:r>
              <a:rPr lang="ru-RU" sz="2600" dirty="0"/>
              <a:t>Как называются системы, созданные природой?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ru-RU" sz="1000" dirty="0"/>
          </a:p>
          <a:p>
            <a:pPr eaLnBrk="1" hangingPunct="1"/>
            <a:r>
              <a:rPr lang="ru-RU" sz="2600" b="1" dirty="0"/>
              <a:t>2</a:t>
            </a:r>
            <a:r>
              <a:rPr lang="ru-RU" sz="2600" dirty="0"/>
              <a:t>. Приведите примеры искусственных: материальных,</a:t>
            </a:r>
          </a:p>
          <a:p>
            <a:pPr eaLnBrk="1" hangingPunct="1"/>
            <a:r>
              <a:rPr lang="ru-RU" sz="2600" dirty="0"/>
              <a:t>    общественных, информационных систем.</a:t>
            </a:r>
          </a:p>
          <a:p>
            <a:pPr eaLnBrk="1" hangingPunct="1">
              <a:lnSpc>
                <a:spcPct val="125000"/>
              </a:lnSpc>
            </a:pPr>
            <a:endParaRPr lang="ru-RU" sz="1000" dirty="0"/>
          </a:p>
          <a:p>
            <a:pPr eaLnBrk="1" hangingPunct="1">
              <a:lnSpc>
                <a:spcPct val="125000"/>
              </a:lnSpc>
            </a:pPr>
            <a:r>
              <a:rPr lang="ru-RU" sz="2600" b="1" dirty="0"/>
              <a:t>3</a:t>
            </a:r>
            <a:r>
              <a:rPr lang="ru-RU" sz="2600" dirty="0"/>
              <a:t>. На какие два вида делятся системы счисления?</a:t>
            </a:r>
          </a:p>
          <a:p>
            <a:pPr eaLnBrk="1" hangingPunct="1">
              <a:lnSpc>
                <a:spcPct val="125000"/>
              </a:lnSpc>
            </a:pPr>
            <a:endParaRPr lang="ru-RU" sz="1000" dirty="0"/>
          </a:p>
          <a:p>
            <a:pPr eaLnBrk="1" hangingPunct="1">
              <a:lnSpc>
                <a:spcPct val="125000"/>
              </a:lnSpc>
            </a:pPr>
            <a:r>
              <a:rPr lang="ru-RU" sz="2600" b="1" dirty="0"/>
              <a:t>4</a:t>
            </a:r>
            <a:r>
              <a:rPr lang="ru-RU" sz="2600" dirty="0"/>
              <a:t>. Дайте определение непозиционной системе счисления.</a:t>
            </a:r>
          </a:p>
          <a:p>
            <a:pPr eaLnBrk="1" hangingPunct="1">
              <a:lnSpc>
                <a:spcPct val="125000"/>
              </a:lnSpc>
            </a:pPr>
            <a:endParaRPr lang="ru-RU" sz="1000" dirty="0"/>
          </a:p>
          <a:p>
            <a:pPr eaLnBrk="1" hangingPunct="1">
              <a:lnSpc>
                <a:spcPct val="125000"/>
              </a:lnSpc>
            </a:pPr>
            <a:r>
              <a:rPr lang="ru-RU" sz="2600" b="1" dirty="0"/>
              <a:t>5</a:t>
            </a:r>
            <a:r>
              <a:rPr lang="ru-RU" sz="2600" dirty="0"/>
              <a:t>. Приведите примеры позиционной системы счисления.</a:t>
            </a:r>
          </a:p>
          <a:p>
            <a:pPr eaLnBrk="1" hangingPunct="1">
              <a:lnSpc>
                <a:spcPct val="125000"/>
              </a:lnSpc>
            </a:pPr>
            <a:endParaRPr lang="ru-RU" sz="1000" dirty="0"/>
          </a:p>
          <a:p>
            <a:pPr eaLnBrk="1" hangingPunct="1"/>
            <a:r>
              <a:rPr lang="ru-RU" sz="2600" b="1" dirty="0"/>
              <a:t>6</a:t>
            </a:r>
            <a:r>
              <a:rPr lang="ru-RU" sz="2600" dirty="0"/>
              <a:t>. Как вы думаете, где мы встречаемся с системой счисления с основанием  </a:t>
            </a:r>
            <a:r>
              <a:rPr lang="ru-RU" sz="2600" b="1" i="1" dirty="0"/>
              <a:t>60</a:t>
            </a:r>
            <a:r>
              <a:rPr lang="ru-RU" sz="2600" dirty="0"/>
              <a:t>?</a:t>
            </a:r>
          </a:p>
          <a:p>
            <a:pPr eaLnBrk="1" hangingPunct="1">
              <a:lnSpc>
                <a:spcPct val="125000"/>
              </a:lnSpc>
            </a:pPr>
            <a:endParaRPr lang="ru-RU" sz="1000" dirty="0"/>
          </a:p>
          <a:p>
            <a:pPr eaLnBrk="1" hangingPunct="1"/>
            <a:r>
              <a:rPr lang="ru-RU" sz="2600" b="1" dirty="0"/>
              <a:t>7</a:t>
            </a:r>
            <a:r>
              <a:rPr lang="ru-RU" sz="2600" dirty="0"/>
              <a:t>. Определите по таблице- какому числу в десятичной системе соответствуют:   </a:t>
            </a:r>
            <a:r>
              <a:rPr lang="ru-RU" sz="2600" b="1" i="1" dirty="0"/>
              <a:t>1100</a:t>
            </a:r>
            <a:r>
              <a:rPr lang="en-US" sz="2600" b="1" i="1" baseline="-25000" dirty="0"/>
              <a:t>(2)</a:t>
            </a:r>
            <a:r>
              <a:rPr lang="ru-RU" sz="2600" b="1" i="1" dirty="0"/>
              <a:t>;    12</a:t>
            </a:r>
            <a:r>
              <a:rPr lang="en-US" sz="2600" b="1" i="1" baseline="-25000" dirty="0"/>
              <a:t>(8)</a:t>
            </a:r>
            <a:r>
              <a:rPr lang="ru-RU" sz="2600" b="1" i="1" dirty="0"/>
              <a:t>;   </a:t>
            </a:r>
            <a:r>
              <a:rPr lang="en-US" sz="2600" b="1" i="1" dirty="0"/>
              <a:t> D</a:t>
            </a:r>
            <a:r>
              <a:rPr lang="en-US" sz="2600" b="1" i="1" baseline="-25000" dirty="0"/>
              <a:t>(16)</a:t>
            </a:r>
            <a:endParaRPr lang="ru-RU" sz="2600" b="1" i="1" dirty="0"/>
          </a:p>
        </p:txBody>
      </p:sp>
      <p:sp>
        <p:nvSpPr>
          <p:cNvPr id="1331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4675" y="6134100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52625"/>
            <a:ext cx="11080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550" y="765175"/>
            <a:ext cx="7975600" cy="5954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Самостоятельная работа.</a:t>
            </a:r>
            <a:endParaRPr lang="ru-RU" u="sng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r>
              <a:rPr lang="ru-RU" b="1" i="1" dirty="0"/>
              <a:t>Вариант 1</a:t>
            </a:r>
            <a:endParaRPr lang="ru-RU" i="1" dirty="0"/>
          </a:p>
          <a:p>
            <a:pPr>
              <a:defRPr/>
            </a:pPr>
            <a:r>
              <a:rPr lang="ru-RU" sz="2200" dirty="0"/>
              <a:t>1. Перевести в десятичную систему счисления числа:</a:t>
            </a:r>
          </a:p>
          <a:p>
            <a:pPr indent="1255713">
              <a:defRPr/>
            </a:pPr>
            <a:r>
              <a:rPr lang="ru-RU" dirty="0"/>
              <a:t>      </a:t>
            </a:r>
            <a:r>
              <a:rPr lang="ru-RU" sz="2200" dirty="0"/>
              <a:t>1001101</a:t>
            </a:r>
            <a:r>
              <a:rPr lang="ru-RU" sz="2200" baseline="-25000" dirty="0"/>
              <a:t>2</a:t>
            </a:r>
            <a:r>
              <a:rPr lang="ru-RU" sz="2200" dirty="0"/>
              <a:t>,  234</a:t>
            </a:r>
            <a:r>
              <a:rPr lang="ru-RU" sz="2200" baseline="-25000" dirty="0"/>
              <a:t>8</a:t>
            </a:r>
            <a:r>
              <a:rPr lang="ru-RU" dirty="0"/>
              <a:t>	</a:t>
            </a:r>
          </a:p>
          <a:p>
            <a:pPr>
              <a:defRPr/>
            </a:pPr>
            <a:r>
              <a:rPr lang="ru-RU" sz="2200" dirty="0"/>
              <a:t>2. Перевести из десятичной системы счисления: </a:t>
            </a:r>
          </a:p>
          <a:p>
            <a:pPr indent="2060575">
              <a:lnSpc>
                <a:spcPct val="150000"/>
              </a:lnSpc>
              <a:defRPr/>
            </a:pPr>
            <a:r>
              <a:rPr lang="ru-RU" sz="2200" dirty="0"/>
              <a:t>1752</a:t>
            </a:r>
            <a:r>
              <a:rPr lang="ru-RU" sz="2200" baseline="-25000" dirty="0"/>
              <a:t>10</a:t>
            </a:r>
            <a:r>
              <a:rPr lang="ru-RU" sz="2200" dirty="0"/>
              <a:t> </a:t>
            </a:r>
            <a:r>
              <a:rPr lang="ru-RU" sz="2200"/>
              <a:t>в </a:t>
            </a:r>
            <a:r>
              <a:rPr lang="ru-RU" sz="2200" smtClean="0"/>
              <a:t>16-ую,</a:t>
            </a:r>
            <a:endParaRPr lang="ru-RU" sz="2200" dirty="0"/>
          </a:p>
          <a:p>
            <a:pPr indent="2060575">
              <a:lnSpc>
                <a:spcPct val="150000"/>
              </a:lnSpc>
              <a:defRPr/>
            </a:pPr>
            <a:r>
              <a:rPr lang="ru-RU" sz="2200" dirty="0"/>
              <a:t>37</a:t>
            </a:r>
            <a:r>
              <a:rPr lang="ru-RU" sz="2200" baseline="-25000" dirty="0"/>
              <a:t>10   </a:t>
            </a:r>
            <a:r>
              <a:rPr lang="ru-RU" sz="2200" dirty="0"/>
              <a:t>в 2-ую  </a:t>
            </a: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i="1" dirty="0"/>
              <a:t>Вариант 2</a:t>
            </a:r>
            <a:endParaRPr lang="ru-RU" i="1" dirty="0"/>
          </a:p>
          <a:p>
            <a:pPr>
              <a:defRPr/>
            </a:pPr>
            <a:r>
              <a:rPr lang="ru-RU" sz="2200" dirty="0"/>
              <a:t>1. Перевести в десятичную систему счисления числа:</a:t>
            </a:r>
          </a:p>
          <a:p>
            <a:pPr indent="1706563">
              <a:defRPr/>
            </a:pPr>
            <a:r>
              <a:rPr lang="ru-RU" sz="2200" dirty="0"/>
              <a:t> 1001100</a:t>
            </a:r>
            <a:r>
              <a:rPr lang="ru-RU" sz="2200" baseline="-25000" dirty="0"/>
              <a:t>2</a:t>
            </a:r>
            <a:r>
              <a:rPr lang="ru-RU" sz="2200" dirty="0"/>
              <a:t>,  261</a:t>
            </a:r>
            <a:r>
              <a:rPr lang="ru-RU" sz="2200" baseline="-25000" dirty="0"/>
              <a:t>8</a:t>
            </a:r>
            <a:r>
              <a:rPr lang="ru-RU" sz="2200" dirty="0"/>
              <a:t> </a:t>
            </a:r>
            <a:r>
              <a:rPr lang="ru-RU" sz="2200" baseline="-25000" dirty="0"/>
              <a:t>   </a:t>
            </a:r>
            <a:endParaRPr lang="ru-RU" sz="2200" dirty="0"/>
          </a:p>
          <a:p>
            <a:pPr>
              <a:defRPr/>
            </a:pPr>
            <a:r>
              <a:rPr lang="ru-RU" sz="2200" dirty="0"/>
              <a:t>2. Перевести из десятичной системы счисления: </a:t>
            </a:r>
          </a:p>
          <a:p>
            <a:pPr indent="2060575">
              <a:lnSpc>
                <a:spcPct val="150000"/>
              </a:lnSpc>
              <a:defRPr/>
            </a:pPr>
            <a:r>
              <a:rPr lang="ru-RU" dirty="0"/>
              <a:t> </a:t>
            </a:r>
            <a:r>
              <a:rPr lang="ru-RU" sz="2200" dirty="0"/>
              <a:t>49</a:t>
            </a:r>
            <a:r>
              <a:rPr lang="ru-RU" sz="2200" baseline="-25000" dirty="0"/>
              <a:t>10</a:t>
            </a:r>
            <a:r>
              <a:rPr lang="ru-RU" sz="2200" dirty="0"/>
              <a:t>- в 2-ую, </a:t>
            </a:r>
          </a:p>
          <a:p>
            <a:pPr indent="2060575">
              <a:lnSpc>
                <a:spcPct val="150000"/>
              </a:lnSpc>
              <a:defRPr/>
            </a:pPr>
            <a:r>
              <a:rPr lang="ru-RU" sz="2200" dirty="0"/>
              <a:t>1234</a:t>
            </a:r>
            <a:r>
              <a:rPr lang="ru-RU" sz="2200" baseline="-25000" dirty="0"/>
              <a:t>10</a:t>
            </a:r>
            <a:r>
              <a:rPr lang="ru-RU" sz="2200" dirty="0"/>
              <a:t>   - в 16-ую    </a:t>
            </a:r>
            <a:endParaRPr lang="ru-RU" dirty="0"/>
          </a:p>
        </p:txBody>
      </p:sp>
      <p:sp>
        <p:nvSpPr>
          <p:cNvPr id="1229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2" descr="&amp;Acy;&amp;bcy;&amp;scy;&amp;tcy;&amp;rcy;&amp;acy;&amp;kcy;&amp;tcy;&amp;ncy;&amp;ycy;&amp;jcy; &amp;zcy;&amp;ncy;&amp;acy;&amp;kcy; &amp;vcy;&amp;ocy;&amp;pcy;&amp;rcy;&amp;ocy;&amp;scy;&amp;acy; - &amp;Scy;&amp;tcy;&amp;ocy;&amp;kcy;&amp;ocy;&amp;vcy;&amp;ocy;&amp;iecy; &amp;fcy;&amp;ocy;&amp;tcy;&amp;ocy; Jesper Klausen #340036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420938"/>
            <a:ext cx="2119312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00" y="5189538"/>
          <a:ext cx="518160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Точечный рисунок" r:id="rId3" imgW="3677163" imgH="2610214" progId="Paint.Picture">
                  <p:embed/>
                </p:oleObj>
              </mc:Choice>
              <mc:Fallback>
                <p:oleObj name="Точечный рисунок" r:id="rId3" imgW="3677163" imgH="26102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89538"/>
                        <a:ext cx="5181600" cy="166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8170863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u="sng"/>
              <a:t>Домашнее задание:</a:t>
            </a:r>
            <a:endParaRPr lang="en-US" sz="3600" b="1" u="sng"/>
          </a:p>
          <a:p>
            <a:pPr eaLnBrk="1" hangingPunct="1"/>
            <a:endParaRPr lang="ru-RU" sz="1000" u="sng"/>
          </a:p>
          <a:p>
            <a:pPr eaLnBrk="1" hangingPunct="1">
              <a:buFontTx/>
              <a:buAutoNum type="arabicPeriod"/>
            </a:pPr>
            <a:r>
              <a:rPr lang="ru-RU" sz="2800" i="1"/>
              <a:t>Выучить определения.</a:t>
            </a:r>
          </a:p>
          <a:p>
            <a:pPr eaLnBrk="1" hangingPunct="1">
              <a:buFontTx/>
              <a:buAutoNum type="arabicPeriod"/>
            </a:pPr>
            <a:endParaRPr lang="ru-RU" sz="1000" i="1"/>
          </a:p>
          <a:p>
            <a:pPr eaLnBrk="1" hangingPunct="1">
              <a:buFontTx/>
              <a:buAutoNum type="arabicPeriod"/>
            </a:pPr>
            <a:r>
              <a:rPr lang="ru-RU" sz="2800" i="1"/>
              <a:t>Перевести числа:</a:t>
            </a:r>
          </a:p>
          <a:p>
            <a:pPr eaLnBrk="1" hangingPunct="1">
              <a:lnSpc>
                <a:spcPct val="135000"/>
              </a:lnSpc>
            </a:pPr>
            <a:r>
              <a:rPr lang="ru-RU" b="1"/>
              <a:t>А). </a:t>
            </a:r>
            <a:r>
              <a:rPr lang="en-US" b="1"/>
              <a:t>     </a:t>
            </a:r>
            <a:r>
              <a:rPr lang="ru-RU" b="1"/>
              <a:t>95</a:t>
            </a:r>
            <a:r>
              <a:rPr lang="ru-RU" b="1" baseline="-25000"/>
              <a:t>(10)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(2)  </a:t>
            </a:r>
            <a:r>
              <a:rPr lang="ru-RU" b="1"/>
              <a:t>  </a:t>
            </a:r>
            <a:r>
              <a:rPr lang="en-US" b="1"/>
              <a:t>     </a:t>
            </a:r>
            <a:r>
              <a:rPr lang="ru-RU" b="1"/>
              <a:t>95</a:t>
            </a:r>
            <a:r>
              <a:rPr lang="ru-RU" b="1" baseline="-25000"/>
              <a:t>(10)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(8)  </a:t>
            </a:r>
            <a:r>
              <a:rPr lang="ru-RU" b="1"/>
              <a:t>  </a:t>
            </a:r>
            <a:r>
              <a:rPr lang="en-US" b="1"/>
              <a:t>    </a:t>
            </a:r>
            <a:r>
              <a:rPr lang="ru-RU" b="1"/>
              <a:t>95</a:t>
            </a:r>
            <a:r>
              <a:rPr lang="ru-RU" b="1" baseline="-25000"/>
              <a:t>(10)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(16)</a:t>
            </a:r>
          </a:p>
          <a:p>
            <a:pPr eaLnBrk="1" hangingPunct="1">
              <a:lnSpc>
                <a:spcPct val="135000"/>
              </a:lnSpc>
            </a:pPr>
            <a:r>
              <a:rPr lang="ru-RU" b="1"/>
              <a:t>Б). </a:t>
            </a:r>
            <a:r>
              <a:rPr lang="en-US" b="1"/>
              <a:t>         </a:t>
            </a:r>
            <a:r>
              <a:rPr lang="ru-RU" b="1"/>
              <a:t>1101101</a:t>
            </a:r>
            <a:r>
              <a:rPr lang="ru-RU" b="1" baseline="-25000"/>
              <a:t>(2)</a:t>
            </a:r>
            <a:r>
              <a:rPr lang="ru-RU" b="1"/>
              <a:t>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  </a:t>
            </a:r>
            <a:r>
              <a:rPr lang="en-US" b="1" baseline="-25000"/>
              <a:t>                </a:t>
            </a:r>
            <a:r>
              <a:rPr lang="ru-RU" b="1"/>
              <a:t> </a:t>
            </a:r>
            <a:r>
              <a:rPr lang="en-US" b="1"/>
              <a:t>    </a:t>
            </a:r>
            <a:r>
              <a:rPr lang="ru-RU" b="1"/>
              <a:t>1101,101</a:t>
            </a:r>
            <a:r>
              <a:rPr lang="ru-RU" b="1" baseline="-25000"/>
              <a:t>(2)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  </a:t>
            </a:r>
            <a:endParaRPr lang="ru-RU" b="1"/>
          </a:p>
          <a:p>
            <a:pPr eaLnBrk="1" hangingPunct="1">
              <a:lnSpc>
                <a:spcPct val="135000"/>
              </a:lnSpc>
            </a:pPr>
            <a:r>
              <a:rPr lang="ru-RU" b="1"/>
              <a:t>В). </a:t>
            </a:r>
            <a:r>
              <a:rPr lang="en-US" b="1"/>
              <a:t>         </a:t>
            </a:r>
            <a:r>
              <a:rPr lang="ru-RU" b="1"/>
              <a:t>51,212</a:t>
            </a:r>
            <a:r>
              <a:rPr lang="ru-RU" b="1" baseline="-25000"/>
              <a:t>(8)</a:t>
            </a:r>
            <a:r>
              <a:rPr lang="ru-RU" b="1"/>
              <a:t>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 </a:t>
            </a:r>
            <a:r>
              <a:rPr lang="en-US" b="1" baseline="-25000"/>
              <a:t>                       </a:t>
            </a:r>
            <a:r>
              <a:rPr lang="ru-RU" b="1"/>
              <a:t> </a:t>
            </a:r>
            <a:r>
              <a:rPr lang="en-US" b="1"/>
              <a:t>    </a:t>
            </a:r>
            <a:r>
              <a:rPr lang="ru-RU" b="1"/>
              <a:t>27,346</a:t>
            </a:r>
            <a:r>
              <a:rPr lang="ru-RU" b="1" baseline="-25000"/>
              <a:t>(8)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  </a:t>
            </a:r>
            <a:endParaRPr lang="ru-RU" b="1"/>
          </a:p>
          <a:p>
            <a:pPr eaLnBrk="1" hangingPunct="1">
              <a:lnSpc>
                <a:spcPct val="135000"/>
              </a:lnSpc>
            </a:pPr>
            <a:r>
              <a:rPr lang="ru-RU" b="1"/>
              <a:t>Г). </a:t>
            </a:r>
            <a:r>
              <a:rPr lang="en-US" b="1"/>
              <a:t>         AB,13</a:t>
            </a:r>
            <a:r>
              <a:rPr lang="ru-RU" b="1" baseline="-25000"/>
              <a:t>(16)</a:t>
            </a:r>
            <a:r>
              <a:rPr lang="en-US" b="1"/>
              <a:t>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 </a:t>
            </a:r>
            <a:r>
              <a:rPr lang="en-US" b="1" baseline="-25000"/>
              <a:t>                       </a:t>
            </a:r>
            <a:r>
              <a:rPr lang="en-US" b="1"/>
              <a:t>   20A,A3</a:t>
            </a:r>
            <a:r>
              <a:rPr lang="ru-RU" b="1" baseline="-25000"/>
              <a:t>(16) </a:t>
            </a:r>
            <a:r>
              <a:rPr lang="ru-RU" b="1">
                <a:cs typeface="Times New Roman" pitchFamily="18" charset="0"/>
              </a:rPr>
              <a:t>→</a:t>
            </a:r>
            <a:r>
              <a:rPr lang="ru-RU" b="1"/>
              <a:t> ?</a:t>
            </a:r>
            <a:r>
              <a:rPr lang="ru-RU" b="1" baseline="-25000"/>
              <a:t>(</a:t>
            </a:r>
            <a:r>
              <a:rPr lang="en-US" b="1" baseline="-25000"/>
              <a:t>10</a:t>
            </a:r>
            <a:r>
              <a:rPr lang="ru-RU" b="1" baseline="-25000"/>
              <a:t>)</a:t>
            </a:r>
            <a:r>
              <a:rPr lang="ru-RU" baseline="-25000"/>
              <a:t>  </a:t>
            </a:r>
          </a:p>
          <a:p>
            <a:pPr eaLnBrk="1" hangingPunct="1">
              <a:lnSpc>
                <a:spcPct val="135000"/>
              </a:lnSpc>
            </a:pPr>
            <a:endParaRPr lang="ru-RU" sz="1000" baseline="-25000"/>
          </a:p>
          <a:p>
            <a:pPr eaLnBrk="1" hangingPunct="1">
              <a:lnSpc>
                <a:spcPct val="135000"/>
              </a:lnSpc>
            </a:pPr>
            <a:endParaRPr lang="ru-RU" sz="1000" baseline="-25000"/>
          </a:p>
          <a:p>
            <a:pPr eaLnBrk="1" hangingPunct="1"/>
            <a:r>
              <a:rPr lang="en-US" sz="2800" i="1"/>
              <a:t>3.</a:t>
            </a:r>
            <a:r>
              <a:rPr lang="ru-RU" sz="2800" b="1" i="1"/>
              <a:t> </a:t>
            </a:r>
            <a:r>
              <a:rPr lang="ru-RU" sz="2800" i="1"/>
              <a:t>Подготовить сообщение:</a:t>
            </a:r>
            <a:r>
              <a:rPr lang="ru-RU" sz="2800" b="1"/>
              <a:t> </a:t>
            </a:r>
          </a:p>
          <a:p>
            <a:pPr eaLnBrk="1" hangingPunct="1"/>
            <a:r>
              <a:rPr lang="ru-RU" sz="2800" b="1"/>
              <a:t>Каким образом 2-ое, 8-ое, 16-ое кодирование</a:t>
            </a:r>
          </a:p>
          <a:p>
            <a:pPr eaLnBrk="1" hangingPunct="1"/>
            <a:r>
              <a:rPr lang="ru-RU" sz="2800" b="1"/>
              <a:t>используется в работе компьютера? </a:t>
            </a:r>
            <a:r>
              <a:rPr lang="ru-RU"/>
              <a:t>      </a:t>
            </a:r>
            <a:endParaRPr lang="ru-RU" baseline="-25000"/>
          </a:p>
          <a:p>
            <a:pPr eaLnBrk="1" hangingPunct="1"/>
            <a:r>
              <a:rPr lang="ru-RU"/>
              <a:t>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7"/>
          <p:cNvSpPr txBox="1">
            <a:spLocks noChangeArrowheads="1"/>
          </p:cNvSpPr>
          <p:nvPr/>
        </p:nvSpPr>
        <p:spPr bwMode="auto">
          <a:xfrm>
            <a:off x="468313" y="620713"/>
            <a:ext cx="5033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/>
              <a:t>1. Естественные системы.</a:t>
            </a:r>
          </a:p>
        </p:txBody>
      </p:sp>
      <p:sp>
        <p:nvSpPr>
          <p:cNvPr id="4099" name="Text Box 1028"/>
          <p:cNvSpPr txBox="1">
            <a:spLocks noChangeArrowheads="1"/>
          </p:cNvSpPr>
          <p:nvPr/>
        </p:nvSpPr>
        <p:spPr bwMode="auto">
          <a:xfrm>
            <a:off x="2843213" y="1200150"/>
            <a:ext cx="35734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/>
              <a:t>2. Искусственные </a:t>
            </a:r>
          </a:p>
          <a:p>
            <a:pPr algn="ctr" eaLnBrk="1" hangingPunct="1"/>
            <a:r>
              <a:rPr lang="ru-RU" sz="3200" b="1"/>
              <a:t>системы:</a:t>
            </a:r>
          </a:p>
        </p:txBody>
      </p:sp>
      <p:pic>
        <p:nvPicPr>
          <p:cNvPr id="4102" name="Picture 1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49185"/>
            <a:ext cx="2079815" cy="207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1033" descr="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5944"/>
            <a:ext cx="385908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1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1873"/>
            <a:ext cx="1905000" cy="2811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3" name="Text Box 1029"/>
          <p:cNvSpPr txBox="1">
            <a:spLocks noChangeArrowheads="1"/>
          </p:cNvSpPr>
          <p:nvPr/>
        </p:nvSpPr>
        <p:spPr bwMode="auto">
          <a:xfrm>
            <a:off x="3049588" y="2208213"/>
            <a:ext cx="35385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 dirty="0">
                <a:cs typeface="Times New Roman" pitchFamily="18" charset="0"/>
              </a:rPr>
              <a:t>2.1 М</a:t>
            </a:r>
            <a:r>
              <a:rPr lang="ru-RU" sz="2600" dirty="0"/>
              <a:t>атериальные</a:t>
            </a:r>
          </a:p>
          <a:p>
            <a:pPr eaLnBrk="1" hangingPunct="1"/>
            <a:r>
              <a:rPr lang="ru-RU" sz="2600" dirty="0">
                <a:cs typeface="Times New Roman" pitchFamily="18" charset="0"/>
              </a:rPr>
              <a:t>2.2 О</a:t>
            </a:r>
            <a:r>
              <a:rPr lang="ru-RU" sz="2600" dirty="0"/>
              <a:t>бщественные</a:t>
            </a:r>
          </a:p>
          <a:p>
            <a:pPr eaLnBrk="1" hangingPunct="1"/>
            <a:r>
              <a:rPr lang="ru-RU" sz="2600" dirty="0"/>
              <a:t>2.3 Информационные</a:t>
            </a:r>
          </a:p>
        </p:txBody>
      </p:sp>
      <p:graphicFrame>
        <p:nvGraphicFramePr>
          <p:cNvPr id="4106" name="Object 1036"/>
          <p:cNvGraphicFramePr>
            <a:graphicFrameLocks noChangeAspect="1"/>
          </p:cNvGraphicFramePr>
          <p:nvPr/>
        </p:nvGraphicFramePr>
        <p:xfrm>
          <a:off x="515938" y="3716338"/>
          <a:ext cx="2255837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Точечный рисунок" r:id="rId6" imgW="2685714" imgH="2666667" progId="Paint.Picture">
                  <p:embed/>
                </p:oleObj>
              </mc:Choice>
              <mc:Fallback>
                <p:oleObj name="Точечный рисунок" r:id="rId6" imgW="2685714" imgH="2666667" progId="Paint.Picture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716338"/>
                        <a:ext cx="2255837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037" descr="BMW 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11" y="1310370"/>
            <a:ext cx="2514600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3275" y="6453188"/>
            <a:ext cx="685800" cy="4318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71800" y="3622372"/>
            <a:ext cx="4032448" cy="3046988"/>
          </a:xfrm>
          <a:prstGeom prst="rect">
            <a:avLst/>
          </a:prstGeom>
          <a:ln w="66675">
            <a:gradFill>
              <a:gsLst>
                <a:gs pos="0">
                  <a:schemeClr val="bg1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Систе́ма</a:t>
            </a:r>
            <a:r>
              <a:rPr lang="ru-RU" dirty="0"/>
              <a:t> (от др.-греч</a:t>
            </a:r>
            <a:r>
              <a:rPr lang="ru-RU" dirty="0" smtClean="0"/>
              <a:t>.— </a:t>
            </a:r>
            <a:r>
              <a:rPr lang="ru-RU" dirty="0"/>
              <a:t>целое, составленное из частей; соединение) — множество элементов, находящихся в отношениях и связях друг с другом, которое образует определённую целостность, </a:t>
            </a:r>
            <a:r>
              <a:rPr lang="ru-RU" dirty="0" smtClean="0"/>
              <a:t>единство.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845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sz="3600" b="1" i="1" u="sng" dirty="0"/>
              <a:t>Система счисления</a:t>
            </a:r>
            <a:r>
              <a:rPr kumimoji="0" lang="ru-RU" sz="3600" dirty="0"/>
              <a:t>- это знаковая система, </a:t>
            </a:r>
          </a:p>
          <a:p>
            <a:pPr eaLnBrk="1" hangingPunct="1"/>
            <a:r>
              <a:rPr kumimoji="0" lang="ru-RU" sz="3600" dirty="0"/>
              <a:t>в которой числа записываются по </a:t>
            </a:r>
          </a:p>
          <a:p>
            <a:pPr eaLnBrk="1" hangingPunct="1"/>
            <a:r>
              <a:rPr kumimoji="0" lang="ru-RU" sz="3600" dirty="0"/>
              <a:t>определённым правилам с помощью </a:t>
            </a:r>
          </a:p>
          <a:p>
            <a:pPr eaLnBrk="1" hangingPunct="1"/>
            <a:r>
              <a:rPr kumimoji="0" lang="ru-RU" sz="3600" dirty="0"/>
              <a:t>символов некоторого алфавита.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94250" y="3230563"/>
            <a:ext cx="4314825" cy="28622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II </a:t>
            </a:r>
            <a:r>
              <a:rPr lang="ru-RU" b="1" dirty="0"/>
              <a:t>вид: ПОЗИЦИОННАЯ</a:t>
            </a:r>
          </a:p>
          <a:p>
            <a:pPr eaLnBrk="1" hangingPunct="1"/>
            <a:endParaRPr lang="ru-RU" sz="1600" dirty="0"/>
          </a:p>
          <a:p>
            <a:pPr eaLnBrk="1" hangingPunct="1"/>
            <a:r>
              <a:rPr lang="ru-RU" sz="2800" dirty="0"/>
              <a:t>В позиционной системе </a:t>
            </a:r>
          </a:p>
          <a:p>
            <a:pPr eaLnBrk="1" hangingPunct="1"/>
            <a:r>
              <a:rPr lang="ru-RU" sz="2800" dirty="0"/>
              <a:t>счисления значение любой цифры зависит от её положения в ряду цифр, изображающих это число.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8313" y="3230563"/>
            <a:ext cx="4032250" cy="286226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I </a:t>
            </a:r>
            <a:r>
              <a:rPr lang="ru-RU" b="1" dirty="0"/>
              <a:t>вид: НЕПОЗИЦИОННАЯ</a:t>
            </a:r>
          </a:p>
          <a:p>
            <a:pPr eaLnBrk="1" hangingPunct="1"/>
            <a:endParaRPr lang="ru-RU" sz="1600" dirty="0"/>
          </a:p>
          <a:p>
            <a:pPr eaLnBrk="1" hangingPunct="1"/>
            <a:r>
              <a:rPr lang="ru-RU" sz="2800" dirty="0"/>
              <a:t>В непозиционной системе счисления значение любой цифры не зависит от занимаемой ею позиции.</a:t>
            </a:r>
          </a:p>
        </p:txBody>
      </p:sp>
      <p:sp>
        <p:nvSpPr>
          <p:cNvPr id="512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5875"/>
            <a:ext cx="8305800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2800" b="1" dirty="0"/>
              <a:t>I </a:t>
            </a:r>
            <a:r>
              <a:rPr lang="ru-RU" sz="2800" b="1" dirty="0"/>
              <a:t>вид: НЕПОЗИЦИОННАЯ</a:t>
            </a:r>
          </a:p>
          <a:p>
            <a:pPr eaLnBrk="1" hangingPunct="1">
              <a:lnSpc>
                <a:spcPct val="130000"/>
              </a:lnSpc>
            </a:pPr>
            <a:r>
              <a:rPr lang="ru-RU" sz="3600" b="1" dirty="0"/>
              <a:t>1) </a:t>
            </a:r>
            <a:r>
              <a:rPr lang="ru-RU" sz="3600" b="1" u="sng" dirty="0"/>
              <a:t>Единичная система счисления</a:t>
            </a:r>
            <a:r>
              <a:rPr lang="ru-RU" dirty="0"/>
              <a:t>  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(10-11тыс. лет до н.э.)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Для записи использовалась цифра :</a:t>
            </a:r>
            <a:r>
              <a:rPr lang="ru-RU" sz="3200" b="1" dirty="0"/>
              <a:t>1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Например: 5= 11111</a:t>
            </a:r>
          </a:p>
          <a:p>
            <a:pPr eaLnBrk="1" hangingPunct="1">
              <a:lnSpc>
                <a:spcPct val="130000"/>
              </a:lnSpc>
            </a:pPr>
            <a:endParaRPr lang="ru-RU" dirty="0"/>
          </a:p>
          <a:p>
            <a:pPr eaLnBrk="1" hangingPunct="1">
              <a:lnSpc>
                <a:spcPct val="130000"/>
              </a:lnSpc>
            </a:pPr>
            <a:r>
              <a:rPr lang="ru-RU" sz="2800" b="1" dirty="0"/>
              <a:t>2)</a:t>
            </a:r>
            <a:r>
              <a:rPr lang="ru-RU" dirty="0"/>
              <a:t>  </a:t>
            </a:r>
            <a:r>
              <a:rPr lang="ru-RU" sz="3200" b="1" u="sng" dirty="0"/>
              <a:t>Древнеегипетская система счисления</a:t>
            </a:r>
            <a:endParaRPr lang="ru-RU" u="sng" dirty="0"/>
          </a:p>
          <a:p>
            <a:pPr eaLnBrk="1" hangingPunct="1">
              <a:lnSpc>
                <a:spcPct val="130000"/>
              </a:lnSpc>
            </a:pPr>
            <a:r>
              <a:rPr lang="ru-RU" dirty="0"/>
              <a:t>Для записи использовались:    - единица;    -десяток;    -сотня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Например:</a:t>
            </a:r>
            <a:r>
              <a:rPr lang="en-US" dirty="0"/>
              <a:t> 321=</a:t>
            </a:r>
            <a:endParaRPr lang="en-US" sz="1000" dirty="0"/>
          </a:p>
          <a:p>
            <a:pPr eaLnBrk="1" hangingPunct="1">
              <a:lnSpc>
                <a:spcPct val="130000"/>
              </a:lnSpc>
            </a:pPr>
            <a:endParaRPr lang="ru-RU" sz="1000" dirty="0"/>
          </a:p>
          <a:p>
            <a:pPr eaLnBrk="1" hangingPunct="1">
              <a:lnSpc>
                <a:spcPct val="130000"/>
              </a:lnSpc>
            </a:pPr>
            <a:r>
              <a:rPr lang="ru-RU" sz="2800" b="1" dirty="0"/>
              <a:t>3)</a:t>
            </a:r>
            <a:r>
              <a:rPr lang="ru-RU" dirty="0"/>
              <a:t>  </a:t>
            </a:r>
            <a:r>
              <a:rPr lang="ru-RU" sz="3200" b="1" u="sng" dirty="0"/>
              <a:t>Римская система счисления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 Для записи используются: </a:t>
            </a:r>
            <a:r>
              <a:rPr lang="en-US" b="1" dirty="0"/>
              <a:t>I, II, … V,…X</a:t>
            </a:r>
          </a:p>
          <a:p>
            <a:pPr eaLnBrk="1" hangingPunct="1">
              <a:lnSpc>
                <a:spcPct val="130000"/>
              </a:lnSpc>
            </a:pPr>
            <a:r>
              <a:rPr lang="ru-RU" dirty="0"/>
              <a:t>Например:</a:t>
            </a:r>
            <a:r>
              <a:rPr lang="en-US" dirty="0"/>
              <a:t> 1</a:t>
            </a:r>
            <a:r>
              <a:rPr lang="ru-RU" dirty="0"/>
              <a:t>5</a:t>
            </a:r>
            <a:r>
              <a:rPr lang="en-US" dirty="0"/>
              <a:t>=XV  </a:t>
            </a:r>
            <a:r>
              <a:rPr lang="ru-RU" dirty="0"/>
              <a:t>   или</a:t>
            </a:r>
            <a:r>
              <a:rPr lang="en-US" dirty="0"/>
              <a:t>          30=XXX </a:t>
            </a:r>
            <a:endParaRPr lang="ru-RU" dirty="0"/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7380288" y="4070350"/>
          <a:ext cx="266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Точечный рисунок" r:id="rId3" imgW="266737" imgH="295238" progId="Paint.Picture">
                  <p:embed/>
                </p:oleObj>
              </mc:Choice>
              <mc:Fallback>
                <p:oleObj name="Точечный рисунок" r:id="rId3" imgW="266737" imgH="29523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070350"/>
                        <a:ext cx="2667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867400" y="4041775"/>
          <a:ext cx="266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Точечный рисунок" r:id="rId5" imgW="266737" imgH="323981" progId="Paint.Picture">
                  <p:embed/>
                </p:oleObj>
              </mc:Choice>
              <mc:Fallback>
                <p:oleObj name="Точечный рисунок" r:id="rId5" imgW="266737" imgH="3239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41775"/>
                        <a:ext cx="266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4343400" y="4051300"/>
          <a:ext cx="152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Точечный рисунок" r:id="rId7" imgW="152260" imgH="314286" progId="PBrush">
                  <p:embed/>
                </p:oleObj>
              </mc:Choice>
              <mc:Fallback>
                <p:oleObj name="Точечный рисунок" r:id="rId7" imgW="152260" imgH="314286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51300"/>
                        <a:ext cx="1524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2700338" y="4545013"/>
            <a:ext cx="1828800" cy="323850"/>
            <a:chOff x="1728" y="2160"/>
            <a:chExt cx="1152" cy="204"/>
          </a:xfrm>
        </p:grpSpPr>
        <p:graphicFrame>
          <p:nvGraphicFramePr>
            <p:cNvPr id="6153" name="Object 8"/>
            <p:cNvGraphicFramePr>
              <a:graphicFrameLocks noChangeAspect="1"/>
            </p:cNvGraphicFramePr>
            <p:nvPr/>
          </p:nvGraphicFramePr>
          <p:xfrm>
            <a:off x="1728" y="2160"/>
            <a:ext cx="168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4" name="Точечный рисунок" r:id="rId9" imgW="266737" imgH="295238" progId="Paint.Picture">
                    <p:embed/>
                  </p:oleObj>
                </mc:Choice>
                <mc:Fallback>
                  <p:oleObj name="Точечный рисунок" r:id="rId9" imgW="266737" imgH="295238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160"/>
                          <a:ext cx="168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9"/>
            <p:cNvGraphicFramePr>
              <a:graphicFrameLocks noChangeAspect="1"/>
            </p:cNvGraphicFramePr>
            <p:nvPr/>
          </p:nvGraphicFramePr>
          <p:xfrm>
            <a:off x="2112" y="2160"/>
            <a:ext cx="168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5" name="Точечный рисунок" r:id="rId10" imgW="266737" imgH="295238" progId="Paint.Picture">
                    <p:embed/>
                  </p:oleObj>
                </mc:Choice>
                <mc:Fallback>
                  <p:oleObj name="Точечный рисунок" r:id="rId10" imgW="266737" imgH="295238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160"/>
                          <a:ext cx="168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Object 10"/>
            <p:cNvGraphicFramePr>
              <a:graphicFrameLocks noChangeAspect="1"/>
            </p:cNvGraphicFramePr>
            <p:nvPr/>
          </p:nvGraphicFramePr>
          <p:xfrm>
            <a:off x="1920" y="2160"/>
            <a:ext cx="168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" name="Точечный рисунок" r:id="rId11" imgW="266737" imgH="295238" progId="Paint.Picture">
                    <p:embed/>
                  </p:oleObj>
                </mc:Choice>
                <mc:Fallback>
                  <p:oleObj name="Точечный рисунок" r:id="rId11" imgW="266737" imgH="295238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160"/>
                          <a:ext cx="168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11"/>
            <p:cNvGraphicFramePr>
              <a:graphicFrameLocks noChangeAspect="1"/>
            </p:cNvGraphicFramePr>
            <p:nvPr/>
          </p:nvGraphicFramePr>
          <p:xfrm>
            <a:off x="2544" y="2160"/>
            <a:ext cx="16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" name="Точечный рисунок" r:id="rId12" imgW="266737" imgH="323981" progId="Paint.Picture">
                    <p:embed/>
                  </p:oleObj>
                </mc:Choice>
                <mc:Fallback>
                  <p:oleObj name="Точечный рисунок" r:id="rId12" imgW="266737" imgH="323981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160"/>
                          <a:ext cx="16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7" name="Object 12"/>
            <p:cNvGraphicFramePr>
              <a:graphicFrameLocks noChangeAspect="1"/>
            </p:cNvGraphicFramePr>
            <p:nvPr/>
          </p:nvGraphicFramePr>
          <p:xfrm>
            <a:off x="2304" y="2160"/>
            <a:ext cx="16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" name="Точечный рисунок" r:id="rId13" imgW="266737" imgH="323981" progId="Paint.Picture">
                    <p:embed/>
                  </p:oleObj>
                </mc:Choice>
                <mc:Fallback>
                  <p:oleObj name="Точечный рисунок" r:id="rId13" imgW="266737" imgH="323981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160"/>
                          <a:ext cx="16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8" name="Object 13"/>
            <p:cNvGraphicFramePr>
              <a:graphicFrameLocks noChangeAspect="1"/>
            </p:cNvGraphicFramePr>
            <p:nvPr/>
          </p:nvGraphicFramePr>
          <p:xfrm>
            <a:off x="2784" y="2160"/>
            <a:ext cx="96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" name="Точечный рисунок" r:id="rId14" imgW="152260" imgH="314286" progId="Paint.Picture">
                    <p:embed/>
                  </p:oleObj>
                </mc:Choice>
                <mc:Fallback>
                  <p:oleObj name="Точечный рисунок" r:id="rId14" imgW="152260" imgH="314286" progId="Paint.Pictur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160"/>
                          <a:ext cx="96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1" name="AutoShape 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8813" y="6211888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23" descr="C:\Documents and Settings\st-prepod-311\Рабочий стол\2ia7xaa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401763"/>
            <a:ext cx="32162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98475" y="1052513"/>
            <a:ext cx="8610600" cy="129222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3000" dirty="0" smtClean="0">
                <a:latin typeface="Arial" charset="0"/>
              </a:rPr>
              <a:t>     </a:t>
            </a:r>
            <a:r>
              <a:rPr lang="ru-RU" dirty="0" smtClean="0">
                <a:latin typeface="+mn-lt"/>
              </a:rPr>
              <a:t>Позиционные системы счисления включают определённое количество знаков, используемых для изображения числа, называемое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i="1" u="sng" dirty="0" smtClean="0">
                <a:latin typeface="+mn-lt"/>
              </a:rPr>
              <a:t>основанием</a:t>
            </a:r>
            <a:r>
              <a:rPr lang="ru-RU" b="1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системы счисления.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4813" y="2482850"/>
            <a:ext cx="8543925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lang="ru-RU" sz="2800" b="1" i="1" u="sng" dirty="0" smtClean="0"/>
              <a:t>Десятичная </a:t>
            </a:r>
            <a:r>
              <a:rPr lang="ru-RU" sz="2800" b="1" i="1" u="sng" dirty="0" err="1" smtClean="0"/>
              <a:t>с.сч</a:t>
            </a:r>
            <a:r>
              <a:rPr lang="ru-RU" sz="2800" b="1" dirty="0" smtClean="0"/>
              <a:t>.</a:t>
            </a:r>
            <a:r>
              <a:rPr lang="ru-RU" sz="2800" dirty="0" smtClean="0"/>
              <a:t> (0,1,2,3,4,5,6,7,8,9-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dirty="0" smtClean="0"/>
              <a:t>основание 10)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dirty="0" smtClean="0"/>
              <a:t>Например:  237;  372;  723;   222.</a:t>
            </a:r>
          </a:p>
          <a:p>
            <a:pPr eaLnBrk="1" hangingPunct="1">
              <a:lnSpc>
                <a:spcPct val="110000"/>
              </a:lnSpc>
              <a:defRPr/>
            </a:pPr>
            <a:endParaRPr lang="ru-RU" sz="10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ru-RU" b="1" dirty="0" smtClean="0"/>
              <a:t>2)</a:t>
            </a:r>
            <a:r>
              <a:rPr lang="ru-RU" sz="2800" b="1" dirty="0" smtClean="0"/>
              <a:t>  </a:t>
            </a:r>
            <a:r>
              <a:rPr lang="ru-RU" sz="2800" dirty="0" smtClean="0"/>
              <a:t> </a:t>
            </a:r>
            <a:r>
              <a:rPr lang="ru-RU" sz="2800" b="1" i="1" u="sng" dirty="0" smtClean="0"/>
              <a:t>Двоичная </a:t>
            </a:r>
            <a:r>
              <a:rPr lang="ru-RU" sz="2800" b="1" i="1" u="sng" dirty="0" err="1" smtClean="0"/>
              <a:t>с.сч</a:t>
            </a:r>
            <a:r>
              <a:rPr lang="ru-RU" sz="2800" b="1" i="1" u="sng" dirty="0" smtClean="0"/>
              <a:t>.</a:t>
            </a:r>
            <a:r>
              <a:rPr lang="ru-RU" sz="2800" dirty="0" smtClean="0"/>
              <a:t>  (0,1  - основание 2)</a:t>
            </a:r>
          </a:p>
          <a:p>
            <a:pPr eaLnBrk="1" hangingPunct="1">
              <a:lnSpc>
                <a:spcPct val="110000"/>
              </a:lnSpc>
              <a:defRPr/>
            </a:pPr>
            <a:endParaRPr lang="ru-RU" sz="1000" dirty="0" smtClean="0"/>
          </a:p>
          <a:p>
            <a:pPr marL="514350" indent="-514350" eaLnBrk="1" hangingPunct="1">
              <a:lnSpc>
                <a:spcPct val="110000"/>
              </a:lnSpc>
              <a:buFontTx/>
              <a:buAutoNum type="arabicParenR" startAt="3"/>
              <a:defRPr/>
            </a:pPr>
            <a:r>
              <a:rPr lang="ru-RU" sz="2800" b="1" i="1" u="sng" dirty="0" smtClean="0"/>
              <a:t>Восьмеричная </a:t>
            </a:r>
            <a:r>
              <a:rPr lang="ru-RU" sz="2800" b="1" i="1" u="sng" dirty="0" err="1" smtClean="0"/>
              <a:t>с.сч</a:t>
            </a:r>
            <a:r>
              <a:rPr lang="ru-RU" sz="2800" b="1" i="1" u="sng" dirty="0" smtClean="0"/>
              <a:t>.</a:t>
            </a:r>
            <a:r>
              <a:rPr lang="ru-RU" sz="2800" dirty="0" smtClean="0"/>
              <a:t>  (0,1,2,3,4,5,6,7 –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2800" dirty="0" smtClean="0"/>
              <a:t> основание 8)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b="1" dirty="0" smtClean="0"/>
              <a:t>4)</a:t>
            </a:r>
            <a:r>
              <a:rPr lang="ru-RU" sz="2800" b="1" dirty="0" smtClean="0"/>
              <a:t>  </a:t>
            </a:r>
            <a:r>
              <a:rPr lang="ru-RU" sz="2800" b="1" i="1" u="sng" dirty="0" smtClean="0"/>
              <a:t>Шестнадцатеричная </a:t>
            </a:r>
            <a:r>
              <a:rPr lang="ru-RU" sz="2800" b="1" i="1" u="sng" dirty="0" err="1" smtClean="0"/>
              <a:t>с.сч</a:t>
            </a:r>
            <a:r>
              <a:rPr lang="ru-RU" sz="2800" b="1" i="1" u="sng" dirty="0" smtClean="0"/>
              <a:t>.</a:t>
            </a:r>
            <a:r>
              <a:rPr lang="ru-RU" sz="2800" dirty="0" smtClean="0"/>
              <a:t> (0,1,2,3,4,5,6,7,8,9,</a:t>
            </a:r>
            <a:r>
              <a:rPr lang="en-US" sz="2800" dirty="0" smtClean="0"/>
              <a:t>A,B,C,D,E,F </a:t>
            </a:r>
            <a:r>
              <a:rPr lang="ru-RU" sz="2800" dirty="0" smtClean="0"/>
              <a:t>– основание 16)</a:t>
            </a: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2195513" y="115888"/>
            <a:ext cx="428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II </a:t>
            </a:r>
            <a:r>
              <a:rPr lang="ru-RU" sz="2800" b="1" dirty="0"/>
              <a:t>вид: ПОЗИЦИОННАЯ</a:t>
            </a:r>
          </a:p>
        </p:txBody>
      </p:sp>
      <p:sp>
        <p:nvSpPr>
          <p:cNvPr id="717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8813" y="6172200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5" name="Picture 7" descr="&amp;Ncy;&amp;ocy;&amp;scy;&amp;tcy;&amp;acy;&amp;lcy;&amp;softcy;&amp;gcy;&amp;icy;&amp;yacy;: &amp;kcy;&amp;acy;&amp;kcy; &amp;rcy;&amp;acy;&amp;bcy;&amp;ocy;&amp;tcy;&amp;acy;&amp;yucy;&amp;tcy; &quot;&amp;scy;&amp;ocy;&amp;khcy;&amp;rcy;&amp;acy;&amp;ncy;&amp;iecy;&amp;ncy;&amp;icy;&amp;yacy; &amp;ncy;&amp;acy; &amp;bcy;&amp;ucy;&amp;mcy;&amp;acy;&amp;zhcy;&amp;kcy;&amp;iecy;&quot; / &amp;KHcy;&amp;acy;&amp;bcy;&amp;rcy;&amp;acy;&amp;khcy;&amp;acy;&amp;b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638" y="2924175"/>
            <a:ext cx="2357437" cy="237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73" name="Group 385"/>
          <p:cNvGraphicFramePr>
            <a:graphicFrameLocks noGrp="1"/>
          </p:cNvGraphicFramePr>
          <p:nvPr/>
        </p:nvGraphicFramePr>
        <p:xfrm>
          <a:off x="0" y="2343150"/>
          <a:ext cx="9109080" cy="4038600"/>
        </p:xfrm>
        <a:graphic>
          <a:graphicData uri="http://schemas.openxmlformats.org/drawingml/2006/table">
            <a:tbl>
              <a:tblPr/>
              <a:tblGrid>
                <a:gridCol w="371498"/>
                <a:gridCol w="298469"/>
                <a:gridCol w="296882"/>
                <a:gridCol w="446115"/>
                <a:gridCol w="446116"/>
                <a:gridCol w="520733"/>
                <a:gridCol w="520733"/>
                <a:gridCol w="520733"/>
                <a:gridCol w="520733"/>
                <a:gridCol w="630277"/>
                <a:gridCol w="648113"/>
                <a:gridCol w="648113"/>
                <a:gridCol w="648113"/>
                <a:gridCol w="648113"/>
                <a:gridCol w="648113"/>
                <a:gridCol w="648113"/>
                <a:gridCol w="648113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46" marR="914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6" marR="914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46" marR="914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46" marR="914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8286" name="Text Box 122"/>
          <p:cNvSpPr txBox="1">
            <a:spLocks noChangeArrowheads="1"/>
          </p:cNvSpPr>
          <p:nvPr/>
        </p:nvSpPr>
        <p:spPr bwMode="auto">
          <a:xfrm>
            <a:off x="457200" y="912813"/>
            <a:ext cx="8458200" cy="1076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 i="1" u="sng"/>
              <a:t>Таблица соответствия  чисел в различных</a:t>
            </a:r>
          </a:p>
          <a:p>
            <a:pPr algn="ctr" eaLnBrk="1" hangingPunct="1"/>
            <a:r>
              <a:rPr lang="ru-RU" sz="3200" b="1" i="1" u="sng"/>
              <a:t> системах счисления</a:t>
            </a:r>
          </a:p>
        </p:txBody>
      </p:sp>
      <p:sp>
        <p:nvSpPr>
          <p:cNvPr id="828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/>
          <p:cNvSpPr txBox="1">
            <a:spLocks noChangeArrowheads="1"/>
          </p:cNvSpPr>
          <p:nvPr/>
        </p:nvSpPr>
        <p:spPr bwMode="auto">
          <a:xfrm>
            <a:off x="620142" y="3991704"/>
            <a:ext cx="8056314" cy="267765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sz="2800" dirty="0"/>
              <a:t>Где</a:t>
            </a:r>
            <a:r>
              <a:rPr kumimoji="0" lang="en-US" sz="2800" dirty="0"/>
              <a:t> </a:t>
            </a:r>
            <a:r>
              <a:rPr kumimoji="0" lang="ru-RU" sz="2800" dirty="0"/>
              <a:t> </a:t>
            </a:r>
            <a:r>
              <a:rPr kumimoji="0" lang="en-US" sz="2800" b="1" dirty="0" err="1" smtClean="0"/>
              <a:t>A</a:t>
            </a:r>
            <a:r>
              <a:rPr kumimoji="0" lang="en-US" sz="2800" b="1" baseline="-25000" dirty="0" err="1" smtClean="0"/>
              <a:t>k</a:t>
            </a:r>
            <a:r>
              <a:rPr kumimoji="0" lang="en-US" sz="2800" dirty="0" smtClean="0"/>
              <a:t>-</a:t>
            </a:r>
            <a:r>
              <a:rPr kumimoji="0" lang="ru-RU" sz="2800" dirty="0" smtClean="0"/>
              <a:t> </a:t>
            </a:r>
            <a:r>
              <a:rPr kumimoji="0" lang="ru-RU" sz="2800" dirty="0"/>
              <a:t>число в </a:t>
            </a:r>
            <a:r>
              <a:rPr kumimoji="0" lang="en-US" sz="2800" dirty="0"/>
              <a:t>k</a:t>
            </a:r>
            <a:r>
              <a:rPr kumimoji="0" lang="ru-RU" sz="2800" dirty="0"/>
              <a:t>-</a:t>
            </a:r>
            <a:r>
              <a:rPr kumimoji="0" lang="ru-RU" sz="2800" dirty="0" err="1"/>
              <a:t>ичной</a:t>
            </a:r>
            <a:r>
              <a:rPr kumimoji="0" lang="ru-RU" sz="2800" dirty="0"/>
              <a:t> системе счисления</a:t>
            </a:r>
            <a:endParaRPr kumimoji="0" lang="ru-RU" sz="1200" dirty="0"/>
          </a:p>
          <a:p>
            <a:pPr eaLnBrk="1" hangingPunct="1"/>
            <a:endParaRPr kumimoji="0" lang="ru-RU" sz="800" dirty="0"/>
          </a:p>
          <a:p>
            <a:pPr eaLnBrk="1" hangingPunct="1"/>
            <a:r>
              <a:rPr kumimoji="0" lang="ru-RU" sz="2800" dirty="0"/>
              <a:t>       </a:t>
            </a:r>
            <a:r>
              <a:rPr kumimoji="0" lang="ru-RU" sz="2800" dirty="0" smtClean="0"/>
              <a:t> </a:t>
            </a:r>
            <a:r>
              <a:rPr kumimoji="0" lang="en-US" sz="2800" b="1" dirty="0"/>
              <a:t>a</a:t>
            </a:r>
            <a:r>
              <a:rPr kumimoji="0" lang="en-US" sz="2800" dirty="0"/>
              <a:t>- </a:t>
            </a:r>
            <a:r>
              <a:rPr kumimoji="0" lang="ru-RU" sz="2800" dirty="0"/>
              <a:t>цифра числа, записанного в </a:t>
            </a:r>
            <a:r>
              <a:rPr kumimoji="0" lang="en-US" sz="2800" dirty="0"/>
              <a:t>k</a:t>
            </a:r>
            <a:r>
              <a:rPr kumimoji="0" lang="ru-RU" sz="2800" dirty="0"/>
              <a:t>-</a:t>
            </a:r>
            <a:r>
              <a:rPr kumimoji="0" lang="ru-RU" sz="2800" dirty="0" err="1"/>
              <a:t>ичной</a:t>
            </a:r>
            <a:r>
              <a:rPr kumimoji="0" lang="ru-RU" sz="2800" dirty="0"/>
              <a:t> </a:t>
            </a:r>
          </a:p>
          <a:p>
            <a:pPr eaLnBrk="1" hangingPunct="1"/>
            <a:r>
              <a:rPr kumimoji="0" lang="ru-RU" sz="2800" dirty="0"/>
              <a:t>               системе счисления</a:t>
            </a:r>
          </a:p>
          <a:p>
            <a:pPr eaLnBrk="1" hangingPunct="1"/>
            <a:endParaRPr kumimoji="0" lang="ru-RU" sz="800" dirty="0"/>
          </a:p>
          <a:p>
            <a:pPr eaLnBrk="1" hangingPunct="1"/>
            <a:r>
              <a:rPr kumimoji="0" lang="ru-RU" sz="2800" dirty="0"/>
              <a:t>         </a:t>
            </a:r>
            <a:r>
              <a:rPr kumimoji="0" lang="en-US" sz="2800" b="1" dirty="0" smtClean="0"/>
              <a:t>n</a:t>
            </a:r>
            <a:r>
              <a:rPr kumimoji="0" lang="ru-RU" sz="2800" dirty="0"/>
              <a:t>- количество разрядов целой части числа</a:t>
            </a:r>
          </a:p>
          <a:p>
            <a:pPr eaLnBrk="1" hangingPunct="1"/>
            <a:endParaRPr kumimoji="0" lang="ru-RU" sz="800" dirty="0"/>
          </a:p>
          <a:p>
            <a:pPr eaLnBrk="1" hangingPunct="1"/>
            <a:r>
              <a:rPr kumimoji="0" lang="ru-RU" sz="2800" dirty="0"/>
              <a:t>      </a:t>
            </a:r>
            <a:r>
              <a:rPr kumimoji="0" lang="ru-RU" sz="2800" dirty="0" smtClean="0"/>
              <a:t>   </a:t>
            </a:r>
            <a:r>
              <a:rPr kumimoji="0" lang="en-US" sz="2800" b="1" dirty="0"/>
              <a:t>m</a:t>
            </a:r>
            <a:r>
              <a:rPr kumimoji="0" lang="ru-RU" sz="2800" dirty="0"/>
              <a:t>- количество разрядов дробной части числа  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265113" y="2430711"/>
            <a:ext cx="8915400" cy="1430337"/>
          </a:xfrm>
          <a:prstGeom prst="rect">
            <a:avLst/>
          </a:prstGeom>
          <a:solidFill>
            <a:schemeClr val="accent2"/>
          </a:solidFill>
          <a:ln w="57150" cmpd="thickThin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kumimoji="0" lang="en-US" sz="2800" dirty="0">
              <a:latin typeface="Tahoma" pitchFamily="34" charset="0"/>
            </a:endParaRPr>
          </a:p>
          <a:p>
            <a:pPr eaLnBrk="1" hangingPunct="1"/>
            <a:r>
              <a:rPr kumimoji="0" lang="en-US" sz="2800" dirty="0" err="1">
                <a:latin typeface="Tahoma" pitchFamily="34" charset="0"/>
              </a:rPr>
              <a:t>A</a:t>
            </a:r>
            <a:r>
              <a:rPr kumimoji="0" lang="en-US" sz="2800" baseline="-25000" dirty="0" err="1">
                <a:latin typeface="Tahoma" pitchFamily="34" charset="0"/>
              </a:rPr>
              <a:t>k</a:t>
            </a:r>
            <a:r>
              <a:rPr kumimoji="0" lang="en-US" sz="2800" dirty="0">
                <a:latin typeface="Tahoma" pitchFamily="34" charset="0"/>
              </a:rPr>
              <a:t>=a</a:t>
            </a:r>
            <a:r>
              <a:rPr kumimoji="0" lang="en-US" sz="2800" baseline="-25000" dirty="0">
                <a:latin typeface="Tahoma" pitchFamily="34" charset="0"/>
              </a:rPr>
              <a:t>n-1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• k</a:t>
            </a:r>
            <a:r>
              <a:rPr kumimoji="0" lang="en-US" sz="2800" baseline="30000" dirty="0">
                <a:latin typeface="Tahoma" pitchFamily="34" charset="0"/>
              </a:rPr>
              <a:t>n-1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 </a:t>
            </a:r>
            <a:r>
              <a:rPr kumimoji="0" lang="en-US" sz="2800" dirty="0">
                <a:latin typeface="Tahoma" pitchFamily="34" charset="0"/>
              </a:rPr>
              <a:t>+a</a:t>
            </a:r>
            <a:r>
              <a:rPr kumimoji="0" lang="en-US" sz="2800" baseline="-25000" dirty="0">
                <a:latin typeface="Tahoma" pitchFamily="34" charset="0"/>
              </a:rPr>
              <a:t>n-2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•k</a:t>
            </a:r>
            <a:r>
              <a:rPr kumimoji="0" lang="en-US" sz="2800" baseline="30000" dirty="0">
                <a:latin typeface="Tahoma" pitchFamily="34" charset="0"/>
              </a:rPr>
              <a:t>n-2</a:t>
            </a:r>
            <a:r>
              <a:rPr kumimoji="0" lang="en-US" sz="2800" dirty="0">
                <a:latin typeface="Tahoma" pitchFamily="34" charset="0"/>
              </a:rPr>
              <a:t>+…+a</a:t>
            </a:r>
            <a:r>
              <a:rPr kumimoji="0" lang="en-US" sz="2800" baseline="-25000" dirty="0">
                <a:latin typeface="Tahoma" pitchFamily="34" charset="0"/>
              </a:rPr>
              <a:t>0 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•k</a:t>
            </a:r>
            <a:r>
              <a:rPr kumimoji="0" lang="en-US" sz="2800" baseline="30000" dirty="0">
                <a:latin typeface="Tahoma" pitchFamily="34" charset="0"/>
                <a:cs typeface="Times New Roman" pitchFamily="18" charset="0"/>
              </a:rPr>
              <a:t>0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+ </a:t>
            </a:r>
            <a:r>
              <a:rPr kumimoji="0" lang="en-US" sz="2800" dirty="0">
                <a:latin typeface="Tahoma" pitchFamily="34" charset="0"/>
              </a:rPr>
              <a:t>a</a:t>
            </a:r>
            <a:r>
              <a:rPr kumimoji="0" lang="en-US" sz="2800" baseline="-25000" dirty="0">
                <a:latin typeface="Tahoma" pitchFamily="34" charset="0"/>
              </a:rPr>
              <a:t>-1 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•k</a:t>
            </a:r>
            <a:r>
              <a:rPr kumimoji="0" lang="en-US" sz="2800" baseline="30000" dirty="0">
                <a:latin typeface="Tahoma" pitchFamily="34" charset="0"/>
                <a:cs typeface="Times New Roman" pitchFamily="18" charset="0"/>
              </a:rPr>
              <a:t>-1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+…+ </a:t>
            </a:r>
            <a:r>
              <a:rPr kumimoji="0" lang="en-US" sz="2800" dirty="0">
                <a:latin typeface="Tahoma" pitchFamily="34" charset="0"/>
              </a:rPr>
              <a:t>a</a:t>
            </a:r>
            <a:r>
              <a:rPr kumimoji="0" lang="en-US" sz="2800" baseline="-25000" dirty="0">
                <a:latin typeface="Tahoma" pitchFamily="34" charset="0"/>
              </a:rPr>
              <a:t>-m 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•k</a:t>
            </a:r>
            <a:r>
              <a:rPr kumimoji="0" lang="en-US" sz="2800" baseline="30000" dirty="0">
                <a:latin typeface="Tahoma" pitchFamily="34" charset="0"/>
                <a:cs typeface="Times New Roman" pitchFamily="18" charset="0"/>
              </a:rPr>
              <a:t>-m</a:t>
            </a:r>
            <a:r>
              <a:rPr kumimoji="0" lang="en-US" sz="2800" dirty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endParaRPr kumimoji="0" lang="ru-RU" sz="28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670239" y="11430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sz="3200" b="1" dirty="0"/>
              <a:t>Развёрнутая форма записи чисел с </a:t>
            </a:r>
          </a:p>
          <a:p>
            <a:pPr algn="ctr" eaLnBrk="1" hangingPunct="1"/>
            <a:r>
              <a:rPr kumimoji="0" lang="ru-RU" sz="3200" b="1" dirty="0"/>
              <a:t>основанием </a:t>
            </a:r>
            <a:r>
              <a:rPr kumimoji="0" lang="en-US" sz="3200" b="1" dirty="0"/>
              <a:t>k </a:t>
            </a:r>
            <a:r>
              <a:rPr kumimoji="0" lang="ru-RU" sz="3200" b="1" dirty="0"/>
              <a:t>(полином)</a:t>
            </a:r>
          </a:p>
        </p:txBody>
      </p:sp>
      <p:sp>
        <p:nvSpPr>
          <p:cNvPr id="922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1850" y="6397625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591" y="44624"/>
            <a:ext cx="8891905" cy="801370"/>
          </a:xfrm>
          <a:prstGeom prst="rect">
            <a:avLst/>
          </a:prstGeom>
          <a:gradFill rotWithShape="1">
            <a:gsLst>
              <a:gs pos="0">
                <a:srgbClr val="E3AF5A">
                  <a:tint val="50000"/>
                  <a:satMod val="300000"/>
                </a:srgbClr>
              </a:gs>
              <a:gs pos="35000">
                <a:srgbClr val="E3AF5A">
                  <a:tint val="37000"/>
                  <a:satMod val="300000"/>
                </a:srgbClr>
              </a:gs>
              <a:gs pos="100000">
                <a:srgbClr val="E3AF5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kumimoji="1" lang="ru-RU" sz="2400" b="1" i="1" kern="120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«Сведение множества к единому- в этом первооснова красоты»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r" fontAlgn="base">
              <a:spcAft>
                <a:spcPts val="0"/>
              </a:spcAft>
            </a:pPr>
            <a:r>
              <a:rPr kumimoji="1" lang="ru-RU" sz="2400" b="1" i="1" kern="120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Пифагор Самосский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125" y="3055938"/>
            <a:ext cx="7058025" cy="166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u="sng" dirty="0"/>
              <a:t>ПРИМЕР:</a:t>
            </a:r>
            <a:r>
              <a:rPr lang="ru-RU" dirty="0"/>
              <a:t> </a:t>
            </a:r>
          </a:p>
          <a:p>
            <a:pPr indent="90488">
              <a:defRPr/>
            </a:pPr>
            <a:r>
              <a:rPr lang="ru-RU" sz="2200" dirty="0"/>
              <a:t>Перевести число </a:t>
            </a:r>
            <a:r>
              <a:rPr lang="ru-RU" sz="2000" dirty="0"/>
              <a:t>11010</a:t>
            </a:r>
            <a:r>
              <a:rPr lang="ru-RU" sz="2200" dirty="0"/>
              <a:t> из двоичной системы счисления в десятичную:</a:t>
            </a:r>
          </a:p>
          <a:p>
            <a:pPr indent="90488">
              <a:defRPr/>
            </a:pPr>
            <a:endParaRPr lang="ru-RU" sz="1050" dirty="0"/>
          </a:p>
          <a:p>
            <a:pPr algn="ctr">
              <a:defRPr/>
            </a:pPr>
            <a:r>
              <a:rPr lang="ru-RU" dirty="0"/>
              <a:t>11010</a:t>
            </a:r>
            <a:r>
              <a:rPr lang="ru-RU" baseline="-25000" dirty="0"/>
              <a:t>2</a:t>
            </a:r>
            <a:r>
              <a:rPr lang="ru-RU" dirty="0"/>
              <a:t>=1*2</a:t>
            </a:r>
            <a:r>
              <a:rPr lang="ru-RU" baseline="30000" dirty="0"/>
              <a:t>4</a:t>
            </a:r>
            <a:r>
              <a:rPr lang="ru-RU" dirty="0"/>
              <a:t>+1*2</a:t>
            </a:r>
            <a:r>
              <a:rPr lang="ru-RU" baseline="30000" dirty="0"/>
              <a:t>3</a:t>
            </a:r>
            <a:r>
              <a:rPr lang="ru-RU" dirty="0"/>
              <a:t>+0*2</a:t>
            </a:r>
            <a:r>
              <a:rPr lang="ru-RU" baseline="30000" dirty="0"/>
              <a:t>2</a:t>
            </a:r>
            <a:r>
              <a:rPr lang="ru-RU" dirty="0"/>
              <a:t>+1*2</a:t>
            </a:r>
            <a:r>
              <a:rPr lang="ru-RU" baseline="30000" dirty="0"/>
              <a:t>1</a:t>
            </a:r>
            <a:r>
              <a:rPr lang="ru-RU" dirty="0"/>
              <a:t>+0*2</a:t>
            </a:r>
            <a:r>
              <a:rPr lang="ru-RU" baseline="30000" dirty="0"/>
              <a:t>0</a:t>
            </a:r>
            <a:r>
              <a:rPr lang="ru-RU" dirty="0"/>
              <a:t>=26</a:t>
            </a:r>
            <a:r>
              <a:rPr lang="ru-RU" baseline="-25000" dirty="0"/>
              <a:t>10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59113" y="5064125"/>
            <a:ext cx="2667000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Ответ: 11010</a:t>
            </a:r>
            <a:r>
              <a:rPr lang="ru-RU" baseline="-25000"/>
              <a:t>2</a:t>
            </a:r>
            <a:r>
              <a:rPr lang="ru-RU"/>
              <a:t>=26</a:t>
            </a:r>
            <a:r>
              <a:rPr lang="ru-RU" baseline="-25000"/>
              <a:t>10</a:t>
            </a:r>
          </a:p>
        </p:txBody>
      </p:sp>
      <p:sp>
        <p:nvSpPr>
          <p:cNvPr id="112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1850" y="6397625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498475" y="765175"/>
            <a:ext cx="8610600" cy="150812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dirty="0"/>
              <a:t>Алгоритм перевода чисел в десятичную систему </a:t>
            </a:r>
            <a:r>
              <a:rPr lang="ru-RU" sz="2800" dirty="0"/>
              <a:t>счисления: записать число в развернутой форме,  вычислить значение полученного выражения.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&amp;Scy;&amp;icy;&amp;scy;&amp;tcy;&amp;iecy;&amp;mcy;&amp;ycy; &amp;scy;&amp;chcy;&amp;icy;&amp;scy;&amp;lcy;&amp;iecy;&amp;ncy;&amp;icy;&amp;yacy; - &amp;Pcy;&amp;Icy;&amp;Ecy;.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52963"/>
            <a:ext cx="2895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450" y="3303588"/>
            <a:ext cx="46799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u="sng" dirty="0"/>
              <a:t>ПРИМЕР:</a:t>
            </a:r>
            <a:r>
              <a:rPr lang="ru-RU" dirty="0"/>
              <a:t> </a:t>
            </a:r>
          </a:p>
          <a:p>
            <a:pPr indent="90488">
              <a:defRPr/>
            </a:pPr>
            <a:r>
              <a:rPr lang="ru-RU" sz="2200" dirty="0"/>
              <a:t>Перевести число 26 из десятичной системы счисления в двоичную: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176838" y="5178425"/>
            <a:ext cx="2665412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Ответ: 26</a:t>
            </a:r>
            <a:r>
              <a:rPr lang="ru-RU" baseline="-25000"/>
              <a:t>10</a:t>
            </a:r>
            <a:r>
              <a:rPr lang="ru-RU"/>
              <a:t>=11010</a:t>
            </a:r>
            <a:r>
              <a:rPr lang="ru-RU" baseline="-25000"/>
              <a:t>2</a:t>
            </a:r>
          </a:p>
        </p:txBody>
      </p:sp>
      <p:sp>
        <p:nvSpPr>
          <p:cNvPr id="1024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1850" y="6397625"/>
            <a:ext cx="685800" cy="4572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498475" y="765175"/>
            <a:ext cx="8645525" cy="2370138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b="1" dirty="0"/>
              <a:t>Алгоритм перевода чисел из десятичной системы </a:t>
            </a:r>
            <a:r>
              <a:rPr lang="ru-RU" dirty="0"/>
              <a:t>счисления</a:t>
            </a:r>
            <a:r>
              <a:rPr lang="ru-RU" b="1" dirty="0"/>
              <a:t> </a:t>
            </a:r>
            <a:r>
              <a:rPr lang="ru-RU" dirty="0"/>
              <a:t>в другую систему счисления с основанием </a:t>
            </a:r>
            <a:r>
              <a:rPr lang="en-US" b="1" dirty="0"/>
              <a:t>k</a:t>
            </a:r>
            <a:r>
              <a:rPr lang="ru-RU" dirty="0"/>
              <a:t>: необходимо последовательно осуществлять деление десятичного числа и его десятичных частных на </a:t>
            </a:r>
            <a:r>
              <a:rPr lang="en-US" b="1" dirty="0"/>
              <a:t>k</a:t>
            </a:r>
            <a:r>
              <a:rPr lang="ru-RU" dirty="0"/>
              <a:t>, затем выписать последнее частное и остатки деления в обратном порядке.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">
  <a:themeElements>
    <a:clrScheme name="">
      <a:dk1>
        <a:srgbClr val="000000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000000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482</TotalTime>
  <Words>690</Words>
  <Application>Microsoft Office PowerPoint</Application>
  <PresentationFormat>Экран (4:3)</PresentationFormat>
  <Paragraphs>249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Природа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НТГП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pr312</dc:creator>
  <cp:lastModifiedBy>User</cp:lastModifiedBy>
  <cp:revision>41</cp:revision>
  <cp:lastPrinted>2015-02-06T13:15:59Z</cp:lastPrinted>
  <dcterms:created xsi:type="dcterms:W3CDTF">2006-10-05T09:04:53Z</dcterms:created>
  <dcterms:modified xsi:type="dcterms:W3CDTF">2015-04-02T17:44:44Z</dcterms:modified>
</cp:coreProperties>
</file>