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5" r:id="rId3"/>
    <p:sldMasterId id="2147483707" r:id="rId4"/>
    <p:sldMasterId id="2147483743" r:id="rId5"/>
    <p:sldMasterId id="2147483755" r:id="rId6"/>
    <p:sldMasterId id="2147483767" r:id="rId7"/>
  </p:sldMasterIdLst>
  <p:notesMasterIdLst>
    <p:notesMasterId r:id="rId87"/>
  </p:notesMasterIdLst>
  <p:sldIdLst>
    <p:sldId id="256" r:id="rId8"/>
    <p:sldId id="261" r:id="rId9"/>
    <p:sldId id="262" r:id="rId10"/>
    <p:sldId id="263" r:id="rId11"/>
    <p:sldId id="264" r:id="rId12"/>
    <p:sldId id="267" r:id="rId13"/>
    <p:sldId id="265" r:id="rId14"/>
    <p:sldId id="260" r:id="rId15"/>
    <p:sldId id="257" r:id="rId16"/>
    <p:sldId id="266" r:id="rId17"/>
    <p:sldId id="258" r:id="rId18"/>
    <p:sldId id="259" r:id="rId19"/>
    <p:sldId id="274" r:id="rId20"/>
    <p:sldId id="290" r:id="rId21"/>
    <p:sldId id="289" r:id="rId22"/>
    <p:sldId id="282" r:id="rId23"/>
    <p:sldId id="325" r:id="rId24"/>
    <p:sldId id="268" r:id="rId25"/>
    <p:sldId id="306" r:id="rId26"/>
    <p:sldId id="288" r:id="rId27"/>
    <p:sldId id="291" r:id="rId28"/>
    <p:sldId id="307" r:id="rId29"/>
    <p:sldId id="273" r:id="rId30"/>
    <p:sldId id="283" r:id="rId31"/>
    <p:sldId id="272" r:id="rId32"/>
    <p:sldId id="284" r:id="rId33"/>
    <p:sldId id="292" r:id="rId34"/>
    <p:sldId id="287" r:id="rId35"/>
    <p:sldId id="302" r:id="rId36"/>
    <p:sldId id="296" r:id="rId37"/>
    <p:sldId id="285" r:id="rId38"/>
    <p:sldId id="286" r:id="rId39"/>
    <p:sldId id="293" r:id="rId40"/>
    <p:sldId id="294" r:id="rId41"/>
    <p:sldId id="295" r:id="rId42"/>
    <p:sldId id="269" r:id="rId43"/>
    <p:sldId id="270" r:id="rId44"/>
    <p:sldId id="271" r:id="rId45"/>
    <p:sldId id="297" r:id="rId46"/>
    <p:sldId id="275" r:id="rId47"/>
    <p:sldId id="326" r:id="rId48"/>
    <p:sldId id="276" r:id="rId49"/>
    <p:sldId id="277" r:id="rId50"/>
    <p:sldId id="278" r:id="rId51"/>
    <p:sldId id="321" r:id="rId52"/>
    <p:sldId id="330" r:id="rId53"/>
    <p:sldId id="331" r:id="rId54"/>
    <p:sldId id="328" r:id="rId55"/>
    <p:sldId id="322" r:id="rId56"/>
    <p:sldId id="323" r:id="rId57"/>
    <p:sldId id="329" r:id="rId58"/>
    <p:sldId id="332" r:id="rId59"/>
    <p:sldId id="334" r:id="rId60"/>
    <p:sldId id="333" r:id="rId61"/>
    <p:sldId id="327" r:id="rId62"/>
    <p:sldId id="279" r:id="rId63"/>
    <p:sldId id="280" r:id="rId64"/>
    <p:sldId id="319" r:id="rId65"/>
    <p:sldId id="298" r:id="rId66"/>
    <p:sldId id="324" r:id="rId67"/>
    <p:sldId id="281" r:id="rId68"/>
    <p:sldId id="320" r:id="rId69"/>
    <p:sldId id="316" r:id="rId70"/>
    <p:sldId id="317" r:id="rId71"/>
    <p:sldId id="318" r:id="rId72"/>
    <p:sldId id="299" r:id="rId73"/>
    <p:sldId id="300" r:id="rId74"/>
    <p:sldId id="301" r:id="rId75"/>
    <p:sldId id="303" r:id="rId76"/>
    <p:sldId id="304" r:id="rId77"/>
    <p:sldId id="315" r:id="rId78"/>
    <p:sldId id="305" r:id="rId79"/>
    <p:sldId id="309" r:id="rId80"/>
    <p:sldId id="310" r:id="rId81"/>
    <p:sldId id="311" r:id="rId82"/>
    <p:sldId id="312" r:id="rId83"/>
    <p:sldId id="313" r:id="rId84"/>
    <p:sldId id="314" r:id="rId85"/>
    <p:sldId id="308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044B3"/>
    <a:srgbClr val="00FF00"/>
    <a:srgbClr val="FF0000"/>
    <a:srgbClr val="FFFF00"/>
    <a:srgbClr val="FF3399"/>
    <a:srgbClr val="77D361"/>
    <a:srgbClr val="FF9900"/>
    <a:srgbClr val="99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92066" autoAdjust="0"/>
  </p:normalViewPr>
  <p:slideViewPr>
    <p:cSldViewPr>
      <p:cViewPr varScale="1">
        <p:scale>
          <a:sx n="73" d="100"/>
          <a:sy n="73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4267-969C-4206-A6CE-3E3E205F5D73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E9A21-7C14-45F3-89C6-E9A61CB87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6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E9A21-7C14-45F3-89C6-E9A61CB8797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E9A21-7C14-45F3-89C6-E9A61CB8797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E9A21-7C14-45F3-89C6-E9A61CB8797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8ADF96-9BC4-43A9-A048-41BF452801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2840-C8D3-4CC3-B2DF-6CC142B524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7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601B6-A8F7-47EF-9601-A47025E73B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8ADF96-9BC4-43A9-A048-41BF4528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3B094-F783-4550-8ECB-D4DB9EA07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5DD5-F366-4184-AFF0-56B6D275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A188-3400-43BC-833E-6D9814B7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EE9C-3512-44DC-BCD9-9AEB2D8EC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C109-ACB8-4723-8B2C-1053052AF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89866-D59D-4945-98A3-C502FE179E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32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CA5AB5-0117-498B-B6F9-909C241F5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2840-C8D3-4CC3-B2DF-6CC142B52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1B6-A8F7-47EF-9601-A47025E73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ADF96-9BC4-43A9-A048-41BF45280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089866-D59D-4945-98A3-C502FE179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B094-F783-4550-8ECB-D4DB9EA07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5DD5-F366-4184-AFF0-56B6D2757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A188-3400-43BC-833E-6D9814B70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EE9C-3512-44DC-BCD9-9AEB2D8EC8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B094-F783-4550-8ECB-D4DB9EA075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12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B4C109-ACB8-4723-8B2C-1053052AF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5AB5-0117-498B-B6F9-909C241F5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2840-C8D3-4CC3-B2DF-6CC142B52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1B6-A8F7-47EF-9601-A47025E73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8ADF96-9BC4-43A9-A048-41BF4528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89866-D59D-4945-98A3-C502FE179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03B094-F783-4550-8ECB-D4DB9EA07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E5DD5-F366-4184-AFF0-56B6D2757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4A188-3400-43BC-833E-6D9814B7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BEE9C-3512-44DC-BCD9-9AEB2D8EC8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5DD5-F366-4184-AFF0-56B6D27572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48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1A4B3-1A3F-4919-9380-3F5BA4F15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4C109-ACB8-4723-8B2C-1053052AF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CA5AB5-0117-498B-B6F9-909C241F5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2A2840-C8D3-4CC3-B2DF-6CC142B52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0601B6-A8F7-47EF-9601-A47025E73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8ADF96-9BC4-43A9-A048-41BF45280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B094-F783-4550-8ECB-D4DB9EA07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5DD5-F366-4184-AFF0-56B6D2757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A188-3400-43BC-833E-6D9814B7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A188-3400-43BC-833E-6D9814B703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25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EE9C-3512-44DC-BCD9-9AEB2D8EC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C109-ACB8-4723-8B2C-1053052AF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5AB5-0117-498B-B6F9-909C241F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2840-C8D3-4CC3-B2DF-6CC142B52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1B6-A8F7-47EF-9601-A47025E73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C8ADF96-9BC4-43A9-A048-41BF45280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B094-F783-4550-8ECB-D4DB9EA07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5DD5-F366-4184-AFF0-56B6D2757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BEE9C-3512-44DC-BCD9-9AEB2D8EC8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26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A188-3400-43BC-833E-6D9814B70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EE9C-3512-44DC-BCD9-9AEB2D8EC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DB4C109-ACB8-4723-8B2C-1053052AF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CCA5AB5-0117-498B-B6F9-909C241F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2840-C8D3-4CC3-B2DF-6CC142B52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1B6-A8F7-47EF-9601-A47025E73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8ADF96-9BC4-43A9-A048-41BF45280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3B094-F783-4550-8ECB-D4DB9EA07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1A4B3-1A3F-4919-9380-3F5BA4F159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9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EE5DD5-F366-4184-AFF0-56B6D2757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4D4A188-3400-43BC-833E-6D9814B70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CBEE9C-3512-44DC-BCD9-9AEB2D8EC8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B4C109-ACB8-4723-8B2C-1053052AF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CCA5AB5-0117-498B-B6F9-909C241F59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2840-C8D3-4CC3-B2DF-6CC142B52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1B6-A8F7-47EF-9601-A47025E73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C109-ACB8-4723-8B2C-1053052AF9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6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A5AB5-0117-498B-B6F9-909C241F59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8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7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17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D28B7B-E8A6-40E6-9680-DE90171CC8D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0D28B7B-E8A6-40E6-9680-DE90171CC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D28B7B-E8A6-40E6-9680-DE90171CC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D28B7B-E8A6-40E6-9680-DE90171CC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0D28B7B-E8A6-40E6-9680-DE90171CC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D28B7B-E8A6-40E6-9680-DE90171CC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0D28B7B-E8A6-40E6-9680-DE90171CC8D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296275" cy="1171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Impac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ЭЛЕКТРОННОЕ ПОСОБИЕ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ТЕТРАДЬ – СПРАВОЧНИК</a:t>
            </a:r>
          </a:p>
          <a:p>
            <a:pPr marL="0" indent="0" algn="ctr">
              <a:buNone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ДЛЯ ОБУЧАЮЩИХСЯ  </a:t>
            </a:r>
          </a:p>
          <a:p>
            <a:pPr marL="0" indent="0" algn="ctr">
              <a:buNone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 РУССКОМУ ЯЗЫКУ </a:t>
            </a:r>
          </a:p>
          <a:p>
            <a:pPr marL="0" indent="0" algn="ctr">
              <a:buNone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 УМК  под ред. В.В.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Бабайцевой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(ЧАСТЬ 1; 5 класс)</a:t>
            </a:r>
          </a:p>
          <a:p>
            <a:pPr marL="0" indent="0" algn="ctr">
              <a:buNone/>
            </a:pPr>
            <a:r>
              <a:rPr lang="ru-RU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втор: </a:t>
            </a:r>
            <a:r>
              <a:rPr lang="ru-RU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Штефан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Жанна Александровна,</a:t>
            </a:r>
          </a:p>
          <a:p>
            <a:pPr marL="0" indent="0" algn="ctr">
              <a:buNone/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учитель русского языка и литературы</a:t>
            </a:r>
          </a:p>
          <a:p>
            <a:pPr marL="0" indent="0" algn="ctr">
              <a:buNone/>
            </a:pPr>
            <a:r>
              <a:rPr lang="ru-RU" sz="2400" dirty="0" err="1" smtClean="0"/>
              <a:t>МБОУ«Средняя</a:t>
            </a:r>
            <a:r>
              <a:rPr lang="ru-RU" sz="2400" dirty="0" smtClean="0"/>
              <a:t> </a:t>
            </a:r>
            <a:r>
              <a:rPr lang="ru-RU" sz="2400" dirty="0"/>
              <a:t>общеобразовательная школа № 18»</a:t>
            </a:r>
            <a:br>
              <a:rPr lang="ru-RU" sz="2400" dirty="0"/>
            </a:br>
            <a:r>
              <a:rPr lang="ru-RU" sz="2400" dirty="0"/>
              <a:t>имени </a:t>
            </a:r>
            <a:r>
              <a:rPr lang="ru-RU" sz="2400" dirty="0" err="1"/>
              <a:t>Жадовца</a:t>
            </a:r>
            <a:r>
              <a:rPr lang="ru-RU" sz="2400" dirty="0"/>
              <a:t> Николая Ивановича</a:t>
            </a:r>
            <a:endParaRPr lang="ru-RU" sz="2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Кемерово,</a:t>
            </a:r>
          </a:p>
          <a:p>
            <a:pPr marL="0" indent="0" algn="ctr">
              <a:buNone/>
            </a:pP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2015</a:t>
            </a:r>
            <a:endParaRPr lang="ru-RU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76872"/>
            <a:ext cx="5688632" cy="28007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 языке мы учимся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Уважать традицию: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Ставить букву </a:t>
            </a:r>
            <a:r>
              <a:rPr lang="ru-RU" sz="4400" dirty="0" smtClean="0"/>
              <a:t>слабую</a:t>
            </a:r>
          </a:p>
          <a:p>
            <a:r>
              <a:rPr lang="ru-RU" sz="4400" dirty="0">
                <a:solidFill>
                  <a:srgbClr val="FF0000"/>
                </a:solidFill>
              </a:rPr>
              <a:t>В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/>
              <a:t>сильную</a:t>
            </a:r>
            <a:r>
              <a:rPr lang="ru-RU" sz="4400" dirty="0" smtClean="0">
                <a:solidFill>
                  <a:srgbClr val="FF0000"/>
                </a:solidFill>
              </a:rPr>
              <a:t> позицию.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8229600" cy="4530725"/>
          </a:xfrm>
        </p:spPr>
        <p:txBody>
          <a:bodyPr/>
          <a:lstStyle/>
          <a:p>
            <a:r>
              <a:rPr lang="ru-RU" sz="5400" dirty="0" smtClean="0">
                <a:solidFill>
                  <a:srgbClr val="FFFF00"/>
                </a:solidFill>
              </a:rPr>
              <a:t>Если буква гласная вызовет сомнение, </a:t>
            </a:r>
          </a:p>
          <a:p>
            <a:r>
              <a:rPr lang="ru-RU" sz="5400" dirty="0" smtClean="0">
                <a:solidFill>
                  <a:srgbClr val="FFFF00"/>
                </a:solidFill>
              </a:rPr>
              <a:t>Ты </a:t>
            </a:r>
            <a:r>
              <a:rPr lang="ru-RU" sz="5400" dirty="0">
                <a:solidFill>
                  <a:srgbClr val="FFFF00"/>
                </a:solidFill>
              </a:rPr>
              <a:t>ее немедленно ставь под ударение.</a:t>
            </a:r>
          </a:p>
          <a:p>
            <a:r>
              <a:rPr lang="ru-RU" dirty="0"/>
              <a:t>Тр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/>
              <a:t>ва</a:t>
            </a:r>
            <a:r>
              <a:rPr lang="en-US" dirty="0">
                <a:cs typeface="Times New Roman" pitchFamily="18" charset="0"/>
              </a:rPr>
              <a:t>'</a:t>
            </a:r>
            <a:r>
              <a:rPr lang="ru-RU" dirty="0"/>
              <a:t> – </a:t>
            </a:r>
            <a:r>
              <a:rPr lang="ru-RU" dirty="0" err="1"/>
              <a:t>тра</a:t>
            </a:r>
            <a:r>
              <a:rPr lang="en-US" dirty="0">
                <a:cs typeface="Times New Roman" pitchFamily="18" charset="0"/>
              </a:rPr>
              <a:t>'</a:t>
            </a:r>
            <a:r>
              <a:rPr lang="ru-RU" dirty="0"/>
              <a:t>вы, уд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ви</a:t>
            </a:r>
            <a:r>
              <a:rPr lang="en-US" dirty="0">
                <a:cs typeface="Times New Roman" pitchFamily="18" charset="0"/>
              </a:rPr>
              <a:t>'</a:t>
            </a:r>
            <a:r>
              <a:rPr lang="ru-RU" dirty="0" err="1"/>
              <a:t>ть</a:t>
            </a:r>
            <a:r>
              <a:rPr lang="ru-RU" dirty="0"/>
              <a:t> – </a:t>
            </a:r>
            <a:r>
              <a:rPr lang="ru-RU" dirty="0" err="1"/>
              <a:t>ди</a:t>
            </a:r>
            <a:r>
              <a:rPr lang="en-US" dirty="0">
                <a:cs typeface="Times New Roman" pitchFamily="18" charset="0"/>
              </a:rPr>
              <a:t>'</a:t>
            </a:r>
            <a:r>
              <a:rPr lang="ru-RU" dirty="0"/>
              <a:t>во.</a:t>
            </a:r>
            <a:endParaRPr lang="en-US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058025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Impact"/>
              </a:rPr>
              <a:t>Безударное положение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EE9C-3512-44DC-BCD9-9AEB2D8EC8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764704"/>
            <a:ext cx="48387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БЕЗУДАРНЫЕ ГЛАСНЫЕ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216112" y="1151974"/>
            <a:ext cx="1452232" cy="1268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75756" y="1151974"/>
            <a:ext cx="1110280" cy="1268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15160" y="1151974"/>
            <a:ext cx="31992" cy="1916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5932" y="2420888"/>
            <a:ext cx="4039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Проверяемые ударением</a:t>
            </a:r>
          </a:p>
          <a:p>
            <a:pPr algn="ctr"/>
            <a:r>
              <a:rPr lang="ru-RU" sz="2400" b="1" dirty="0" smtClean="0"/>
              <a:t>§ 1, 36, 50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306896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Непроверяемые ударением</a:t>
            </a:r>
          </a:p>
          <a:p>
            <a:pPr algn="ctr"/>
            <a:r>
              <a:rPr lang="ru-RU" sz="2400" b="1" dirty="0" smtClean="0"/>
              <a:t>§ 50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4958" y="2420888"/>
            <a:ext cx="2276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Чередующиеся</a:t>
            </a:r>
          </a:p>
          <a:p>
            <a:pPr algn="ctr"/>
            <a:r>
              <a:rPr lang="ru-RU" sz="2400" b="1" dirty="0" smtClean="0"/>
              <a:t>§  51,52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42210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Безударных гласных много.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Значит, нам нужна подмога.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Что же делать? Где решенье?</a:t>
            </a:r>
          </a:p>
          <a:p>
            <a:r>
              <a:rPr lang="ru-RU" sz="2000" b="1" dirty="0" smtClean="0"/>
              <a:t>Букву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ставь под ударенье.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Ты за нами поспевай,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Смело слово изменяй.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Ну а если очень сложно,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Посмотреть в словарик можно.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ОРФОГРАММЫ В КОРНЯХ          </a:t>
            </a:r>
          </a:p>
          <a:p>
            <a:pPr algn="ctr"/>
            <a:r>
              <a:rPr lang="ru-RU" dirty="0" smtClean="0"/>
              <a:t> § 37, 49, 50, 51, 52.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09011"/>
              </p:ext>
            </p:extLst>
          </p:nvPr>
        </p:nvGraphicFramePr>
        <p:xfrm>
          <a:off x="107505" y="1772816"/>
          <a:ext cx="8846885" cy="510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1872208"/>
                <a:gridCol w="1995764"/>
                <a:gridCol w="1769377"/>
                <a:gridCol w="1769377"/>
              </a:tblGrid>
              <a:tr h="65733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Непроверя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емые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 ударением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Чередующиеся </a:t>
                      </a:r>
                    </a:p>
                    <a:p>
                      <a:pPr algn="ctr"/>
                      <a:r>
                        <a:rPr lang="ru-RU" dirty="0" smtClean="0"/>
                        <a:t>гласные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Непроверя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емые</a:t>
                      </a:r>
                      <a:endParaRPr lang="ru-RU" dirty="0"/>
                    </a:p>
                  </a:txBody>
                  <a:tcPr/>
                </a:tc>
              </a:tr>
              <a:tr h="4451864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Словарные слова:</a:t>
                      </a:r>
                    </a:p>
                    <a:p>
                      <a:r>
                        <a:rPr lang="ru-RU" dirty="0" smtClean="0"/>
                        <a:t>карандаш,</a:t>
                      </a:r>
                    </a:p>
                    <a:p>
                      <a:r>
                        <a:rPr lang="ru-RU" dirty="0" smtClean="0"/>
                        <a:t>капуста,</a:t>
                      </a:r>
                    </a:p>
                    <a:p>
                      <a:r>
                        <a:rPr lang="ru-RU" dirty="0" smtClean="0"/>
                        <a:t>собака,</a:t>
                      </a:r>
                    </a:p>
                    <a:p>
                      <a:r>
                        <a:rPr lang="ru-RU" dirty="0" smtClean="0"/>
                        <a:t>работа,</a:t>
                      </a:r>
                    </a:p>
                    <a:p>
                      <a:r>
                        <a:rPr lang="ru-RU" dirty="0" smtClean="0"/>
                        <a:t>посуда,</a:t>
                      </a:r>
                    </a:p>
                    <a:p>
                      <a:r>
                        <a:rPr lang="ru-RU" dirty="0" smtClean="0"/>
                        <a:t>стакан,</a:t>
                      </a:r>
                    </a:p>
                    <a:p>
                      <a:r>
                        <a:rPr lang="ru-RU" dirty="0" smtClean="0"/>
                        <a:t>металл и др.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FF00"/>
                          </a:solidFill>
                        </a:rPr>
                        <a:t>Изменить</a:t>
                      </a:r>
                      <a:r>
                        <a:rPr lang="ru-RU" baseline="0" dirty="0" smtClean="0">
                          <a:solidFill>
                            <a:srgbClr val="00FF00"/>
                          </a:solidFill>
                        </a:rPr>
                        <a:t> слово или подобрать однокоренное:</a:t>
                      </a:r>
                    </a:p>
                    <a:p>
                      <a:r>
                        <a:rPr lang="ru-RU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удивиˊть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ru-RU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диˊво</a:t>
                      </a:r>
                      <a:endParaRPr lang="ru-RU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катоˊк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ru-RU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каˊтит</a:t>
                      </a:r>
                      <a:endParaRPr lang="ru-RU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домаˊ - </a:t>
                      </a:r>
                      <a:r>
                        <a:rPr lang="ru-RU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доˊм</a:t>
                      </a:r>
                      <a:endParaRPr lang="ru-RU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и др.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Нельзя использовать однокоренное слово для проверки!</a:t>
                      </a:r>
                    </a:p>
                    <a:p>
                      <a:pPr algn="ctr"/>
                      <a:r>
                        <a:rPr lang="ru-RU" sz="1200" dirty="0" smtClean="0"/>
                        <a:t>е - и</a:t>
                      </a: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бер</a:t>
                      </a:r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 - </a:t>
                      </a:r>
                      <a:r>
                        <a:rPr lang="ru-RU" sz="1200" dirty="0" err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бира</a:t>
                      </a:r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̂        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мер - мира̂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тер - тира̂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стел - </a:t>
                      </a:r>
                      <a:r>
                        <a:rPr lang="ru-RU" sz="1200" dirty="0" err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стила</a:t>
                      </a:r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̂</a:t>
                      </a: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блест</a:t>
                      </a:r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 - </a:t>
                      </a:r>
                      <a:r>
                        <a:rPr lang="ru-RU" sz="1200" dirty="0" err="1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блиста</a:t>
                      </a:r>
                      <a:r>
                        <a:rPr lang="ru-RU" sz="12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а – о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кос - </a:t>
                      </a:r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каса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̂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лож - лага̂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клан – клон</a:t>
                      </a: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гар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– гор</a:t>
                      </a: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зар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– </a:t>
                      </a:r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зор</a:t>
                      </a:r>
                      <a:endParaRPr lang="ru-RU" sz="12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плав</a:t>
                      </a:r>
                      <a:endParaRPr lang="ru-RU" sz="12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раст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– </a:t>
                      </a:r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ращ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– рос</a:t>
                      </a: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скак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</a:rPr>
                        <a:t> – </a:t>
                      </a:r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скоч</a:t>
                      </a:r>
                      <a:endParaRPr lang="ru-RU" sz="12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l"/>
                      <a:r>
                        <a:rPr lang="ru-RU" sz="1200" dirty="0" err="1" smtClean="0">
                          <a:solidFill>
                            <a:schemeClr val="bg2"/>
                          </a:solidFill>
                        </a:rPr>
                        <a:t>равн-ровн</a:t>
                      </a:r>
                      <a:endParaRPr lang="ru-RU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После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согласных нужно поставить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гласные: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робкий – робок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сугроб – сугробы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ясный – ясен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прелестный - прелесть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Словарные слова:</a:t>
                      </a:r>
                    </a:p>
                    <a:p>
                      <a:r>
                        <a:rPr lang="ru-RU" dirty="0" smtClean="0"/>
                        <a:t>колонна,</a:t>
                      </a:r>
                    </a:p>
                    <a:p>
                      <a:r>
                        <a:rPr lang="ru-RU" dirty="0" smtClean="0"/>
                        <a:t>футбол,</a:t>
                      </a:r>
                    </a:p>
                    <a:p>
                      <a:r>
                        <a:rPr lang="ru-RU" dirty="0" smtClean="0"/>
                        <a:t>аппетит и др.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3131840" y="1100355"/>
            <a:ext cx="792088" cy="171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68144" y="1100355"/>
            <a:ext cx="1008112" cy="171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9652" y="1271374"/>
            <a:ext cx="2088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Гласные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1271374"/>
            <a:ext cx="18722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Согласные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найти орфограмму?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гласную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Поставить ударение в слове;</a:t>
            </a:r>
          </a:p>
          <a:p>
            <a:r>
              <a:rPr lang="ru-RU" dirty="0" smtClean="0"/>
              <a:t>Подчеркнуть безударные гласные (звуки в слабой позиции);</a:t>
            </a:r>
          </a:p>
          <a:p>
            <a:r>
              <a:rPr lang="ru-RU" dirty="0" smtClean="0"/>
              <a:t>Сделать вывод и применить правило или обратиться к словарю.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согласную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Определить место орфограммы в слове (слабые позиции для согласных);</a:t>
            </a:r>
          </a:p>
          <a:p>
            <a:r>
              <a:rPr lang="ru-RU" dirty="0" smtClean="0"/>
              <a:t>Найти сильную позицию для звука, применив правило;</a:t>
            </a:r>
          </a:p>
          <a:p>
            <a:r>
              <a:rPr lang="ru-RU" dirty="0" smtClean="0"/>
              <a:t>Обратиться к словарю.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A188-3400-43BC-833E-6D9814B7038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Каковы причины моих орфографических ошибок?</a:t>
            </a:r>
          </a:p>
          <a:p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Не задумываюсь о том, как пишу.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Пытаюсь вспомнить правило, но не могу или помню его неточно.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Помню правило, но допускаю ошибки, так как: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 «чувствую» орфограмму, так как не знаю её опознавательных признаков;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 могу выделить корень слова или другую его значимую часть;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 могу подобрать проверочное слово;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 различаю предлог и приставку;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«не слышу» ударную гласную.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Смысл и ценность орфографии в её единстве. Чем идеальнее это единство, тем легче взаимопонимание.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Л.В. </a:t>
            </a:r>
            <a:r>
              <a:rPr lang="ru-RU" sz="2000" smtClean="0">
                <a:solidFill>
                  <a:srgbClr val="FFFF00"/>
                </a:solidFill>
              </a:rPr>
              <a:t>Щерба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140713"/>
            <a:ext cx="505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CC00"/>
                </a:solidFill>
              </a:rPr>
              <a:t>Принципы русской орфографии</a:t>
            </a:r>
            <a:endParaRPr lang="ru-RU" sz="2400" b="1" dirty="0">
              <a:solidFill>
                <a:srgbClr val="00CC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74010"/>
              </p:ext>
            </p:extLst>
          </p:nvPr>
        </p:nvGraphicFramePr>
        <p:xfrm>
          <a:off x="0" y="1605280"/>
          <a:ext cx="9144000" cy="5252720"/>
        </p:xfrm>
        <a:graphic>
          <a:graphicData uri="http://schemas.openxmlformats.org/drawingml/2006/table">
            <a:tbl>
              <a:tblPr/>
              <a:tblGrid>
                <a:gridCol w="2339975"/>
                <a:gridCol w="2160588"/>
                <a:gridCol w="2592387"/>
                <a:gridCol w="2051050"/>
              </a:tblGrid>
              <a:tr h="546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Морфологический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Фонетический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Традиционный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Дифференцирующие написания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  <a:tr h="46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1.Правописание звонких и глухих согласных в корнях слов.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Правописание безударных гласных в корнях, проверяемых ударением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Правописание безударных гласных в падежных окончаниях существительных и др.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1.Правописание приставок на –з, -с.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2.Правописание приставок  рос – рас, роз-раз.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3.Правописание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 (ы) после приставок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оканчивающихся на согласный</a:t>
                      </a: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</a:t>
                      </a: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Правописание –и, -а после твердых шипящих (жи, ши, ча, ща).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2.Написание –ого прилагательного.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Правописание непроверяемых гласных и согласных.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Правописание непроизносимых согласных и др.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1.Написание слов-омофонов: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Компания - кампания,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поджег дом – поджог дома.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100000">
                          <a:schemeClr val="bg2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0"/>
            <a:ext cx="9135291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33" y="482015"/>
            <a:ext cx="8492667" cy="85875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CC00"/>
                </a:solidFill>
              </a:rPr>
              <a:t>ФОНЕ</a:t>
            </a:r>
            <a:r>
              <a:rPr lang="ru-RU" dirty="0" err="1" smtClean="0"/>
              <a:t>тика</a:t>
            </a:r>
            <a:r>
              <a:rPr lang="ru-RU" dirty="0" smtClean="0"/>
              <a:t>, ударение, слог</a:t>
            </a:r>
            <a:r>
              <a:rPr lang="ru-RU" sz="1800" dirty="0" smtClean="0"/>
              <a:t>§31, 32, 33, 34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ГЛАСные</a:t>
            </a:r>
            <a:r>
              <a:rPr lang="ru-RU" b="1" dirty="0" smtClean="0"/>
              <a:t>                                                                                              согласные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</a:t>
            </a:r>
          </a:p>
          <a:p>
            <a:pPr marL="0" indent="0">
              <a:buNone/>
            </a:pPr>
            <a:r>
              <a:rPr lang="ru-RU" b="1" dirty="0" smtClean="0"/>
              <a:t>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b="1" dirty="0" smtClean="0"/>
              <a:t>              40%                                     ЗВ≠&gt;БУКВ                                          60%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</a:t>
            </a:r>
            <a:r>
              <a:rPr lang="ru-RU" sz="3600" dirty="0" smtClean="0">
                <a:solidFill>
                  <a:srgbClr val="00B050"/>
                </a:solidFill>
                <a:latin typeface="+mj-lt"/>
              </a:rPr>
              <a:t>ГРАФ</a:t>
            </a: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ИКА – письмо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АЛФАВИТ (</a:t>
            </a:r>
            <a:r>
              <a:rPr lang="el-GR" b="1" dirty="0" smtClean="0"/>
              <a:t>αβ</a:t>
            </a:r>
            <a:r>
              <a:rPr lang="ru-RU" b="1" dirty="0" smtClean="0"/>
              <a:t>)    АЗБУКА </a:t>
            </a:r>
            <a:r>
              <a:rPr lang="ru-RU" dirty="0" smtClean="0">
                <a:latin typeface="Georgia" pitchFamily="18" charset="0"/>
              </a:rPr>
              <a:t>(аз, буки)</a:t>
            </a:r>
            <a:r>
              <a:rPr lang="ru-RU" b="1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  *Святые Кирилл и Мефодий</a:t>
            </a:r>
          </a:p>
          <a:p>
            <a:pPr marL="0" indent="0" algn="ctr">
              <a:buNone/>
            </a:pPr>
            <a:r>
              <a:rPr lang="ru-RU" b="1" dirty="0" smtClean="0"/>
              <a:t>   *История, изменения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33</a:t>
            </a:r>
          </a:p>
          <a:p>
            <a:pPr marL="0" indent="0" algn="ctr">
              <a:buNone/>
            </a:pPr>
            <a:r>
              <a:rPr lang="ru-RU" b="1" dirty="0" smtClean="0"/>
              <a:t>Ь,Ъ                                                                     </a:t>
            </a:r>
            <a:endParaRPr lang="ru-RU" b="1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3635896" y="1412776"/>
            <a:ext cx="1872208" cy="1512168"/>
          </a:xfrm>
          <a:prstGeom prst="smileyFace">
            <a:avLst/>
          </a:prstGeom>
          <a:solidFill>
            <a:srgbClr val="F044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Органы речи</a:t>
            </a:r>
          </a:p>
          <a:p>
            <a:pPr algn="ctr"/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83240" y="2276128"/>
            <a:ext cx="95260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</a:rPr>
              <a:t>6</a:t>
            </a:r>
            <a:endParaRPr lang="ru-RU" sz="4000" b="1" dirty="0">
              <a:solidFill>
                <a:srgbClr val="00FF00"/>
              </a:solidFill>
            </a:endParaRPr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705908" y="2276128"/>
            <a:ext cx="172488" cy="9144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1967295" y="2276128"/>
            <a:ext cx="85615" cy="9529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6903688" y="2276128"/>
            <a:ext cx="45719" cy="1131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8055816" y="2276128"/>
            <a:ext cx="45719" cy="11311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040831" y="219462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36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878396" y="4509120"/>
            <a:ext cx="1131705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</a:rPr>
              <a:t>10</a:t>
            </a:r>
            <a:endParaRPr lang="ru-RU" sz="4000" b="1" dirty="0">
              <a:solidFill>
                <a:srgbClr val="00FF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040831" y="4509120"/>
            <a:ext cx="1184161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4133" y="5733256"/>
            <a:ext cx="365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Особенных четыре: Е,Ё,Ю,Я</a:t>
            </a:r>
          </a:p>
          <a:p>
            <a:r>
              <a:rPr lang="ru-RU" dirty="0" smtClean="0"/>
              <a:t>Таких нет в целом мире: </a:t>
            </a:r>
            <a:r>
              <a:rPr lang="ru-RU" dirty="0" smtClean="0">
                <a:solidFill>
                  <a:srgbClr val="FF0000"/>
                </a:solidFill>
              </a:rPr>
              <a:t>Е,Ё,Ю,Я!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6379587"/>
            <a:ext cx="2808312" cy="36933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Журнал, словарь. каталог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700808"/>
            <a:ext cx="50212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Когда с тобой мы слово пишем,</a:t>
            </a:r>
          </a:p>
          <a:p>
            <a:r>
              <a:rPr lang="ru-RU" sz="2800" dirty="0" smtClean="0"/>
              <a:t>Его в уме мы как бы слышим.</a:t>
            </a:r>
          </a:p>
          <a:p>
            <a:r>
              <a:rPr lang="ru-RU" sz="2800" dirty="0" smtClean="0"/>
              <a:t>Когда же люди говорят, 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о произносят звуков ряд.</a:t>
            </a:r>
          </a:p>
          <a:p>
            <a:r>
              <a:rPr lang="ru-RU" sz="2800" dirty="0" smtClean="0"/>
              <a:t>А изучает их, заметь-ка,</a:t>
            </a:r>
          </a:p>
          <a:p>
            <a:r>
              <a:rPr lang="ru-RU" sz="2800" dirty="0" smtClean="0"/>
              <a:t>Раздел лингвистики –</a:t>
            </a:r>
          </a:p>
          <a:p>
            <a:r>
              <a:rPr lang="ru-RU" sz="2800" dirty="0" smtClean="0"/>
              <a:t>ФОНЕТИКА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Тетрадь – справочник по русскому языку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5076056" y="3933056"/>
            <a:ext cx="3808512" cy="1752600"/>
          </a:xfrm>
        </p:spPr>
        <p:txBody>
          <a:bodyPr/>
          <a:lstStyle/>
          <a:p>
            <a:pPr algn="l"/>
            <a:r>
              <a:rPr lang="ru-RU" sz="2000" dirty="0" smtClean="0"/>
              <a:t>Орфография в стихах</a:t>
            </a:r>
          </a:p>
          <a:p>
            <a:pPr algn="l"/>
            <a:r>
              <a:rPr lang="ru-RU" sz="2000" dirty="0" smtClean="0"/>
              <a:t>В рифмах пусть хранится.</a:t>
            </a:r>
          </a:p>
          <a:p>
            <a:pPr algn="l"/>
            <a:r>
              <a:rPr lang="ru-RU" sz="2000" dirty="0" smtClean="0"/>
              <a:t>В память правило отправим,</a:t>
            </a:r>
          </a:p>
          <a:p>
            <a:pPr algn="l"/>
            <a:r>
              <a:rPr lang="ru-RU" sz="2000" dirty="0" smtClean="0"/>
              <a:t>В тайниках лежать оставим,</a:t>
            </a:r>
          </a:p>
          <a:p>
            <a:pPr algn="l"/>
            <a:r>
              <a:rPr lang="ru-RU" sz="2000" dirty="0" smtClean="0"/>
              <a:t>Как перо жар-птицы. </a:t>
            </a:r>
          </a:p>
          <a:p>
            <a:pPr algn="l"/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8ADF96-9BC4-43A9-A048-41BF452801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0728"/>
            <a:ext cx="76328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ТРАНСКРИПЦИЯ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Что нужно знать и уметь, чтобы составить «звуковую» запись слова?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Уметь</a:t>
            </a:r>
            <a:r>
              <a:rPr lang="ru-RU" sz="2000" dirty="0" smtClean="0"/>
              <a:t> слышать произносимые звуки (закройте глаза, шёпотом произнесите слово, тяните гласные, вслушиваясь в звуки, только после этого делайте звуковую запись).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Знать</a:t>
            </a:r>
            <a:r>
              <a:rPr lang="ru-RU" sz="2000" dirty="0" smtClean="0"/>
              <a:t>, что: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фонетическая запись заключается в квадратные скобки – </a:t>
            </a:r>
            <a:r>
              <a:rPr lang="en-US" sz="2000" dirty="0" smtClean="0"/>
              <a:t>[ ]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над словом (кроме односложных и служебных частей речи) ставится знак ударения;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безударные гласные могут менять свое значение;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парные глухие и звонкие согласные могут озвонч</a:t>
            </a:r>
            <a:r>
              <a:rPr lang="ru-RU" sz="2000" dirty="0"/>
              <a:t>а</a:t>
            </a:r>
            <a:r>
              <a:rPr lang="ru-RU" sz="2000" dirty="0" smtClean="0"/>
              <a:t>ться и оглушаться;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мягкость согласного обозначается с помощью знака</a:t>
            </a:r>
            <a:r>
              <a:rPr lang="ru-RU" sz="3600" dirty="0" smtClean="0"/>
              <a:t>ˊ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долгота звука обозначается черточкой над звуком </a:t>
            </a:r>
            <a:r>
              <a:rPr lang="en-US" sz="2000" dirty="0" smtClean="0"/>
              <a:t>[</a:t>
            </a:r>
            <a:r>
              <a:rPr lang="ru-RU" sz="2000" dirty="0" smtClean="0"/>
              <a:t>в̅ </a:t>
            </a:r>
            <a:r>
              <a:rPr lang="en-US" sz="2000" dirty="0" smtClean="0"/>
              <a:t>]</a:t>
            </a:r>
            <a:r>
              <a:rPr lang="ru-RU" sz="2000" dirty="0" smtClean="0"/>
              <a:t>.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ПОРЯДОК ФОНЕТИЧЕСКОГО РАЗБОРА</a:t>
            </a:r>
          </a:p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цифра 2 над словом</a:t>
            </a:r>
          </a:p>
          <a:p>
            <a:pPr algn="ctr"/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/>
              <a:t>Произнести слово, разделить на слоги, выполнить транскрипцию, поставить ударение;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Определить все звуки по порядку: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/>
              <a:t>у гласных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b="1" dirty="0" smtClean="0"/>
          </a:p>
          <a:p>
            <a:pPr algn="ctr"/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                        у согласных</a:t>
            </a:r>
          </a:p>
          <a:p>
            <a:endParaRPr lang="ru-RU" sz="2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592423" y="3034680"/>
            <a:ext cx="697037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289460" y="3025714"/>
            <a:ext cx="727098" cy="345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9151" y="3394720"/>
            <a:ext cx="105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Ударный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84762" y="3394720"/>
            <a:ext cx="134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Безударный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451839" y="4184922"/>
            <a:ext cx="697037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43044" y="4176230"/>
            <a:ext cx="727098" cy="345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8938" y="45596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Звонкий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69670" y="4559648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Глухой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endCxn id="2" idx="2"/>
          </p:cNvCxnSpPr>
          <p:nvPr/>
        </p:nvCxnSpPr>
        <p:spPr>
          <a:xfrm flipH="1">
            <a:off x="4644008" y="4176230"/>
            <a:ext cx="576064" cy="38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20072" y="4176230"/>
            <a:ext cx="792088" cy="38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32631" y="4590057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Твердый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96136" y="4594340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Мягкий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87624" y="5229200"/>
            <a:ext cx="655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3.  Указать количество букв и звуков в слове. 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8" grpId="0"/>
      <p:bldP spid="19" grpId="0"/>
      <p:bldP spid="24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92763"/>
            <a:ext cx="4320480" cy="344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Фонетический разбор-</a:t>
            </a:r>
          </a:p>
          <a:p>
            <a:r>
              <a:rPr lang="ru-RU" sz="2400" dirty="0" smtClean="0"/>
              <a:t>И несложен он, и скор:</a:t>
            </a:r>
          </a:p>
          <a:p>
            <a:r>
              <a:rPr lang="ru-RU" sz="2400" dirty="0" smtClean="0"/>
              <a:t>Надо нам сперва толково </a:t>
            </a:r>
          </a:p>
          <a:p>
            <a:r>
              <a:rPr lang="ru-RU" sz="2400" dirty="0" smtClean="0"/>
              <a:t>Разделить на слоги слово.</a:t>
            </a:r>
          </a:p>
          <a:p>
            <a:r>
              <a:rPr lang="ru-RU" sz="2400" dirty="0" smtClean="0"/>
              <a:t>И - труда в том нет почти-</a:t>
            </a:r>
          </a:p>
          <a:p>
            <a:r>
              <a:rPr lang="ru-RU" sz="2400" dirty="0" smtClean="0"/>
              <a:t>Ударение найти.</a:t>
            </a:r>
          </a:p>
          <a:p>
            <a:r>
              <a:rPr lang="ru-RU" sz="2400" dirty="0" smtClean="0"/>
              <a:t>А потом на том же листике</a:t>
            </a:r>
          </a:p>
          <a:p>
            <a:r>
              <a:rPr lang="ru-RU" sz="2400" dirty="0" smtClean="0"/>
              <a:t>Звукам дать характеристику.</a:t>
            </a:r>
          </a:p>
          <a:p>
            <a:r>
              <a:rPr lang="ru-RU" sz="2400" dirty="0" smtClean="0"/>
              <a:t>Сколько букв и сколько звуков</a:t>
            </a:r>
          </a:p>
          <a:p>
            <a:r>
              <a:rPr lang="ru-RU" sz="2400" dirty="0" smtClean="0"/>
              <a:t>Посчитать – и вся наука!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15661" y="2513514"/>
            <a:ext cx="38812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листья делится листва,</a:t>
            </a:r>
          </a:p>
          <a:p>
            <a:r>
              <a:rPr lang="ru-RU" sz="2000" dirty="0" smtClean="0"/>
              <a:t>На слоги делятся слова.</a:t>
            </a:r>
          </a:p>
          <a:p>
            <a:r>
              <a:rPr lang="ru-RU" sz="2000" dirty="0" smtClean="0"/>
              <a:t>Мы в слове слог ударный</a:t>
            </a:r>
          </a:p>
          <a:p>
            <a:r>
              <a:rPr lang="ru-RU" sz="2000" dirty="0" smtClean="0"/>
              <a:t>Найдем элементарно.</a:t>
            </a:r>
          </a:p>
          <a:p>
            <a:r>
              <a:rPr lang="ru-RU" sz="2000" dirty="0" smtClean="0"/>
              <a:t>Тот слог ударным мы зовем,</a:t>
            </a:r>
          </a:p>
          <a:p>
            <a:r>
              <a:rPr lang="ru-RU" sz="2000" dirty="0" smtClean="0"/>
              <a:t>Запомни, если хочешь,</a:t>
            </a:r>
          </a:p>
          <a:p>
            <a:r>
              <a:rPr lang="ru-RU" sz="2000" dirty="0" smtClean="0"/>
              <a:t>Который мы произнесем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Сильнее всех и громче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836712"/>
            <a:ext cx="591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ЗВУК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/>
              <a:t>мы </a:t>
            </a:r>
            <a:r>
              <a:rPr lang="ru-RU" sz="2400" b="1" dirty="0" smtClean="0"/>
              <a:t>произносим, слышим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Ну а </a:t>
            </a:r>
            <a:r>
              <a:rPr lang="ru-RU" sz="2400" b="1" dirty="0" smtClean="0">
                <a:solidFill>
                  <a:srgbClr val="FF0000"/>
                </a:solidFill>
              </a:rPr>
              <a:t>БУКВУ </a:t>
            </a:r>
            <a:r>
              <a:rPr lang="ru-RU" sz="2400" b="1" dirty="0" smtClean="0"/>
              <a:t>видим, пишем.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1" y="2391649"/>
            <a:ext cx="2762353" cy="6432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звукопись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97448" y="3023019"/>
            <a:ext cx="468052" cy="355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80112" y="3005663"/>
            <a:ext cx="628165" cy="355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2045" y="3341200"/>
            <a:ext cx="134979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асСОНанс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94194" y="3361347"/>
            <a:ext cx="1600794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алЛИТЕРация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005064"/>
            <a:ext cx="282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sonans</a:t>
            </a:r>
            <a:r>
              <a:rPr lang="en-US" dirty="0" smtClean="0"/>
              <a:t> – </a:t>
            </a:r>
            <a:r>
              <a:rPr lang="ru-RU" dirty="0" smtClean="0"/>
              <a:t>звучный</a:t>
            </a:r>
            <a:r>
              <a:rPr lang="en-US" dirty="0" smtClean="0"/>
              <a:t>– </a:t>
            </a:r>
            <a:r>
              <a:rPr lang="ru-RU" dirty="0" smtClean="0"/>
              <a:t>гласные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4042591"/>
            <a:ext cx="26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litera</a:t>
            </a:r>
            <a:r>
              <a:rPr lang="en-US" dirty="0" smtClean="0"/>
              <a:t> – </a:t>
            </a:r>
            <a:r>
              <a:rPr lang="ru-RU" dirty="0" smtClean="0"/>
              <a:t>буква - согласные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725144"/>
            <a:ext cx="2751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БУря</a:t>
            </a:r>
            <a:r>
              <a:rPr lang="ru-RU" dirty="0" smtClean="0"/>
              <a:t> </a:t>
            </a:r>
            <a:r>
              <a:rPr lang="ru-RU" dirty="0" err="1" smtClean="0"/>
              <a:t>мглОю</a:t>
            </a:r>
            <a:r>
              <a:rPr lang="ru-RU" dirty="0" smtClean="0"/>
              <a:t> </a:t>
            </a:r>
            <a:r>
              <a:rPr lang="ru-RU" dirty="0" err="1" smtClean="0"/>
              <a:t>нЕбО</a:t>
            </a:r>
            <a:r>
              <a:rPr lang="ru-RU" dirty="0" smtClean="0"/>
              <a:t> </a:t>
            </a:r>
            <a:r>
              <a:rPr lang="ru-RU" dirty="0" err="1" smtClean="0"/>
              <a:t>крОЕт</a:t>
            </a:r>
            <a:endParaRPr lang="ru-RU" dirty="0" smtClean="0"/>
          </a:p>
          <a:p>
            <a:r>
              <a:rPr lang="ru-RU" dirty="0" err="1" smtClean="0"/>
              <a:t>ВИхрИ</a:t>
            </a:r>
            <a:r>
              <a:rPr lang="ru-RU" dirty="0" smtClean="0"/>
              <a:t> </a:t>
            </a:r>
            <a:r>
              <a:rPr lang="ru-RU" dirty="0" err="1" smtClean="0"/>
              <a:t>снЕжныЕ</a:t>
            </a:r>
            <a:r>
              <a:rPr lang="ru-RU" dirty="0" smtClean="0"/>
              <a:t> </a:t>
            </a:r>
            <a:r>
              <a:rPr lang="ru-RU" dirty="0" err="1" smtClean="0"/>
              <a:t>крУтя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ТО как </a:t>
            </a:r>
            <a:r>
              <a:rPr lang="ru-RU" dirty="0" err="1" smtClean="0"/>
              <a:t>звЕрь</a:t>
            </a:r>
            <a:r>
              <a:rPr lang="ru-RU" dirty="0" smtClean="0"/>
              <a:t> Она </a:t>
            </a:r>
            <a:r>
              <a:rPr lang="ru-RU" dirty="0" err="1" smtClean="0"/>
              <a:t>завОЕт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ТО </a:t>
            </a:r>
            <a:r>
              <a:rPr lang="ru-RU" dirty="0" err="1" smtClean="0"/>
              <a:t>заплачЕт</a:t>
            </a:r>
            <a:r>
              <a:rPr lang="ru-RU" dirty="0" smtClean="0"/>
              <a:t> как </a:t>
            </a:r>
            <a:r>
              <a:rPr lang="ru-RU" dirty="0" err="1" smtClean="0"/>
              <a:t>дИтя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57183" y="4725144"/>
            <a:ext cx="3148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Люблю </a:t>
            </a:r>
            <a:r>
              <a:rPr lang="ru-RU" dirty="0" err="1" smtClean="0"/>
              <a:t>ГРозу</a:t>
            </a:r>
            <a:r>
              <a:rPr lang="ru-RU" dirty="0" smtClean="0"/>
              <a:t> в начале мая,</a:t>
            </a:r>
          </a:p>
          <a:p>
            <a:r>
              <a:rPr lang="ru-RU" dirty="0" smtClean="0"/>
              <a:t>Когда весенний </a:t>
            </a:r>
            <a:r>
              <a:rPr lang="ru-RU" dirty="0" err="1" smtClean="0"/>
              <a:t>пеРвый</a:t>
            </a:r>
            <a:r>
              <a:rPr lang="ru-RU" dirty="0" smtClean="0"/>
              <a:t> </a:t>
            </a:r>
            <a:r>
              <a:rPr lang="ru-RU" dirty="0" err="1" smtClean="0"/>
              <a:t>ГРом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Как бы </a:t>
            </a:r>
            <a:r>
              <a:rPr lang="ru-RU" dirty="0" err="1" smtClean="0"/>
              <a:t>Резвяся</a:t>
            </a:r>
            <a:r>
              <a:rPr lang="ru-RU" dirty="0" smtClean="0"/>
              <a:t> и </a:t>
            </a:r>
            <a:r>
              <a:rPr lang="ru-RU" dirty="0" err="1" smtClean="0"/>
              <a:t>иГРая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ГРохочет</a:t>
            </a:r>
            <a:r>
              <a:rPr lang="ru-RU" dirty="0" smtClean="0"/>
              <a:t> в небе Голубом.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 animBg="1"/>
      <p:bldP spid="19" grpId="0" animBg="1"/>
      <p:bldP spid="3" grpId="0"/>
      <p:bldP spid="4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7344816" cy="584775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СЛОГ. Правила переноса слов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u="sng" dirty="0" smtClean="0"/>
              <a:t>Ъ, Ь, 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916832"/>
            <a:ext cx="93610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/>
              <a:t>МОЙ-</a:t>
            </a:r>
          </a:p>
          <a:p>
            <a:r>
              <a:rPr lang="ru-RU" u="sng" dirty="0" smtClean="0"/>
              <a:t>КА  </a:t>
            </a: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303810" y="1916832"/>
            <a:ext cx="90415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u="sng" dirty="0" smtClean="0"/>
              <a:t>ПОДЪ-</a:t>
            </a:r>
          </a:p>
          <a:p>
            <a:r>
              <a:rPr lang="ru-RU" u="sng" dirty="0" smtClean="0"/>
              <a:t>ЕЗД</a:t>
            </a:r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3" y="1903933"/>
            <a:ext cx="9361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/>
              <a:t>БОЛЬ-</a:t>
            </a:r>
          </a:p>
          <a:p>
            <a:r>
              <a:rPr lang="ru-RU" u="sng" dirty="0" smtClean="0"/>
              <a:t>НОЙ</a:t>
            </a:r>
            <a:endParaRPr lang="ru-RU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196467" y="3068960"/>
            <a:ext cx="298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u="sng" dirty="0" smtClean="0"/>
              <a:t>СЛОГ = БУКВА, СЛОВО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2978494"/>
            <a:ext cx="9361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ОГО-</a:t>
            </a:r>
          </a:p>
          <a:p>
            <a:r>
              <a:rPr lang="ru-RU" u="sng" dirty="0" smtClean="0"/>
              <a:t>РОД</a:t>
            </a:r>
            <a:endParaRPr lang="ru-RU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3068960"/>
            <a:ext cx="7960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u="sng" dirty="0" smtClean="0"/>
              <a:t>НОЧЬ</a:t>
            </a:r>
            <a:endParaRPr lang="ru-RU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196467" y="4077072"/>
            <a:ext cx="308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3. СЛОГ</a:t>
            </a:r>
          </a:p>
          <a:p>
            <a:endParaRPr lang="ru-RU" u="sng" dirty="0" smtClean="0"/>
          </a:p>
          <a:p>
            <a:r>
              <a:rPr lang="ru-RU" u="sng" dirty="0" smtClean="0"/>
              <a:t>СЛОГ</a:t>
            </a:r>
            <a:endParaRPr lang="ru-RU" u="sng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62795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267744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18737" y="4092488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Арка 29"/>
          <p:cNvSpPr/>
          <p:nvPr/>
        </p:nvSpPr>
        <p:spPr>
          <a:xfrm>
            <a:off x="1196467" y="4505474"/>
            <a:ext cx="914400" cy="1143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2745" y="4045836"/>
            <a:ext cx="1081065" cy="120032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ru-RU" u="sng" dirty="0" smtClean="0"/>
              <a:t> ПОД-</a:t>
            </a:r>
            <a:endParaRPr lang="ru-RU" u="sng" dirty="0"/>
          </a:p>
          <a:p>
            <a:endParaRPr lang="ru-RU" u="sng" dirty="0"/>
          </a:p>
          <a:p>
            <a:r>
              <a:rPr lang="ru-RU" u="sng" dirty="0" smtClean="0"/>
              <a:t>ПИСАТЬ</a:t>
            </a:r>
            <a:endParaRPr lang="ru-RU" u="sng" dirty="0"/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259632" y="5733256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u="sng" dirty="0" smtClean="0"/>
              <a:t>Н-</a:t>
            </a:r>
          </a:p>
          <a:p>
            <a:r>
              <a:rPr lang="ru-RU" u="sng" dirty="0"/>
              <a:t> </a:t>
            </a:r>
            <a:r>
              <a:rPr lang="ru-RU" u="sng" dirty="0" smtClean="0"/>
              <a:t>   Н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225666" y="5661248"/>
            <a:ext cx="8104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u="sng" dirty="0" smtClean="0"/>
              <a:t>ТРАС-</a:t>
            </a:r>
          </a:p>
          <a:p>
            <a:r>
              <a:rPr lang="ru-RU" u="sng" dirty="0" smtClean="0"/>
              <a:t>СА</a:t>
            </a:r>
            <a:endParaRPr lang="ru-RU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8316417" y="76905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§ 35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032" y="3081970"/>
            <a:ext cx="6912768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99592" y="1264272"/>
            <a:ext cx="6912768" cy="1800200"/>
          </a:xfrm>
          <a:prstGeom prst="triangle">
            <a:avLst>
              <a:gd name="adj" fmla="val 49082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3543" y="3996370"/>
            <a:ext cx="6928817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Фигура, имеющая форму буквы L 4"/>
          <p:cNvSpPr/>
          <p:nvPr/>
        </p:nvSpPr>
        <p:spPr>
          <a:xfrm>
            <a:off x="7812360" y="3983360"/>
            <a:ext cx="914400" cy="9144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8172400" y="2852936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2"/>
          </p:cNvCxnSpPr>
          <p:nvPr/>
        </p:nvCxnSpPr>
        <p:spPr>
          <a:xfrm>
            <a:off x="8515300" y="3538736"/>
            <a:ext cx="0" cy="32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 flipH="1">
            <a:off x="8388425" y="3695886"/>
            <a:ext cx="338336" cy="3303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9194500">
            <a:off x="8401434" y="2834934"/>
            <a:ext cx="338336" cy="468052"/>
          </a:xfrm>
          <a:prstGeom prst="teardrop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04350" y="3081970"/>
            <a:ext cx="0" cy="18433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2696" y="3081970"/>
            <a:ext cx="0" cy="1828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91680" y="30689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79712" y="3081970"/>
            <a:ext cx="0" cy="18288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 flipV="1">
            <a:off x="1979712" y="1844824"/>
            <a:ext cx="2324638" cy="12241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единительная линия 1031"/>
          <p:cNvCxnSpPr>
            <a:endCxn id="3" idx="0"/>
          </p:cNvCxnSpPr>
          <p:nvPr/>
        </p:nvCxnSpPr>
        <p:spPr>
          <a:xfrm flipH="1" flipV="1">
            <a:off x="4292517" y="1264272"/>
            <a:ext cx="27881" cy="5760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/>
          <p:nvPr/>
        </p:nvCxnSpPr>
        <p:spPr>
          <a:xfrm>
            <a:off x="4339928" y="1844824"/>
            <a:ext cx="2464320" cy="12241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>
            <a:off x="5436096" y="3081970"/>
            <a:ext cx="0" cy="18433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>
            <a:off x="6516216" y="3081970"/>
            <a:ext cx="0" cy="18157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Рамка 1039"/>
          <p:cNvSpPr/>
          <p:nvPr/>
        </p:nvSpPr>
        <p:spPr>
          <a:xfrm>
            <a:off x="2267744" y="3354090"/>
            <a:ext cx="576064" cy="5069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Рамка 49"/>
          <p:cNvSpPr/>
          <p:nvPr/>
        </p:nvSpPr>
        <p:spPr>
          <a:xfrm>
            <a:off x="1143472" y="3354090"/>
            <a:ext cx="576064" cy="5069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Рамка 52"/>
          <p:cNvSpPr/>
          <p:nvPr/>
        </p:nvSpPr>
        <p:spPr>
          <a:xfrm>
            <a:off x="1115616" y="4221088"/>
            <a:ext cx="576064" cy="5040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41" name="Рамка 1040"/>
          <p:cNvSpPr/>
          <p:nvPr/>
        </p:nvSpPr>
        <p:spPr>
          <a:xfrm>
            <a:off x="2257553" y="4240411"/>
            <a:ext cx="586255" cy="4847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42" name="Рамка 1041"/>
          <p:cNvSpPr/>
          <p:nvPr/>
        </p:nvSpPr>
        <p:spPr>
          <a:xfrm>
            <a:off x="3428008" y="3354090"/>
            <a:ext cx="596446" cy="5069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Рамка 55"/>
          <p:cNvSpPr/>
          <p:nvPr/>
        </p:nvSpPr>
        <p:spPr>
          <a:xfrm>
            <a:off x="3455038" y="4221088"/>
            <a:ext cx="576064" cy="5040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3" name="Рамка 1042"/>
          <p:cNvSpPr/>
          <p:nvPr/>
        </p:nvSpPr>
        <p:spPr>
          <a:xfrm rot="19961690">
            <a:off x="1551842" y="2594402"/>
            <a:ext cx="641476" cy="48797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044" name="Рамка 1043"/>
          <p:cNvSpPr/>
          <p:nvPr/>
        </p:nvSpPr>
        <p:spPr>
          <a:xfrm rot="19977160">
            <a:off x="2104837" y="2316739"/>
            <a:ext cx="457513" cy="5444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 rot="19845812">
            <a:off x="1984917" y="2292580"/>
            <a:ext cx="66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49" name="Рамка 1048"/>
          <p:cNvSpPr/>
          <p:nvPr/>
        </p:nvSpPr>
        <p:spPr>
          <a:xfrm rot="20027812">
            <a:off x="2525344" y="2103332"/>
            <a:ext cx="629150" cy="4705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0" name="Рамка 1049"/>
          <p:cNvSpPr/>
          <p:nvPr/>
        </p:nvSpPr>
        <p:spPr>
          <a:xfrm rot="19905345">
            <a:off x="3131561" y="1801385"/>
            <a:ext cx="455199" cy="5260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53" name="TextBox 1052"/>
          <p:cNvSpPr txBox="1"/>
          <p:nvPr/>
        </p:nvSpPr>
        <p:spPr>
          <a:xfrm rot="20110437">
            <a:off x="2626009" y="2034310"/>
            <a:ext cx="54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М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054" name="TextBox 1053"/>
          <p:cNvSpPr txBox="1"/>
          <p:nvPr/>
        </p:nvSpPr>
        <p:spPr>
          <a:xfrm>
            <a:off x="1244790" y="342309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055" name="Блок-схема: магнитный диск 1054"/>
          <p:cNvSpPr/>
          <p:nvPr/>
        </p:nvSpPr>
        <p:spPr>
          <a:xfrm rot="20061383">
            <a:off x="1858446" y="1676553"/>
            <a:ext cx="914400" cy="612648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rot="19977047">
            <a:off x="2101799" y="178439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Й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1674870" y="927100"/>
            <a:ext cx="661930" cy="927100"/>
          </a:xfrm>
          <a:custGeom>
            <a:avLst/>
            <a:gdLst>
              <a:gd name="connsiteX0" fmla="*/ 547630 w 661930"/>
              <a:gd name="connsiteY0" fmla="*/ 927100 h 927100"/>
              <a:gd name="connsiteX1" fmla="*/ 585730 w 661930"/>
              <a:gd name="connsiteY1" fmla="*/ 850900 h 927100"/>
              <a:gd name="connsiteX2" fmla="*/ 623830 w 661930"/>
              <a:gd name="connsiteY2" fmla="*/ 825500 h 927100"/>
              <a:gd name="connsiteX3" fmla="*/ 661930 w 661930"/>
              <a:gd name="connsiteY3" fmla="*/ 749300 h 927100"/>
              <a:gd name="connsiteX4" fmla="*/ 649230 w 661930"/>
              <a:gd name="connsiteY4" fmla="*/ 660400 h 927100"/>
              <a:gd name="connsiteX5" fmla="*/ 636530 w 661930"/>
              <a:gd name="connsiteY5" fmla="*/ 622300 h 927100"/>
              <a:gd name="connsiteX6" fmla="*/ 598430 w 661930"/>
              <a:gd name="connsiteY6" fmla="*/ 609600 h 927100"/>
              <a:gd name="connsiteX7" fmla="*/ 560330 w 661930"/>
              <a:gd name="connsiteY7" fmla="*/ 584200 h 927100"/>
              <a:gd name="connsiteX8" fmla="*/ 484130 w 661930"/>
              <a:gd name="connsiteY8" fmla="*/ 596900 h 927100"/>
              <a:gd name="connsiteX9" fmla="*/ 407930 w 661930"/>
              <a:gd name="connsiteY9" fmla="*/ 660400 h 927100"/>
              <a:gd name="connsiteX10" fmla="*/ 382530 w 661930"/>
              <a:gd name="connsiteY10" fmla="*/ 698500 h 927100"/>
              <a:gd name="connsiteX11" fmla="*/ 344430 w 661930"/>
              <a:gd name="connsiteY11" fmla="*/ 723900 h 927100"/>
              <a:gd name="connsiteX12" fmla="*/ 268230 w 661930"/>
              <a:gd name="connsiteY12" fmla="*/ 774700 h 927100"/>
              <a:gd name="connsiteX13" fmla="*/ 192030 w 661930"/>
              <a:gd name="connsiteY13" fmla="*/ 762000 h 927100"/>
              <a:gd name="connsiteX14" fmla="*/ 204730 w 661930"/>
              <a:gd name="connsiteY14" fmla="*/ 660400 h 927100"/>
              <a:gd name="connsiteX15" fmla="*/ 280930 w 661930"/>
              <a:gd name="connsiteY15" fmla="*/ 571500 h 927100"/>
              <a:gd name="connsiteX16" fmla="*/ 369830 w 661930"/>
              <a:gd name="connsiteY16" fmla="*/ 533400 h 927100"/>
              <a:gd name="connsiteX17" fmla="*/ 446030 w 661930"/>
              <a:gd name="connsiteY17" fmla="*/ 508000 h 927100"/>
              <a:gd name="connsiteX18" fmla="*/ 433330 w 661930"/>
              <a:gd name="connsiteY18" fmla="*/ 444500 h 927100"/>
              <a:gd name="connsiteX19" fmla="*/ 319030 w 661930"/>
              <a:gd name="connsiteY19" fmla="*/ 342900 h 927100"/>
              <a:gd name="connsiteX20" fmla="*/ 280930 w 661930"/>
              <a:gd name="connsiteY20" fmla="*/ 330200 h 927100"/>
              <a:gd name="connsiteX21" fmla="*/ 115830 w 661930"/>
              <a:gd name="connsiteY21" fmla="*/ 317500 h 927100"/>
              <a:gd name="connsiteX22" fmla="*/ 128530 w 661930"/>
              <a:gd name="connsiteY22" fmla="*/ 215900 h 927100"/>
              <a:gd name="connsiteX23" fmla="*/ 128530 w 661930"/>
              <a:gd name="connsiteY23" fmla="*/ 127000 h 927100"/>
              <a:gd name="connsiteX24" fmla="*/ 14230 w 661930"/>
              <a:gd name="connsiteY24" fmla="*/ 114300 h 927100"/>
              <a:gd name="connsiteX25" fmla="*/ 1530 w 661930"/>
              <a:gd name="connsiteY25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1930" h="927100">
                <a:moveTo>
                  <a:pt x="547630" y="927100"/>
                </a:moveTo>
                <a:cubicBezTo>
                  <a:pt x="560330" y="901700"/>
                  <a:pt x="568691" y="873618"/>
                  <a:pt x="585730" y="850900"/>
                </a:cubicBezTo>
                <a:cubicBezTo>
                  <a:pt x="594888" y="838689"/>
                  <a:pt x="613037" y="836293"/>
                  <a:pt x="623830" y="825500"/>
                </a:cubicBezTo>
                <a:cubicBezTo>
                  <a:pt x="648449" y="800881"/>
                  <a:pt x="651601" y="780288"/>
                  <a:pt x="661930" y="749300"/>
                </a:cubicBezTo>
                <a:cubicBezTo>
                  <a:pt x="657697" y="719667"/>
                  <a:pt x="655101" y="689753"/>
                  <a:pt x="649230" y="660400"/>
                </a:cubicBezTo>
                <a:cubicBezTo>
                  <a:pt x="646605" y="647273"/>
                  <a:pt x="645996" y="631766"/>
                  <a:pt x="636530" y="622300"/>
                </a:cubicBezTo>
                <a:cubicBezTo>
                  <a:pt x="627064" y="612834"/>
                  <a:pt x="611130" y="613833"/>
                  <a:pt x="598430" y="609600"/>
                </a:cubicBezTo>
                <a:cubicBezTo>
                  <a:pt x="585730" y="601133"/>
                  <a:pt x="575500" y="585886"/>
                  <a:pt x="560330" y="584200"/>
                </a:cubicBezTo>
                <a:cubicBezTo>
                  <a:pt x="534737" y="581356"/>
                  <a:pt x="508559" y="588757"/>
                  <a:pt x="484130" y="596900"/>
                </a:cubicBezTo>
                <a:cubicBezTo>
                  <a:pt x="461076" y="604585"/>
                  <a:pt x="421533" y="644076"/>
                  <a:pt x="407930" y="660400"/>
                </a:cubicBezTo>
                <a:cubicBezTo>
                  <a:pt x="398159" y="672126"/>
                  <a:pt x="393323" y="687707"/>
                  <a:pt x="382530" y="698500"/>
                </a:cubicBezTo>
                <a:cubicBezTo>
                  <a:pt x="371737" y="709293"/>
                  <a:pt x="356156" y="714129"/>
                  <a:pt x="344430" y="723900"/>
                </a:cubicBezTo>
                <a:cubicBezTo>
                  <a:pt x="281009" y="776751"/>
                  <a:pt x="335187" y="752381"/>
                  <a:pt x="268230" y="774700"/>
                </a:cubicBezTo>
                <a:cubicBezTo>
                  <a:pt x="242830" y="770467"/>
                  <a:pt x="204535" y="784510"/>
                  <a:pt x="192030" y="762000"/>
                </a:cubicBezTo>
                <a:cubicBezTo>
                  <a:pt x="175455" y="732165"/>
                  <a:pt x="193937" y="692779"/>
                  <a:pt x="204730" y="660400"/>
                </a:cubicBezTo>
                <a:cubicBezTo>
                  <a:pt x="211198" y="640995"/>
                  <a:pt x="263847" y="585736"/>
                  <a:pt x="280930" y="571500"/>
                </a:cubicBezTo>
                <a:cubicBezTo>
                  <a:pt x="322487" y="536869"/>
                  <a:pt x="316877" y="549286"/>
                  <a:pt x="369830" y="533400"/>
                </a:cubicBezTo>
                <a:cubicBezTo>
                  <a:pt x="395475" y="525707"/>
                  <a:pt x="446030" y="508000"/>
                  <a:pt x="446030" y="508000"/>
                </a:cubicBezTo>
                <a:cubicBezTo>
                  <a:pt x="441797" y="486833"/>
                  <a:pt x="444919" y="462711"/>
                  <a:pt x="433330" y="444500"/>
                </a:cubicBezTo>
                <a:cubicBezTo>
                  <a:pt x="417623" y="419817"/>
                  <a:pt x="356728" y="361749"/>
                  <a:pt x="319030" y="342900"/>
                </a:cubicBezTo>
                <a:cubicBezTo>
                  <a:pt x="307056" y="336913"/>
                  <a:pt x="294214" y="331860"/>
                  <a:pt x="280930" y="330200"/>
                </a:cubicBezTo>
                <a:cubicBezTo>
                  <a:pt x="226160" y="323354"/>
                  <a:pt x="170863" y="321733"/>
                  <a:pt x="115830" y="317500"/>
                </a:cubicBezTo>
                <a:cubicBezTo>
                  <a:pt x="120063" y="283633"/>
                  <a:pt x="119550" y="248828"/>
                  <a:pt x="128530" y="215900"/>
                </a:cubicBezTo>
                <a:cubicBezTo>
                  <a:pt x="135814" y="189193"/>
                  <a:pt x="196252" y="157783"/>
                  <a:pt x="128530" y="127000"/>
                </a:cubicBezTo>
                <a:cubicBezTo>
                  <a:pt x="93632" y="111137"/>
                  <a:pt x="52330" y="118533"/>
                  <a:pt x="14230" y="114300"/>
                </a:cubicBezTo>
                <a:cubicBezTo>
                  <a:pt x="-6502" y="52103"/>
                  <a:pt x="1530" y="89587"/>
                  <a:pt x="153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315647" y="3422903"/>
            <a:ext cx="41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15648" y="4268904"/>
            <a:ext cx="58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Ф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8" name="Рамка 37"/>
          <p:cNvSpPr/>
          <p:nvPr/>
        </p:nvSpPr>
        <p:spPr>
          <a:xfrm rot="1527638">
            <a:off x="4745326" y="1693494"/>
            <a:ext cx="551346" cy="56117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Рамка 38"/>
          <p:cNvSpPr/>
          <p:nvPr/>
        </p:nvSpPr>
        <p:spPr>
          <a:xfrm rot="1738379">
            <a:off x="5258603" y="1923828"/>
            <a:ext cx="570677" cy="5717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FF00"/>
                </a:solidFill>
              </a:rPr>
              <a:t>Ц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0" name="Рамка 39"/>
          <p:cNvSpPr/>
          <p:nvPr/>
        </p:nvSpPr>
        <p:spPr>
          <a:xfrm rot="1353222">
            <a:off x="6344806" y="2431898"/>
            <a:ext cx="604292" cy="5499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Рамка 40"/>
          <p:cNvSpPr/>
          <p:nvPr/>
        </p:nvSpPr>
        <p:spPr>
          <a:xfrm rot="1516245">
            <a:off x="5772254" y="2160295"/>
            <a:ext cx="576064" cy="5654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444312">
            <a:off x="4771948" y="171247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Х</a:t>
            </a:r>
            <a:endParaRPr lang="ru-RU" sz="2800" b="1" dirty="0">
              <a:solidFill>
                <a:srgbClr val="00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458426">
            <a:off x="5836507" y="215298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Ч</a:t>
            </a:r>
            <a:endParaRPr lang="ru-RU" sz="2800" b="1" dirty="0">
              <a:solidFill>
                <a:srgbClr val="00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436027">
            <a:off x="6357449" y="2445250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Щ</a:t>
            </a:r>
            <a:endParaRPr lang="ru-RU" sz="2800" b="1" dirty="0">
              <a:solidFill>
                <a:srgbClr val="00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47140" y="3362305"/>
            <a:ext cx="39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56954" y="427004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8" name="Рамка 47"/>
          <p:cNvSpPr/>
          <p:nvPr/>
        </p:nvSpPr>
        <p:spPr>
          <a:xfrm>
            <a:off x="4565342" y="3342235"/>
            <a:ext cx="576064" cy="5306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Рамка 53"/>
          <p:cNvSpPr/>
          <p:nvPr/>
        </p:nvSpPr>
        <p:spPr>
          <a:xfrm>
            <a:off x="5679114" y="3325404"/>
            <a:ext cx="547110" cy="5474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Рамка 54"/>
          <p:cNvSpPr/>
          <p:nvPr/>
        </p:nvSpPr>
        <p:spPr>
          <a:xfrm>
            <a:off x="6804248" y="3325404"/>
            <a:ext cx="576064" cy="529666"/>
          </a:xfrm>
          <a:prstGeom prst="frame">
            <a:avLst>
              <a:gd name="adj1" fmla="val 10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Рамка 56"/>
          <p:cNvSpPr/>
          <p:nvPr/>
        </p:nvSpPr>
        <p:spPr>
          <a:xfrm>
            <a:off x="4423708" y="4175956"/>
            <a:ext cx="619122" cy="5292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Рамка 57"/>
          <p:cNvSpPr/>
          <p:nvPr/>
        </p:nvSpPr>
        <p:spPr>
          <a:xfrm>
            <a:off x="5543941" y="4190908"/>
            <a:ext cx="659097" cy="5342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Рамка 58"/>
          <p:cNvSpPr/>
          <p:nvPr/>
        </p:nvSpPr>
        <p:spPr>
          <a:xfrm>
            <a:off x="6779813" y="4129100"/>
            <a:ext cx="600499" cy="5760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51477" y="335409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21512" y="41909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79114" y="3325404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Ж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10304" y="4181944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Ш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05370" y="334968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38962" y="4138116"/>
            <a:ext cx="506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05834" y="476672"/>
            <a:ext cx="660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Звонкие и глухие согласные                          § 37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  <p:bldP spid="1043" grpId="0" animBg="1"/>
      <p:bldP spid="1048" grpId="0"/>
      <p:bldP spid="1050" grpId="0" animBg="1"/>
      <p:bldP spid="1053" grpId="0"/>
      <p:bldP spid="1054" grpId="0"/>
      <p:bldP spid="32" grpId="0"/>
      <p:bldP spid="36" grpId="0"/>
      <p:bldP spid="37" grpId="0"/>
      <p:bldP spid="39" grpId="0" animBg="1"/>
      <p:bldP spid="42" grpId="0"/>
      <p:bldP spid="44" grpId="0"/>
      <p:bldP spid="46" grpId="0"/>
      <p:bldP spid="47" grpId="0"/>
      <p:bldP spid="55" grpId="0" animBg="1"/>
      <p:bldP spid="57" grpId="0" animBg="1"/>
      <p:bldP spid="60" grpId="0"/>
      <p:bldP spid="63" grpId="0"/>
      <p:bldP spid="65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8660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ПАРНЫЕ</a:t>
            </a:r>
          </a:p>
          <a:p>
            <a:pPr algn="ctr"/>
            <a:r>
              <a:rPr lang="ru-RU" dirty="0" smtClean="0"/>
              <a:t>ПО </a:t>
            </a:r>
          </a:p>
          <a:p>
            <a:pPr algn="ctr"/>
            <a:r>
              <a:rPr lang="ru-RU" dirty="0" smtClean="0"/>
              <a:t>ЗВОНКОСТИ - ГЛУХОСТИ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41018" y="886248"/>
            <a:ext cx="2029315" cy="2038696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КОНЕЦ СЛОВАПЕРЕД СОГЛ.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503925" y="645840"/>
            <a:ext cx="2212832" cy="2135088"/>
          </a:xfrm>
          <a:prstGeom prst="triangle">
            <a:avLst>
              <a:gd name="adj" fmla="val 494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CC00"/>
                </a:solidFill>
              </a:rPr>
              <a:t>ПЕРЕД</a:t>
            </a:r>
          </a:p>
          <a:p>
            <a:pPr algn="ctr"/>
            <a:r>
              <a:rPr lang="ru-RU" b="1" dirty="0" smtClean="0">
                <a:solidFill>
                  <a:srgbClr val="00CC00"/>
                </a:solidFill>
              </a:rPr>
              <a:t>ГЛАСН.</a:t>
            </a:r>
          </a:p>
          <a:p>
            <a:pPr algn="ctr"/>
            <a:r>
              <a:rPr lang="ru-RU" b="1" dirty="0" smtClean="0">
                <a:solidFill>
                  <a:srgbClr val="00CC00"/>
                </a:solidFill>
              </a:rPr>
              <a:t>СОНОРНЫМИ</a:t>
            </a:r>
            <a:endParaRPr lang="ru-RU" b="1" dirty="0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7852874">
            <a:off x="-129722" y="1612551"/>
            <a:ext cx="19845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СЛАБАЯ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7815694">
            <a:off x="5802086" y="1413989"/>
            <a:ext cx="18770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СИЛЬНАЯ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5674" y="3429000"/>
            <a:ext cx="500455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знать, как тут быть,</a:t>
            </a:r>
          </a:p>
          <a:p>
            <a:r>
              <a:rPr lang="ru-RU" sz="2400" dirty="0" smtClean="0"/>
              <a:t>Надо слово изменить,</a:t>
            </a:r>
          </a:p>
          <a:p>
            <a:r>
              <a:rPr lang="ru-RU" sz="2400" dirty="0" smtClean="0"/>
              <a:t>Чтоб за непонятным звуком</a:t>
            </a:r>
          </a:p>
          <a:p>
            <a:r>
              <a:rPr lang="ru-RU" sz="2400" dirty="0" smtClean="0"/>
              <a:t>Гласная стояла буква.</a:t>
            </a:r>
          </a:p>
          <a:p>
            <a:r>
              <a:rPr lang="ru-RU" sz="2400" dirty="0" smtClean="0"/>
              <a:t>Л, и Р, и М, и Н</a:t>
            </a:r>
          </a:p>
          <a:p>
            <a:r>
              <a:rPr lang="ru-RU" sz="2400" dirty="0" smtClean="0"/>
              <a:t>Тоже здесь помогут всем.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Гласные после шипящих </a:t>
            </a:r>
            <a:r>
              <a:rPr lang="ru-RU" sz="2400" dirty="0" smtClean="0"/>
              <a:t>§ 41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ж, ш, ч, щ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После шипящих пиши И, У, А: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ЧАЩА</a:t>
            </a:r>
            <a:r>
              <a:rPr lang="ru-RU" sz="3200" dirty="0" smtClean="0"/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ЧУ</a:t>
            </a:r>
            <a:r>
              <a:rPr lang="ru-RU" sz="3200" dirty="0" err="1" smtClean="0"/>
              <a:t>дак</a:t>
            </a:r>
            <a:r>
              <a:rPr lang="ru-RU" sz="3200" dirty="0" smtClean="0"/>
              <a:t>, </a:t>
            </a:r>
            <a:r>
              <a:rPr lang="ru-RU" sz="3200" dirty="0" err="1" smtClean="0"/>
              <a:t>старо</a:t>
            </a:r>
            <a:r>
              <a:rPr lang="ru-RU" sz="3200" dirty="0" err="1" smtClean="0">
                <a:solidFill>
                  <a:schemeClr val="tx2"/>
                </a:solidFill>
              </a:rPr>
              <a:t>ЖИ</a:t>
            </a:r>
            <a:r>
              <a:rPr lang="ru-RU" sz="3200" dirty="0" err="1" smtClean="0"/>
              <a:t>л</a:t>
            </a:r>
            <a:r>
              <a:rPr lang="ru-RU" sz="3200" dirty="0" smtClean="0"/>
              <a:t> и </a:t>
            </a:r>
            <a:r>
              <a:rPr lang="ru-RU" sz="3200" dirty="0" err="1" smtClean="0">
                <a:solidFill>
                  <a:schemeClr val="tx2"/>
                </a:solidFill>
              </a:rPr>
              <a:t>ЖА</a:t>
            </a:r>
            <a:r>
              <a:rPr lang="ru-RU" sz="3200" dirty="0" err="1" smtClean="0"/>
              <a:t>ра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Но исключенья найдешь и тут:</a:t>
            </a:r>
          </a:p>
          <a:p>
            <a:r>
              <a:rPr lang="ru-RU" sz="3200" dirty="0" err="1" smtClean="0"/>
              <a:t>Бро</a:t>
            </a:r>
            <a:r>
              <a:rPr lang="ru-RU" sz="3200" dirty="0" err="1" smtClean="0">
                <a:solidFill>
                  <a:schemeClr val="accent3"/>
                </a:solidFill>
              </a:rPr>
              <a:t>ШЮ</a:t>
            </a:r>
            <a:r>
              <a:rPr lang="ru-RU" sz="3200" dirty="0" err="1" smtClean="0"/>
              <a:t>ра</a:t>
            </a:r>
            <a:r>
              <a:rPr lang="ru-RU" sz="3200" dirty="0" smtClean="0"/>
              <a:t>, </a:t>
            </a:r>
            <a:r>
              <a:rPr lang="ru-RU" sz="3200" dirty="0" err="1" smtClean="0">
                <a:solidFill>
                  <a:schemeClr val="accent3"/>
                </a:solidFill>
              </a:rPr>
              <a:t>ЖЮ</a:t>
            </a:r>
            <a:r>
              <a:rPr lang="ru-RU" sz="3200" dirty="0" err="1" smtClean="0"/>
              <a:t>ри</a:t>
            </a:r>
            <a:r>
              <a:rPr lang="ru-RU" sz="3200" dirty="0" smtClean="0"/>
              <a:t>, </a:t>
            </a:r>
            <a:r>
              <a:rPr lang="ru-RU" sz="3200" dirty="0" err="1" smtClean="0"/>
              <a:t>пара</a:t>
            </a:r>
            <a:r>
              <a:rPr lang="ru-RU" sz="3200" dirty="0" err="1" smtClean="0">
                <a:solidFill>
                  <a:schemeClr val="accent3"/>
                </a:solidFill>
              </a:rPr>
              <a:t>ШЮ</a:t>
            </a:r>
            <a:r>
              <a:rPr lang="ru-RU" sz="3200" dirty="0" err="1" smtClean="0"/>
              <a:t>т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dirty="0" smtClean="0"/>
              <a:t>* Подготовьте сообщение об исторических изменениях шипящих.</a:t>
            </a:r>
          </a:p>
          <a:p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400" y="692696"/>
            <a:ext cx="661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ПРОИЗНОСИМЫЕ СОГЛАСНЫЕ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74914" y="1618698"/>
            <a:ext cx="9621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Д</a:t>
            </a:r>
            <a:r>
              <a:rPr lang="ru-RU" sz="2800" b="1" dirty="0" smtClean="0"/>
              <a:t>Н</a:t>
            </a:r>
          </a:p>
          <a:p>
            <a:r>
              <a:rPr lang="ru-RU" sz="2800" b="1" dirty="0" smtClean="0"/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r>
              <a:rPr lang="ru-RU" sz="2800" b="1" dirty="0" smtClean="0"/>
              <a:t>Н</a:t>
            </a:r>
          </a:p>
          <a:p>
            <a:r>
              <a:rPr lang="ru-RU" sz="2800" b="1" dirty="0" smtClean="0"/>
              <a:t>С</a:t>
            </a: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060848"/>
            <a:ext cx="1888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ТРОС</a:t>
            </a:r>
            <a:r>
              <a:rPr lang="ru-RU" sz="2400" b="1" dirty="0" err="1" smtClean="0">
                <a:solidFill>
                  <a:srgbClr val="FF0000"/>
                </a:solidFill>
              </a:rPr>
              <a:t>т</a:t>
            </a:r>
            <a:r>
              <a:rPr lang="ru-RU" sz="2400" b="1" dirty="0" err="1" smtClean="0"/>
              <a:t>НИК</a:t>
            </a:r>
            <a:endParaRPr lang="ru-RU" sz="2400" b="1" dirty="0" smtClean="0"/>
          </a:p>
          <a:p>
            <a:r>
              <a:rPr lang="ru-RU" sz="2400" b="1" dirty="0" err="1" smtClean="0"/>
              <a:t>трос</a:t>
            </a:r>
            <a:r>
              <a:rPr lang="ru-RU" sz="2400" b="1" dirty="0" err="1">
                <a:solidFill>
                  <a:srgbClr val="FF0000"/>
                </a:solidFill>
              </a:rPr>
              <a:t>Т</a:t>
            </a:r>
            <a:r>
              <a:rPr lang="ru-RU" sz="2400" b="1" dirty="0" err="1" smtClean="0"/>
              <a:t>инка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573016"/>
            <a:ext cx="44507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 </a:t>
            </a:r>
            <a:r>
              <a:rPr lang="ru-RU" sz="2400" dirty="0" err="1" smtClean="0"/>
              <a:t>чудеСНо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прекраСНо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А </a:t>
            </a:r>
            <a:r>
              <a:rPr lang="ru-RU" sz="2400" dirty="0" err="1" smtClean="0"/>
              <a:t>ужаСНо</a:t>
            </a:r>
            <a:r>
              <a:rPr lang="ru-RU" sz="2400" dirty="0" smtClean="0"/>
              <a:t> и </a:t>
            </a:r>
            <a:r>
              <a:rPr lang="ru-RU" sz="2400" dirty="0" err="1" smtClean="0"/>
              <a:t>опаСНо</a:t>
            </a:r>
            <a:endParaRPr lang="ru-RU" sz="2400" dirty="0" smtClean="0"/>
          </a:p>
          <a:p>
            <a:r>
              <a:rPr lang="ru-RU" sz="2400" dirty="0" smtClean="0"/>
              <a:t>Букву </a:t>
            </a:r>
            <a:r>
              <a:rPr lang="ru-RU" sz="2400" dirty="0" smtClean="0">
                <a:solidFill>
                  <a:srgbClr val="FF0000"/>
                </a:solidFill>
              </a:rPr>
              <a:t>Т </a:t>
            </a:r>
            <a:r>
              <a:rPr lang="ru-RU" sz="2400" dirty="0" smtClean="0"/>
              <a:t>писать </a:t>
            </a:r>
            <a:r>
              <a:rPr lang="ru-RU" sz="2400" dirty="0" err="1" smtClean="0"/>
              <a:t>напраСНо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ИнтереСНо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Всем </a:t>
            </a:r>
            <a:r>
              <a:rPr lang="ru-RU" sz="2400" dirty="0" err="1" smtClean="0"/>
              <a:t>извеСТНо</a:t>
            </a:r>
            <a:r>
              <a:rPr lang="ru-RU" sz="2400" dirty="0" smtClean="0"/>
              <a:t>, как </a:t>
            </a:r>
            <a:r>
              <a:rPr lang="ru-RU" sz="2400" dirty="0" err="1" smtClean="0"/>
              <a:t>прелеСТНо</a:t>
            </a:r>
            <a:endParaRPr lang="ru-RU" sz="2400" dirty="0" smtClean="0"/>
          </a:p>
          <a:p>
            <a:r>
              <a:rPr lang="ru-RU" sz="2400" dirty="0" smtClean="0"/>
              <a:t>Букву </a:t>
            </a:r>
            <a:r>
              <a:rPr lang="ru-RU" sz="2400" dirty="0" smtClean="0">
                <a:solidFill>
                  <a:srgbClr val="FF0000"/>
                </a:solidFill>
              </a:rPr>
              <a:t>Т </a:t>
            </a:r>
            <a:r>
              <a:rPr lang="ru-RU" sz="2400" dirty="0" smtClean="0"/>
              <a:t>писать </a:t>
            </a:r>
            <a:r>
              <a:rPr lang="ru-RU" sz="2400" dirty="0" err="1" smtClean="0"/>
              <a:t>умеСТНо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61869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 подружить согласны мы</a:t>
            </a:r>
          </a:p>
          <a:p>
            <a:r>
              <a:rPr lang="ru-RU" dirty="0" smtClean="0"/>
              <a:t>С особыми согласными-</a:t>
            </a:r>
          </a:p>
          <a:p>
            <a:r>
              <a:rPr lang="ru-RU" dirty="0" smtClean="0"/>
              <a:t>Почти совсем бессильными</a:t>
            </a:r>
          </a:p>
          <a:p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НЕПРОИЗНОСИМЫМИ.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*Послушай песенку о непроизносимых согласных </a:t>
            </a:r>
          </a:p>
          <a:p>
            <a:r>
              <a:rPr lang="ru-RU" sz="2000" dirty="0" smtClean="0"/>
              <a:t>в «</a:t>
            </a:r>
            <a:r>
              <a:rPr lang="ru-RU" sz="2000" dirty="0" err="1" smtClean="0"/>
              <a:t>Радионяне</a:t>
            </a:r>
            <a:r>
              <a:rPr lang="ru-RU" sz="2000" dirty="0" smtClean="0"/>
              <a:t>», если она тебе понравилась, можешь разучить её.</a:t>
            </a:r>
          </a:p>
          <a:p>
            <a:endParaRPr lang="ru-RU" sz="2000" dirty="0"/>
          </a:p>
          <a:p>
            <a:r>
              <a:rPr lang="ru-RU" sz="2400" dirty="0" smtClean="0"/>
              <a:t>До чего ж сегодня день </a:t>
            </a:r>
            <a:r>
              <a:rPr lang="ru-RU" sz="2400" dirty="0" err="1" smtClean="0"/>
              <a:t>чудеСНый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СоЛНце</a:t>
            </a:r>
            <a:r>
              <a:rPr lang="ru-RU" sz="2400" dirty="0" smtClean="0"/>
              <a:t> в небе </a:t>
            </a:r>
            <a:r>
              <a:rPr lang="ru-RU" sz="2400" dirty="0" err="1" smtClean="0"/>
              <a:t>праЗДНично</a:t>
            </a:r>
            <a:r>
              <a:rPr lang="ru-RU" sz="2400" dirty="0" smtClean="0"/>
              <a:t> горит,</a:t>
            </a:r>
          </a:p>
          <a:p>
            <a:r>
              <a:rPr lang="ru-RU" sz="2400" dirty="0" smtClean="0"/>
              <a:t>Освещает </a:t>
            </a:r>
            <a:r>
              <a:rPr lang="ru-RU" sz="2400" dirty="0" err="1" smtClean="0"/>
              <a:t>меСТНость</a:t>
            </a:r>
            <a:r>
              <a:rPr lang="ru-RU" sz="2400" dirty="0" smtClean="0"/>
              <a:t> и </a:t>
            </a:r>
            <a:r>
              <a:rPr lang="ru-RU" sz="2400" dirty="0" err="1" smtClean="0"/>
              <a:t>окреСТНость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И теплом своим </a:t>
            </a:r>
            <a:r>
              <a:rPr lang="ru-RU" sz="2400" dirty="0" err="1" smtClean="0"/>
              <a:t>сеРДЦа</a:t>
            </a:r>
            <a:r>
              <a:rPr lang="ru-RU" sz="2400" dirty="0" smtClean="0"/>
              <a:t> бодрит.</a:t>
            </a:r>
          </a:p>
          <a:p>
            <a:r>
              <a:rPr lang="ru-RU" sz="2400" dirty="0" smtClean="0"/>
              <a:t>Но лежит на </a:t>
            </a:r>
            <a:r>
              <a:rPr lang="ru-RU" sz="2400" dirty="0" err="1" smtClean="0"/>
              <a:t>паСТБище</a:t>
            </a:r>
            <a:r>
              <a:rPr lang="ru-RU" sz="2400" dirty="0" smtClean="0"/>
              <a:t> корова,</a:t>
            </a:r>
          </a:p>
          <a:p>
            <a:r>
              <a:rPr lang="ru-RU" sz="2400" dirty="0" err="1" smtClean="0"/>
              <a:t>ГруСТНо</a:t>
            </a:r>
            <a:r>
              <a:rPr lang="ru-RU" sz="2400" dirty="0" smtClean="0"/>
              <a:t> смотрят карие глаза,</a:t>
            </a:r>
          </a:p>
          <a:p>
            <a:r>
              <a:rPr lang="ru-RU" sz="2400" dirty="0" smtClean="0"/>
              <a:t>Потому что ей пастух суровый</a:t>
            </a:r>
          </a:p>
          <a:p>
            <a:r>
              <a:rPr lang="ru-RU" sz="2400" dirty="0" smtClean="0"/>
              <a:t>«</a:t>
            </a:r>
            <a:r>
              <a:rPr lang="ru-RU" sz="2400" dirty="0" err="1" smtClean="0"/>
              <a:t>ЗдраВСТВуйте</a:t>
            </a:r>
            <a:r>
              <a:rPr lang="ru-RU" sz="2400" dirty="0" smtClean="0"/>
              <a:t>!» сегодня не сказал!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7624" y="908720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Кто устал от нудных правил,</a:t>
            </a:r>
          </a:p>
          <a:p>
            <a:r>
              <a:rPr lang="ru-RU" sz="3600" dirty="0" smtClean="0"/>
              <a:t>От ученья занемог?</a:t>
            </a:r>
          </a:p>
          <a:p>
            <a:r>
              <a:rPr lang="ru-RU" sz="3600" dirty="0" smtClean="0"/>
              <a:t>Кто себя с трудом заставил</a:t>
            </a:r>
          </a:p>
          <a:p>
            <a:r>
              <a:rPr lang="ru-RU" sz="3600" dirty="0" smtClean="0"/>
              <a:t>Скучный выучить урок?</a:t>
            </a:r>
          </a:p>
          <a:p>
            <a:r>
              <a:rPr lang="ru-RU" sz="3600" dirty="0" smtClean="0"/>
              <a:t>У кого ошибок море</a:t>
            </a:r>
          </a:p>
          <a:p>
            <a:r>
              <a:rPr lang="ru-RU" sz="3600" dirty="0" smtClean="0"/>
              <a:t>И в пометах вся тетрадь?</a:t>
            </a:r>
          </a:p>
          <a:p>
            <a:r>
              <a:rPr lang="ru-RU" sz="3600" dirty="0" smtClean="0"/>
              <a:t>Для кого ученье – горе,</a:t>
            </a:r>
          </a:p>
          <a:p>
            <a:r>
              <a:rPr lang="ru-RU" sz="3600" dirty="0" smtClean="0"/>
              <a:t>Двойку кто схватил опять?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61198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Ь после шипящих на конце слова              § 42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878059"/>
              </p:ext>
            </p:extLst>
          </p:nvPr>
        </p:nvGraphicFramePr>
        <p:xfrm>
          <a:off x="457200" y="1125538"/>
          <a:ext cx="76200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2520280"/>
                <a:gridCol w="3001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 пишется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 не пишется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существительное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И.п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ж.р</a:t>
                      </a:r>
                      <a:r>
                        <a:rPr lang="ru-RU" baseline="0" dirty="0" smtClean="0"/>
                        <a:t>. -  дочь, рожь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И.п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м.р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– муж, плач</a:t>
                      </a:r>
                    </a:p>
                    <a:p>
                      <a:r>
                        <a:rPr lang="ru-RU" baseline="0" dirty="0" err="1" smtClean="0"/>
                        <a:t>Р.п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мн.ч</a:t>
                      </a:r>
                      <a:r>
                        <a:rPr lang="ru-RU" baseline="0" dirty="0" smtClean="0"/>
                        <a:t>. 1 </a:t>
                      </a:r>
                      <a:r>
                        <a:rPr lang="ru-RU" baseline="0" dirty="0" err="1" smtClean="0"/>
                        <a:t>скл</a:t>
                      </a:r>
                      <a:r>
                        <a:rPr lang="ru-RU" baseline="0" dirty="0" smtClean="0"/>
                        <a:t>. - туч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прилагательное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-----------------------------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Краткая форма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глагол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всех формах:</a:t>
                      </a:r>
                    </a:p>
                    <a:p>
                      <a:r>
                        <a:rPr lang="ru-RU" dirty="0" smtClean="0"/>
                        <a:t>инфинитив: беречь</a:t>
                      </a:r>
                    </a:p>
                    <a:p>
                      <a:r>
                        <a:rPr lang="ru-RU" dirty="0" smtClean="0"/>
                        <a:t>2 л. </a:t>
                      </a:r>
                      <a:r>
                        <a:rPr lang="ru-RU" dirty="0" err="1" smtClean="0"/>
                        <a:t>ед.ч</a:t>
                      </a:r>
                      <a:r>
                        <a:rPr lang="ru-RU" dirty="0" smtClean="0"/>
                        <a:t>. : можешь</a:t>
                      </a:r>
                    </a:p>
                    <a:p>
                      <a:r>
                        <a:rPr lang="ru-RU" dirty="0" smtClean="0"/>
                        <a:t>повел. накл.: намажь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-----------------------------------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наречие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Везде, кроме </a:t>
                      </a:r>
                      <a:r>
                        <a:rPr lang="ru-RU" dirty="0" err="1" smtClean="0"/>
                        <a:t>искл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Искл</a:t>
                      </a:r>
                      <a:r>
                        <a:rPr lang="ru-RU" dirty="0" smtClean="0"/>
                        <a:t>.:</a:t>
                      </a:r>
                      <a:r>
                        <a:rPr lang="ru-RU" baseline="0" dirty="0" smtClean="0"/>
                        <a:t> уж, замуж, невтерпёж.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Ты, дружок, не будь беспечен.</a:t>
            </a:r>
          </a:p>
          <a:p>
            <a:r>
              <a:rPr lang="ru-RU" sz="2400" dirty="0" smtClean="0"/>
              <a:t>Чтобы грамотно писать,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Начинай-ка с части речи.</a:t>
            </a:r>
          </a:p>
          <a:p>
            <a:r>
              <a:rPr lang="ru-RU" sz="2400" dirty="0" smtClean="0"/>
              <a:t>Это твердо надо знать!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479715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Чтоб было все по форме,</a:t>
            </a:r>
          </a:p>
          <a:p>
            <a:r>
              <a:rPr lang="ru-RU" sz="2000" b="1" dirty="0" smtClean="0"/>
              <a:t>В любой глагольной форме</a:t>
            </a:r>
          </a:p>
          <a:p>
            <a:r>
              <a:rPr lang="ru-RU" sz="2000" b="1" dirty="0" smtClean="0"/>
              <a:t>После шипящей мягкий знак</a:t>
            </a:r>
          </a:p>
          <a:p>
            <a:r>
              <a:rPr lang="ru-RU" sz="2000" dirty="0" smtClean="0"/>
              <a:t>Пиши – и всё! Да будет так!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267744" y="908721"/>
            <a:ext cx="3744415" cy="2257600"/>
          </a:xfrm>
          <a:prstGeom prst="triangle">
            <a:avLst>
              <a:gd name="adj" fmla="val 4930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[</a:t>
            </a:r>
            <a:r>
              <a:rPr lang="ru-RU" sz="2000" dirty="0" smtClean="0"/>
              <a:t>б-б´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pPr algn="ctr"/>
            <a:r>
              <a:rPr lang="en-US" sz="2000" dirty="0" smtClean="0"/>
              <a:t>[</a:t>
            </a:r>
            <a:r>
              <a:rPr lang="ru-RU" sz="2000" dirty="0" smtClean="0"/>
              <a:t>в-в´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pPr algn="ctr"/>
            <a:r>
              <a:rPr lang="en-US" sz="2000" dirty="0" smtClean="0"/>
              <a:t>[</a:t>
            </a:r>
            <a:r>
              <a:rPr lang="ru-RU" sz="2000" dirty="0" smtClean="0"/>
              <a:t>г-г´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pPr algn="ctr"/>
            <a:r>
              <a:rPr lang="en-US" sz="2000" dirty="0" smtClean="0"/>
              <a:t>[</a:t>
            </a:r>
            <a:r>
              <a:rPr lang="ru-RU" sz="2000" dirty="0" smtClean="0"/>
              <a:t>д-д´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pPr algn="ctr"/>
            <a:r>
              <a:rPr lang="en-US" sz="2000" dirty="0" smtClean="0"/>
              <a:t>[</a:t>
            </a:r>
            <a:r>
              <a:rPr lang="ru-RU" sz="2000" dirty="0" smtClean="0"/>
              <a:t>з-з´</a:t>
            </a:r>
            <a:r>
              <a:rPr lang="en-US" sz="2000" dirty="0" smtClean="0"/>
              <a:t>]</a:t>
            </a:r>
            <a:endParaRPr lang="ru-RU" sz="2000" dirty="0" smtClean="0"/>
          </a:p>
          <a:p>
            <a:pPr algn="ctr"/>
            <a:r>
              <a:rPr lang="en-US" sz="2000" dirty="0" smtClean="0"/>
              <a:t>[</a:t>
            </a:r>
            <a:r>
              <a:rPr lang="ru-RU" sz="2000" dirty="0" smtClean="0"/>
              <a:t>…-…´</a:t>
            </a:r>
            <a:r>
              <a:rPr lang="en-US" sz="2000" dirty="0"/>
              <a:t>]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 rot="18479903">
            <a:off x="2739613" y="1665095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тв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1" y="1191127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843644"/>
            <a:ext cx="199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[</a:t>
            </a:r>
            <a:r>
              <a:rPr lang="ru-RU" sz="3200" dirty="0" err="1" smtClean="0">
                <a:solidFill>
                  <a:srgbClr val="0070C0"/>
                </a:solidFill>
              </a:rPr>
              <a:t>ж,ш,ц</a:t>
            </a:r>
            <a:r>
              <a:rPr lang="en-US" sz="3200" dirty="0" smtClean="0">
                <a:solidFill>
                  <a:srgbClr val="0070C0"/>
                </a:solidFill>
              </a:rPr>
              <a:t>]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8075" y="2873933"/>
            <a:ext cx="2070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[</a:t>
            </a:r>
            <a:r>
              <a:rPr lang="ru-RU" sz="3200" b="1" dirty="0" smtClean="0">
                <a:solidFill>
                  <a:srgbClr val="FF0000"/>
                </a:solidFill>
              </a:rPr>
              <a:t>й, щ, ч</a:t>
            </a:r>
            <a:r>
              <a:rPr lang="en-US" sz="3200" b="1" dirty="0" smtClean="0">
                <a:solidFill>
                  <a:srgbClr val="FF0000"/>
                </a:solidFill>
              </a:rPr>
              <a:t>]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36022"/>
            <a:ext cx="771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Твердые и мягкие согласные § </a:t>
            </a:r>
            <a:r>
              <a:rPr lang="ru-RU" sz="2400" dirty="0" smtClean="0"/>
              <a:t>38, 39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4587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Обозначение мягкости согласных на письме</a:t>
            </a:r>
          </a:p>
          <a:p>
            <a:pPr algn="ctr"/>
            <a:r>
              <a:rPr lang="ru-RU" dirty="0" smtClean="0"/>
              <a:t>* Какие орфограммы связаны с историческими изменениями звуков?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105039"/>
            <a:ext cx="80898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Ь  </a:t>
            </a:r>
            <a:r>
              <a:rPr lang="ru-RU" b="1" dirty="0" smtClean="0"/>
              <a:t>ширь, борьба, большой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НО!</a:t>
            </a:r>
            <a:r>
              <a:rPr lang="ru-RU" b="1" dirty="0" smtClean="0"/>
              <a:t> сущ. 2 </a:t>
            </a:r>
            <a:r>
              <a:rPr lang="ru-RU" b="1" dirty="0" err="1" smtClean="0"/>
              <a:t>скл</a:t>
            </a:r>
            <a:r>
              <a:rPr lang="ru-RU" b="1" dirty="0" smtClean="0"/>
              <a:t>. мяч, плащ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Е,Ё,Ю,Я,И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 Ч                    Щ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8908" y="4482892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</a:t>
            </a:r>
          </a:p>
          <a:p>
            <a:r>
              <a:rPr lang="ru-RU" sz="1600" b="1" dirty="0" smtClean="0"/>
              <a:t>к</a:t>
            </a:r>
          </a:p>
          <a:p>
            <a:r>
              <a:rPr lang="ru-RU" sz="1600" b="1" dirty="0"/>
              <a:t>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8959" y="4482892"/>
            <a:ext cx="317716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</a:p>
          <a:p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29566" y="452905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28390" y="5313889"/>
            <a:ext cx="3097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</a:t>
            </a:r>
            <a:r>
              <a:rPr lang="ru-RU" b="1" dirty="0" smtClean="0">
                <a:solidFill>
                  <a:srgbClr val="FF0000"/>
                </a:solidFill>
              </a:rPr>
              <a:t>щн</a:t>
            </a:r>
            <a:r>
              <a:rPr lang="ru-RU" dirty="0" smtClean="0"/>
              <a:t>ый каме</a:t>
            </a:r>
            <a:r>
              <a:rPr lang="ru-RU" b="1" dirty="0" smtClean="0">
                <a:solidFill>
                  <a:srgbClr val="FF0000"/>
                </a:solidFill>
              </a:rPr>
              <a:t>нщ</a:t>
            </a:r>
            <a:r>
              <a:rPr lang="ru-RU" dirty="0" smtClean="0"/>
              <a:t>ик зимой</a:t>
            </a:r>
          </a:p>
          <a:p>
            <a:r>
              <a:rPr lang="ru-RU" dirty="0" smtClean="0"/>
              <a:t>Ня</a:t>
            </a:r>
            <a:r>
              <a:rPr lang="ru-RU" b="1" dirty="0" smtClean="0">
                <a:solidFill>
                  <a:srgbClr val="FF0000"/>
                </a:solidFill>
              </a:rPr>
              <a:t>нч</a:t>
            </a:r>
            <a:r>
              <a:rPr lang="ru-RU" dirty="0" smtClean="0"/>
              <a:t>ил до</a:t>
            </a:r>
            <a:r>
              <a:rPr lang="ru-RU" b="1" dirty="0" smtClean="0">
                <a:solidFill>
                  <a:srgbClr val="FF0000"/>
                </a:solidFill>
              </a:rPr>
              <a:t>чк</a:t>
            </a:r>
            <a:r>
              <a:rPr lang="ru-RU" dirty="0" smtClean="0"/>
              <a:t>у в час но</a:t>
            </a:r>
            <a:r>
              <a:rPr lang="ru-RU" b="1" dirty="0" smtClean="0">
                <a:solidFill>
                  <a:srgbClr val="FF0000"/>
                </a:solidFill>
              </a:rPr>
              <a:t>чн</a:t>
            </a:r>
            <a:r>
              <a:rPr lang="ru-RU" dirty="0" smtClean="0"/>
              <a:t>ой.</a:t>
            </a:r>
          </a:p>
          <a:p>
            <a:r>
              <a:rPr lang="ru-RU" dirty="0" smtClean="0"/>
              <a:t>«Спи, дочуро</a:t>
            </a:r>
            <a:r>
              <a:rPr lang="ru-RU" b="1" dirty="0" smtClean="0">
                <a:solidFill>
                  <a:srgbClr val="FF0000"/>
                </a:solidFill>
              </a:rPr>
              <a:t>чк</a:t>
            </a:r>
            <a:r>
              <a:rPr lang="ru-RU" dirty="0" smtClean="0"/>
              <a:t>а, в тиши,</a:t>
            </a:r>
          </a:p>
          <a:p>
            <a:r>
              <a:rPr lang="ru-RU" dirty="0" smtClean="0"/>
              <a:t>Мягкий знак здесь не пиши!»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Двойная роль букв  </a:t>
            </a:r>
            <a:r>
              <a:rPr lang="ru-RU" b="1" dirty="0" smtClean="0">
                <a:solidFill>
                  <a:srgbClr val="FF0000"/>
                </a:solidFill>
              </a:rPr>
              <a:t>Е, Ё, Ю, Я                    </a:t>
            </a:r>
            <a:r>
              <a:rPr lang="ru-RU" b="1" dirty="0" smtClean="0"/>
              <a:t>§ 40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35996" y="1196752"/>
            <a:ext cx="3905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Особенных четыре: Е,Ё,Ю,Я.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Таких нет в целом мире: Е,Ё,Ю,Я!</a:t>
            </a:r>
          </a:p>
          <a:p>
            <a:endParaRPr lang="ru-RU" dirty="0"/>
          </a:p>
          <a:p>
            <a:r>
              <a:rPr lang="ru-RU" dirty="0" smtClean="0"/>
              <a:t>*Какие правила орфографии связаны </a:t>
            </a:r>
          </a:p>
          <a:p>
            <a:r>
              <a:rPr lang="ru-RU" dirty="0" smtClean="0"/>
              <a:t>с этими буквами?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054151"/>
            <a:ext cx="5886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Ё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Ю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017857"/>
            <a:ext cx="79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ru-RU" sz="2400" dirty="0" smtClean="0"/>
              <a:t>Э</a:t>
            </a:r>
            <a:r>
              <a:rPr lang="en-US" sz="2400" dirty="0" smtClean="0"/>
              <a:t>]</a:t>
            </a:r>
          </a:p>
          <a:p>
            <a:r>
              <a:rPr lang="en-US" sz="2800" dirty="0" smtClean="0"/>
              <a:t>[</a:t>
            </a:r>
            <a:r>
              <a:rPr lang="ru-RU" sz="2800" dirty="0" smtClean="0"/>
              <a:t>О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[</a:t>
            </a:r>
            <a:r>
              <a:rPr lang="ru-RU" sz="2800" dirty="0" smtClean="0"/>
              <a:t>У</a:t>
            </a:r>
            <a:r>
              <a:rPr lang="en-US" sz="2800" dirty="0" smtClean="0"/>
              <a:t>]</a:t>
            </a:r>
          </a:p>
          <a:p>
            <a:r>
              <a:rPr lang="en-US" sz="2800" dirty="0" smtClean="0"/>
              <a:t>[</a:t>
            </a:r>
            <a:r>
              <a:rPr lang="ru-RU" sz="2800" dirty="0" smtClean="0"/>
              <a:t>А</a:t>
            </a:r>
            <a:r>
              <a:rPr lang="en-US" sz="2800" dirty="0" smtClean="0"/>
              <a:t>]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8456" y="2834671"/>
            <a:ext cx="4793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dirty="0" smtClean="0">
                <a:solidFill>
                  <a:srgbClr val="000000"/>
                </a:solidFill>
              </a:rPr>
              <a:t>[</a:t>
            </a:r>
            <a:r>
              <a:rPr lang="en-US" sz="9600" dirty="0">
                <a:solidFill>
                  <a:srgbClr val="000000"/>
                </a:solidFill>
              </a:rPr>
              <a:t>j</a:t>
            </a:r>
            <a:r>
              <a:rPr lang="ru-RU" sz="9600" dirty="0" smtClean="0">
                <a:solidFill>
                  <a:srgbClr val="000000"/>
                </a:solidFill>
              </a:rPr>
              <a:t>  </a:t>
            </a:r>
            <a:r>
              <a:rPr lang="en-US" sz="9600" dirty="0" smtClean="0">
                <a:solidFill>
                  <a:srgbClr val="000000"/>
                </a:solidFill>
              </a:rPr>
              <a:t>]</a:t>
            </a:r>
            <a:endParaRPr lang="ru-RU" sz="9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6598" y="3055241"/>
            <a:ext cx="45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</a:t>
            </a:r>
          </a:p>
          <a:p>
            <a:r>
              <a:rPr lang="ru-RU" sz="2400" dirty="0" smtClean="0"/>
              <a:t>О</a:t>
            </a:r>
          </a:p>
          <a:p>
            <a:r>
              <a:rPr lang="ru-RU" sz="2400" dirty="0" smtClean="0"/>
              <a:t>У</a:t>
            </a:r>
          </a:p>
          <a:p>
            <a:r>
              <a:rPr lang="ru-RU" sz="2400" dirty="0"/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8806" y="3212976"/>
            <a:ext cx="1959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НАЧАЛО СЛОВА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       гласных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       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      Ъ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</a:t>
            </a:r>
          </a:p>
          <a:p>
            <a:r>
              <a:rPr lang="ru-RU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3284984"/>
            <a:ext cx="901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err="1" smtClean="0"/>
              <a:t>мˊэл</a:t>
            </a:r>
            <a:r>
              <a:rPr lang="en-US" dirty="0" smtClean="0"/>
              <a:t>]</a:t>
            </a:r>
          </a:p>
          <a:p>
            <a:r>
              <a:rPr lang="en-US" dirty="0" smtClean="0"/>
              <a:t>[</a:t>
            </a:r>
            <a:r>
              <a:rPr lang="ru-RU" dirty="0" err="1" smtClean="0"/>
              <a:t>м´от</a:t>
            </a:r>
            <a:r>
              <a:rPr lang="en-US" dirty="0" smtClean="0"/>
              <a:t>]</a:t>
            </a:r>
          </a:p>
          <a:p>
            <a:r>
              <a:rPr lang="en-US" dirty="0" smtClean="0"/>
              <a:t>[</a:t>
            </a:r>
            <a:r>
              <a:rPr lang="ru-RU" dirty="0" err="1" smtClean="0"/>
              <a:t>кл´уф</a:t>
            </a:r>
            <a:r>
              <a:rPr lang="en-US" dirty="0" smtClean="0"/>
              <a:t>]</a:t>
            </a:r>
          </a:p>
          <a:p>
            <a:r>
              <a:rPr lang="en-US" dirty="0" smtClean="0"/>
              <a:t>[</a:t>
            </a:r>
            <a:r>
              <a:rPr lang="ru-RU" dirty="0" err="1" smtClean="0"/>
              <a:t>мˊач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487991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/>
              <a:t>j</a:t>
            </a:r>
            <a:r>
              <a:rPr lang="ru-RU" dirty="0" smtClean="0"/>
              <a:t>эл´</a:t>
            </a:r>
            <a:r>
              <a:rPr lang="en-US" dirty="0" smtClean="0"/>
              <a:t>] [</a:t>
            </a:r>
            <a:r>
              <a:rPr lang="ru-RU" dirty="0" smtClean="0"/>
              <a:t>па</a:t>
            </a:r>
            <a:r>
              <a:rPr lang="en-US" dirty="0" smtClean="0"/>
              <a:t>j</a:t>
            </a:r>
            <a:r>
              <a:rPr lang="ru-RU" dirty="0" smtClean="0"/>
              <a:t>от</a:t>
            </a:r>
            <a:r>
              <a:rPr lang="en-US" dirty="0" smtClean="0"/>
              <a:t>] [</a:t>
            </a:r>
            <a:r>
              <a:rPr lang="ru-RU" dirty="0" smtClean="0"/>
              <a:t>вˊ</a:t>
            </a:r>
            <a:r>
              <a:rPr lang="en-US" dirty="0" smtClean="0"/>
              <a:t>j</a:t>
            </a:r>
            <a:r>
              <a:rPr lang="ru-RU" dirty="0" err="1" smtClean="0"/>
              <a:t>уга</a:t>
            </a:r>
            <a:r>
              <a:rPr lang="en-US" dirty="0" smtClean="0"/>
              <a:t>] [</a:t>
            </a:r>
            <a:r>
              <a:rPr lang="ru-RU" dirty="0" smtClean="0"/>
              <a:t>в´</a:t>
            </a:r>
            <a:r>
              <a:rPr lang="en-US" dirty="0" smtClean="0"/>
              <a:t>j</a:t>
            </a:r>
            <a:r>
              <a:rPr lang="ru-RU" dirty="0" smtClean="0"/>
              <a:t>эст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28138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Ъ</a:t>
            </a:r>
            <a:r>
              <a:rPr lang="ru-RU" dirty="0" smtClean="0"/>
              <a:t>: «Ищи меня в приставке,</a:t>
            </a:r>
          </a:p>
          <a:p>
            <a:r>
              <a:rPr lang="ru-RU" dirty="0" smtClean="0"/>
              <a:t>Ищи после согласной,</a:t>
            </a:r>
          </a:p>
          <a:p>
            <a:r>
              <a:rPr lang="ru-RU" dirty="0" smtClean="0"/>
              <a:t>Меня туда поставили </a:t>
            </a:r>
          </a:p>
          <a:p>
            <a:r>
              <a:rPr lang="ru-RU" dirty="0" smtClean="0"/>
              <a:t>Перед особой гласной!»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Прошуршали </a:t>
            </a:r>
            <a:r>
              <a:rPr lang="ru-RU" sz="2400" dirty="0" err="1" smtClean="0"/>
              <a:t>камыШИ</a:t>
            </a:r>
            <a:r>
              <a:rPr lang="ru-RU" sz="2400" dirty="0" smtClean="0"/>
              <a:t>:                         </a:t>
            </a:r>
          </a:p>
          <a:p>
            <a:r>
              <a:rPr lang="ru-RU" sz="2400" dirty="0" smtClean="0"/>
              <a:t>«Только с И </a:t>
            </a:r>
            <a:r>
              <a:rPr lang="ru-RU" sz="2400" dirty="0" err="1" smtClean="0"/>
              <a:t>пиШИте</a:t>
            </a:r>
            <a:r>
              <a:rPr lang="ru-RU" sz="2400" dirty="0" smtClean="0"/>
              <a:t> ШИ!»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Им ответили </a:t>
            </a:r>
            <a:r>
              <a:rPr lang="ru-RU" sz="2400" dirty="0" err="1" smtClean="0"/>
              <a:t>еЖИ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«Только с И </a:t>
            </a:r>
            <a:r>
              <a:rPr lang="ru-RU" sz="2400" dirty="0" err="1" smtClean="0"/>
              <a:t>пиШИте</a:t>
            </a:r>
            <a:r>
              <a:rPr lang="ru-RU" sz="2400" dirty="0" smtClean="0"/>
              <a:t> ЖИ!»</a:t>
            </a:r>
          </a:p>
          <a:p>
            <a:endParaRPr lang="ru-RU" sz="2400" dirty="0" smtClean="0"/>
          </a:p>
          <a:p>
            <a:r>
              <a:rPr lang="ru-RU" sz="2400" dirty="0" smtClean="0"/>
              <a:t>Плавником бьет </a:t>
            </a:r>
            <a:r>
              <a:rPr lang="ru-RU" sz="2400" dirty="0" err="1" smtClean="0"/>
              <a:t>ЧУдо</a:t>
            </a:r>
            <a:r>
              <a:rPr lang="ru-RU" sz="2400" dirty="0" smtClean="0"/>
              <a:t> – </a:t>
            </a:r>
            <a:r>
              <a:rPr lang="ru-RU" sz="2400" dirty="0" err="1" smtClean="0"/>
              <a:t>ЩУка</a:t>
            </a:r>
            <a:r>
              <a:rPr lang="ru-RU" sz="2400" dirty="0" smtClean="0"/>
              <a:t>:                     </a:t>
            </a:r>
          </a:p>
          <a:p>
            <a:r>
              <a:rPr lang="ru-RU" sz="2400" dirty="0" smtClean="0"/>
              <a:t>«Буква У нужна, а ну-ка!»                                            </a:t>
            </a:r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И шумит лесная ЧАЩА: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«В правило смотрите </a:t>
            </a:r>
            <a:r>
              <a:rPr lang="ru-RU" sz="2400" dirty="0" err="1" smtClean="0"/>
              <a:t>ЧАще</a:t>
            </a:r>
            <a:r>
              <a:rPr lang="ru-RU" sz="2400" dirty="0"/>
              <a:t>,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Там волшебные слова: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«ЧА и ЩА </a:t>
            </a:r>
            <a:r>
              <a:rPr lang="ru-RU" sz="2400" dirty="0" err="1" smtClean="0"/>
              <a:t>пиШИте</a:t>
            </a:r>
            <a:r>
              <a:rPr lang="ru-RU" sz="2400" dirty="0" smtClean="0"/>
              <a:t> с А!»</a:t>
            </a:r>
          </a:p>
          <a:p>
            <a:r>
              <a:rPr lang="ru-RU" sz="2400" dirty="0" smtClean="0"/>
              <a:t>*</a:t>
            </a:r>
            <a:r>
              <a:rPr lang="ru-RU" dirty="0" smtClean="0"/>
              <a:t>Сочините свою историю, используя слова с орфограммой «И, А,У после шипящих».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1"/>
            <a:ext cx="1368152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7715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74816"/>
            <a:ext cx="129614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77" y="3980581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О-Ё после шипящих</a:t>
            </a: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КОРНЕ: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Есть ли чередование Е//Ё?</a:t>
            </a: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95736" y="1844824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987824" y="184482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6873" y="213285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6302" y="2141824"/>
            <a:ext cx="93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нет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449326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ЗАПОМНИ!</a:t>
            </a:r>
          </a:p>
          <a:p>
            <a:r>
              <a:rPr lang="ru-RU" dirty="0" smtClean="0"/>
              <a:t>Шоколад, шофер, крыжовник,</a:t>
            </a:r>
          </a:p>
          <a:p>
            <a:r>
              <a:rPr lang="ru-RU" dirty="0" smtClean="0"/>
              <a:t>Шов, шоссе, обжора, шорник,</a:t>
            </a:r>
          </a:p>
          <a:p>
            <a:r>
              <a:rPr lang="ru-RU" dirty="0" smtClean="0"/>
              <a:t>Капюшон, жокей, чащоба,</a:t>
            </a:r>
          </a:p>
          <a:p>
            <a:r>
              <a:rPr lang="ru-RU" dirty="0" smtClean="0"/>
              <a:t>Шорох, чопорный, трущоба,</a:t>
            </a:r>
          </a:p>
          <a:p>
            <a:r>
              <a:rPr lang="ru-RU" dirty="0" smtClean="0"/>
              <a:t>Шорты, шок, жонглёр, изжога,</a:t>
            </a:r>
          </a:p>
          <a:p>
            <a:r>
              <a:rPr lang="ru-RU" dirty="0" smtClean="0"/>
              <a:t>Трещотка.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741" y="3482112"/>
            <a:ext cx="6858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 В ОКОНЧАНИЯХ и СУФФИКСАХ СУЩЕСТВИТЕЛЬНЫХ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ПРИЛАГАТЕЛЬНЫХ: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Падает ли ударение?</a:t>
            </a:r>
            <a:endParaRPr lang="ru-RU" b="1" dirty="0"/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802166" y="4437112"/>
            <a:ext cx="792088" cy="347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91780" y="4452465"/>
            <a:ext cx="792088" cy="229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11860" y="4747259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</a:p>
          <a:p>
            <a:r>
              <a:rPr lang="ru-RU" b="1" dirty="0">
                <a:solidFill>
                  <a:srgbClr val="FF0000"/>
                </a:solidFill>
              </a:rPr>
              <a:t>Е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79990" y="4775697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Оˊ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741" y="539553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ГЛАГОЛАХ и ПРИЧАСТИЯХ: </a:t>
            </a:r>
            <a:r>
              <a:rPr lang="ru-RU" b="1" dirty="0" smtClean="0">
                <a:solidFill>
                  <a:srgbClr val="FF0000"/>
                </a:solidFill>
              </a:rPr>
              <a:t>Ё</a:t>
            </a:r>
          </a:p>
          <a:p>
            <a:pPr marL="342900" indent="-342900">
              <a:buAutoNum type="arabicPeriod" startAt="3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Иноязычные  суффиксы: стажёр, дирижёр, тренажёр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2587" y="3916263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 в корне? Не зевай:</a:t>
            </a:r>
          </a:p>
          <a:p>
            <a:r>
              <a:rPr lang="ru-RU" dirty="0" smtClean="0"/>
              <a:t>Ё на Е скорей меняй!</a:t>
            </a:r>
          </a:p>
          <a:p>
            <a:r>
              <a:rPr lang="ru-RU" dirty="0" smtClean="0"/>
              <a:t>В именных за корнем О</a:t>
            </a:r>
          </a:p>
          <a:p>
            <a:r>
              <a:rPr lang="ru-RU" dirty="0" smtClean="0"/>
              <a:t>С удареньем быть должно.</a:t>
            </a:r>
          </a:p>
          <a:p>
            <a:r>
              <a:rPr lang="ru-RU" dirty="0" smtClean="0"/>
              <a:t>После корня у глагольных</a:t>
            </a:r>
          </a:p>
          <a:p>
            <a:r>
              <a:rPr lang="ru-RU" dirty="0" smtClean="0"/>
              <a:t>Букву Ё пиши спокойно.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6" grpId="0"/>
      <p:bldP spid="17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2"/>
                </a:solidFill>
              </a:rPr>
              <a:t>ГЛАСНЫЕ после Ц                           § 43  </a:t>
            </a:r>
          </a:p>
          <a:p>
            <a:pPr algn="ctr"/>
            <a:endParaRPr lang="ru-RU" sz="2000" b="1" u="sng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И - Ы</a:t>
            </a:r>
            <a:r>
              <a:rPr lang="ru-RU" sz="2000" b="1" u="sng" dirty="0" smtClean="0">
                <a:solidFill>
                  <a:schemeClr val="tx2"/>
                </a:solidFill>
              </a:rPr>
              <a:t> 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В  существительных на  -ЦИЯ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Мы всегда напишем –ИЯ.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Да и в корне, посмотри,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Тоже пишем букву И.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А в концовке –ЦЫН, -ЦЫЙ, ЦЫ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Пишем только букву Ы.</a:t>
            </a:r>
          </a:p>
          <a:p>
            <a:r>
              <a:rPr lang="ru-RU" sz="2000" b="1" dirty="0" smtClean="0"/>
              <a:t>ИСКЛЮЧЕНИЯ: </a:t>
            </a:r>
            <a:r>
              <a:rPr lang="ru-RU" sz="2000" b="1" dirty="0" smtClean="0">
                <a:solidFill>
                  <a:srgbClr val="FF0000"/>
                </a:solidFill>
              </a:rPr>
              <a:t>Цыган </a:t>
            </a:r>
            <a:r>
              <a:rPr lang="ru-RU" sz="2000" b="1" dirty="0" smtClean="0"/>
              <a:t>привстал на </a:t>
            </a:r>
            <a:r>
              <a:rPr lang="ru-RU" sz="2000" b="1" dirty="0" smtClean="0">
                <a:solidFill>
                  <a:srgbClr val="FF0000"/>
                </a:solidFill>
              </a:rPr>
              <a:t>цыпочки </a:t>
            </a:r>
            <a:r>
              <a:rPr lang="ru-RU" sz="2000" b="1" dirty="0" smtClean="0"/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цыкнул </a:t>
            </a:r>
            <a:r>
              <a:rPr lang="ru-RU" sz="2000" b="1" dirty="0" smtClean="0"/>
              <a:t>на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цыпленка: «Цыц!»</a:t>
            </a:r>
            <a:r>
              <a:rPr lang="ru-RU" sz="2000" b="1" dirty="0" smtClean="0">
                <a:solidFill>
                  <a:srgbClr val="0070C0"/>
                </a:solidFill>
              </a:rPr>
              <a:t>  </a:t>
            </a:r>
            <a:r>
              <a:rPr lang="ru-RU" sz="2000" b="1" u="sng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2.     О - Е</a:t>
            </a:r>
            <a:r>
              <a:rPr lang="ru-RU" sz="2000" b="1" u="sng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000" b="1" u="sng" dirty="0" smtClean="0">
                <a:solidFill>
                  <a:schemeClr val="tx2"/>
                </a:solidFill>
              </a:rPr>
              <a:t>     </a:t>
            </a:r>
          </a:p>
          <a:p>
            <a:pPr algn="ctr"/>
            <a:r>
              <a:rPr lang="ru-RU" sz="2000" b="1" u="sng" dirty="0" smtClean="0">
                <a:solidFill>
                  <a:schemeClr val="tx2"/>
                </a:solidFill>
              </a:rPr>
              <a:t>           </a:t>
            </a:r>
            <a:endParaRPr lang="ru-RU" sz="2000" b="1" u="sng" dirty="0">
              <a:solidFill>
                <a:schemeClr val="tx2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043608" y="436510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619672" y="436510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9126" y="465313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</a:t>
            </a:r>
          </a:p>
          <a:p>
            <a:r>
              <a:rPr lang="ru-RU" dirty="0" smtClean="0"/>
              <a:t>ударением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4653136"/>
            <a:ext cx="1106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без</a:t>
            </a:r>
          </a:p>
          <a:p>
            <a:r>
              <a:rPr lang="ru-RU" dirty="0" smtClean="0"/>
              <a:t>ударения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8246691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– одежда всех фактов, а звук – одежда слова.</a:t>
            </a:r>
          </a:p>
          <a:p>
            <a:pPr algn="r"/>
            <a:r>
              <a:rPr lang="ru-RU" sz="2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Горький.</a:t>
            </a:r>
          </a:p>
          <a:p>
            <a:pPr algn="r"/>
            <a:endParaRPr lang="ru-RU" sz="2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 наш не только живописен, но и звучен.</a:t>
            </a:r>
          </a:p>
          <a:p>
            <a:pPr algn="r"/>
            <a:r>
              <a:rPr lang="ru-RU" sz="2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Бестужев.</a:t>
            </a:r>
          </a:p>
          <a:p>
            <a:pPr algn="r"/>
            <a:endParaRPr lang="ru-RU" sz="2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то шелестят, как травы, то бормочут, как родники, то пересвистываются, как птицы, то позванивают, как первый лед.</a:t>
            </a:r>
          </a:p>
          <a:p>
            <a:pPr algn="r"/>
            <a:r>
              <a:rPr lang="ru-RU" sz="28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 Паустовский.</a:t>
            </a:r>
          </a:p>
          <a:p>
            <a:pPr algn="r"/>
            <a:endParaRPr lang="ru-RU" sz="2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29736"/>
            <a:ext cx="8190903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Необыкновенный язык наш есть ещё ТАЙНА. В нем есть все тоны и оттенки, все переходы звуков, от самых твердых до самых нежных и мягких; он беспределен и может, живой как жизнь, обогащаться с быстротой поражающей. </a:t>
            </a:r>
          </a:p>
          <a:p>
            <a:pPr algn="r"/>
            <a:r>
              <a:rPr lang="ru-RU" sz="3200" b="1" dirty="0" smtClean="0">
                <a:ln/>
                <a:solidFill>
                  <a:schemeClr val="accent3"/>
                </a:solidFill>
              </a:rPr>
              <a:t>Н.В. Гоголь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2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2474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Фонетика не сознается носителем языка до тех пор, пока он не захотел</a:t>
            </a:r>
          </a:p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 научиться писать.</a:t>
            </a:r>
          </a:p>
          <a:p>
            <a:pPr algn="r"/>
            <a:r>
              <a:rPr lang="ru-RU" sz="3200" b="1" dirty="0" smtClean="0">
                <a:ln/>
                <a:solidFill>
                  <a:schemeClr val="accent3"/>
                </a:solidFill>
              </a:rPr>
              <a:t>Г.А. Золотова</a:t>
            </a:r>
          </a:p>
          <a:p>
            <a:pPr algn="r"/>
            <a:endParaRPr lang="ru-RU" sz="3200" b="1" dirty="0">
              <a:ln/>
              <a:solidFill>
                <a:schemeClr val="accent3"/>
              </a:solidFill>
            </a:endParaRPr>
          </a:p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Ударение – поистине душа слова. Отнимите у слова ударение , и его не станет. Поставьте неправильное ударение – разрушится все.</a:t>
            </a:r>
          </a:p>
          <a:p>
            <a:pPr algn="r"/>
            <a:r>
              <a:rPr lang="ru-RU" sz="3200" b="1" dirty="0" smtClean="0">
                <a:ln/>
                <a:solidFill>
                  <a:schemeClr val="accent3"/>
                </a:solidFill>
              </a:rPr>
              <a:t>Н.А. Федянина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Вопросы для итогового повторения по теме «ФОНЕТИКА»</a:t>
            </a:r>
            <a:endParaRPr lang="ru-RU" sz="2000" b="1" dirty="0"/>
          </a:p>
          <a:p>
            <a:pPr marL="342900" indent="-342900">
              <a:buAutoNum type="arabicPeriod"/>
            </a:pPr>
            <a:r>
              <a:rPr lang="ru-RU" b="1" dirty="0" smtClean="0"/>
              <a:t>Что изучают следующие разделы лингвистики: фонетика, графика, орфоэпия, орфография?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Как образуются гласные и согласные звуки?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Назовите слабые позиции для гласных и согласных звуков , подберите св</a:t>
            </a:r>
            <a:r>
              <a:rPr lang="ru-RU" b="1" dirty="0"/>
              <a:t>ои </a:t>
            </a:r>
            <a:r>
              <a:rPr lang="ru-RU" b="1" dirty="0" smtClean="0"/>
              <a:t>примеры, расскажите стихотворное правило.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Как правильно переносить слова?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Безударные гласные, проверяемые и непроверяемые ударением.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Гласные И.А, У после шипящих, стихотворное правило, исключения.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Гласные О – Ё после шипящих, стихотворное правило с исключениями.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Гласные И-Ы после Ц, стихотворное правило, исключения.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Звонкие и глухие согласные, подберите свои примеры, назовите непарные согласные, стихотворное правило.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Непроизносимые согласные, стихотворное правило, подобрать  свои примеры.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Различные способы обозначения мягкости согласных. Мягкость каких согласных обозначать не нужно и почему?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Двойная роль букв Е, Ё, Ю, Я.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Разделительные Ь и Ъ знаки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* Сочините историю, включив в нее как можно больше слов на правила, изученные в разделе «Фонетика».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64119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Знаешь, друг, не будь зубрилой,</a:t>
            </a:r>
          </a:p>
          <a:p>
            <a:r>
              <a:rPr lang="ru-RU" sz="3600" dirty="0" smtClean="0"/>
              <a:t>Ведь зубрёжка – это ложь.</a:t>
            </a:r>
          </a:p>
          <a:p>
            <a:r>
              <a:rPr lang="ru-RU" sz="3600" dirty="0" smtClean="0"/>
              <a:t>Правила учи, мой милый,</a:t>
            </a:r>
          </a:p>
          <a:p>
            <a:r>
              <a:rPr lang="ru-RU" sz="3600" dirty="0" smtClean="0"/>
              <a:t>Потрудись и все поймешь!</a:t>
            </a:r>
          </a:p>
          <a:p>
            <a:r>
              <a:rPr lang="ru-RU" sz="3600" dirty="0" smtClean="0"/>
              <a:t>Вмиг исчезнут огорченья,</a:t>
            </a:r>
          </a:p>
          <a:p>
            <a:r>
              <a:rPr lang="ru-RU" sz="3600" dirty="0" smtClean="0"/>
              <a:t>Станешь грамотно писать.</a:t>
            </a:r>
          </a:p>
          <a:p>
            <a:r>
              <a:rPr lang="ru-RU" sz="3600" dirty="0" smtClean="0"/>
              <a:t>От уроков, без сомненья,</a:t>
            </a:r>
          </a:p>
          <a:p>
            <a:r>
              <a:rPr lang="ru-RU" sz="3600" dirty="0" smtClean="0"/>
              <a:t>Будешь радость получать.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       </a:t>
            </a:r>
            <a:r>
              <a:rPr lang="ru-RU" sz="4400" b="1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Морфемика</a:t>
            </a:r>
            <a:r>
              <a:rPr lang="ru-RU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</a:t>
            </a:r>
            <a:r>
              <a:rPr lang="ru-RU" sz="2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§44-46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5380" y="1043083"/>
            <a:ext cx="1090464" cy="4572000"/>
          </a:xfrm>
        </p:spPr>
        <p:txBody>
          <a:bodyPr vert="vert">
            <a:normAutofit lnSpcReduction="10000"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ПОХОЛОДАНИ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en-US" sz="2800" b="1" dirty="0" smtClean="0">
                <a:solidFill>
                  <a:srgbClr val="00B0F0"/>
                </a:solidFill>
              </a:rPr>
              <a:t>J</a:t>
            </a:r>
            <a:r>
              <a:rPr lang="ru-RU" sz="2800" b="1" dirty="0" smtClean="0">
                <a:solidFill>
                  <a:srgbClr val="00B0F0"/>
                </a:solidFill>
              </a:rPr>
              <a:t> Э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]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/>
              <a:t>ПОХОЛОДАНИЕ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7088469">
            <a:off x="1435919" y="1673397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42800" y="1385686"/>
            <a:ext cx="1" cy="529658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75656" y="2286164"/>
            <a:ext cx="200377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Арка 11"/>
          <p:cNvSpPr/>
          <p:nvPr/>
        </p:nvSpPr>
        <p:spPr>
          <a:xfrm rot="5400000">
            <a:off x="904214" y="2488525"/>
            <a:ext cx="1152128" cy="244203"/>
          </a:xfrm>
          <a:prstGeom prst="blockArc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59146" y="3387201"/>
            <a:ext cx="464935" cy="39277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453743" y="3818487"/>
            <a:ext cx="422670" cy="56852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16252" y="4359418"/>
            <a:ext cx="360040" cy="3735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90453" y="3538000"/>
            <a:ext cx="253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</a:t>
            </a:r>
            <a:r>
              <a:rPr lang="ru-RU" sz="2800" b="1" dirty="0" smtClean="0"/>
              <a:t>Новые слова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51720" y="1875385"/>
            <a:ext cx="5877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*Корень слова – значимая часть,</a:t>
            </a:r>
          </a:p>
          <a:p>
            <a:r>
              <a:rPr lang="ru-RU" sz="2400" dirty="0" smtClean="0"/>
              <a:t>Над словами родственными держит власть,</a:t>
            </a:r>
          </a:p>
          <a:p>
            <a:r>
              <a:rPr lang="ru-RU" sz="2400" dirty="0" smtClean="0"/>
              <a:t>Выясни умело линию родства,</a:t>
            </a:r>
          </a:p>
          <a:p>
            <a:r>
              <a:rPr lang="ru-RU" sz="2400" dirty="0" smtClean="0"/>
              <a:t>Однокоренные подбери слова.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9752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97237" y="4117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051720" y="1385686"/>
            <a:ext cx="253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</a:t>
            </a:r>
            <a:r>
              <a:rPr lang="ru-RU" sz="2800" b="1" dirty="0" smtClean="0"/>
              <a:t>Новые слова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90453" y="4061220"/>
            <a:ext cx="6589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* </a:t>
            </a:r>
            <a:r>
              <a:rPr lang="ru-RU" sz="2800" b="1" dirty="0" smtClean="0"/>
              <a:t>Изменяемая часть </a:t>
            </a:r>
            <a:r>
              <a:rPr lang="ru-RU" sz="2000" b="1" dirty="0" smtClean="0"/>
              <a:t>(форма слова, связь слов)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41657" y="4584440"/>
            <a:ext cx="44905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Помни: </a:t>
            </a:r>
            <a:r>
              <a:rPr lang="ru-RU" sz="2800" dirty="0" smtClean="0"/>
              <a:t>при разборе слова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Окончанье и основу</a:t>
            </a:r>
          </a:p>
          <a:p>
            <a:r>
              <a:rPr lang="ru-RU" sz="2800" dirty="0" smtClean="0"/>
              <a:t>Первым делом находи,</a:t>
            </a:r>
          </a:p>
          <a:p>
            <a:r>
              <a:rPr lang="ru-RU" sz="2800" dirty="0" smtClean="0"/>
              <a:t>После </a:t>
            </a:r>
            <a:r>
              <a:rPr lang="ru-RU" sz="2800" dirty="0" smtClean="0">
                <a:solidFill>
                  <a:srgbClr val="00B0F0"/>
                </a:solidFill>
              </a:rPr>
              <a:t>корня</a:t>
            </a:r>
            <a:r>
              <a:rPr lang="ru-RU" sz="2800" dirty="0" smtClean="0"/>
              <a:t> будет </a:t>
            </a:r>
            <a:r>
              <a:rPr lang="ru-RU" sz="2800" dirty="0" smtClean="0">
                <a:solidFill>
                  <a:srgbClr val="00B0F0"/>
                </a:solidFill>
              </a:rPr>
              <a:t>суффикс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А </a:t>
            </a:r>
            <a:r>
              <a:rPr lang="ru-RU" sz="2800" dirty="0" smtClean="0">
                <a:solidFill>
                  <a:srgbClr val="00B0F0"/>
                </a:solidFill>
              </a:rPr>
              <a:t>приставка</a:t>
            </a:r>
            <a:r>
              <a:rPr lang="ru-RU" sz="2800" dirty="0" smtClean="0"/>
              <a:t> впереди. </a:t>
            </a:r>
          </a:p>
          <a:p>
            <a:endParaRPr lang="ru-RU" sz="2800" dirty="0">
              <a:solidFill>
                <a:srgbClr val="00B0F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504569" y="1992288"/>
            <a:ext cx="71275" cy="4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453743" y="1915344"/>
            <a:ext cx="208653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23" grpId="0"/>
      <p:bldP spid="24" grpId="0"/>
      <p:bldP spid="27" grpId="0"/>
      <p:bldP spid="29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Определи слово как часть речи.</a:t>
            </a:r>
          </a:p>
          <a:p>
            <a:r>
              <a:rPr lang="ru-RU" sz="2000" dirty="0" smtClean="0"/>
              <a:t>У изменяемого слова найди </a:t>
            </a:r>
            <a:r>
              <a:rPr lang="ru-RU" sz="2000" b="1" dirty="0" smtClean="0">
                <a:solidFill>
                  <a:srgbClr val="00B0F0"/>
                </a:solidFill>
              </a:rPr>
              <a:t>окончание</a:t>
            </a:r>
            <a:r>
              <a:rPr lang="ru-RU" sz="2000" dirty="0" smtClean="0"/>
              <a:t>, изменяя форму слова. Помни, что некоторые слова имеют нулевое окончание. Определи грамматическое значение окончания</a:t>
            </a:r>
          </a:p>
          <a:p>
            <a:r>
              <a:rPr lang="ru-RU" sz="2000" dirty="0" smtClean="0"/>
              <a:t>Укажи </a:t>
            </a:r>
            <a:r>
              <a:rPr lang="ru-RU" sz="2000" b="1" dirty="0" smtClean="0">
                <a:solidFill>
                  <a:srgbClr val="00B0F0"/>
                </a:solidFill>
              </a:rPr>
              <a:t>основу</a:t>
            </a:r>
            <a:r>
              <a:rPr lang="ru-RU" sz="2000" dirty="0" smtClean="0"/>
              <a:t> слова. Помни, что именно она содержит лексическое значение слова.</a:t>
            </a:r>
          </a:p>
          <a:p>
            <a:r>
              <a:rPr lang="ru-RU" sz="2000" dirty="0" smtClean="0"/>
              <a:t>Выдели </a:t>
            </a:r>
            <a:r>
              <a:rPr lang="ru-RU" sz="2000" b="1" dirty="0" smtClean="0">
                <a:solidFill>
                  <a:srgbClr val="00B0F0"/>
                </a:solidFill>
              </a:rPr>
              <a:t>корень</a:t>
            </a:r>
            <a:r>
              <a:rPr lang="ru-RU" sz="2000" dirty="0" smtClean="0"/>
              <a:t>, подбирая однокоренные слова.</a:t>
            </a:r>
          </a:p>
          <a:p>
            <a:r>
              <a:rPr lang="ru-RU" sz="2000" dirty="0" smtClean="0"/>
              <a:t>Выдели </a:t>
            </a:r>
            <a:r>
              <a:rPr lang="ru-RU" sz="2000" b="1" dirty="0" smtClean="0">
                <a:solidFill>
                  <a:srgbClr val="00B0F0"/>
                </a:solidFill>
              </a:rPr>
              <a:t>приставки</a:t>
            </a:r>
            <a:r>
              <a:rPr lang="ru-RU" sz="2000" dirty="0" smtClean="0"/>
              <a:t> и </a:t>
            </a:r>
            <a:r>
              <a:rPr lang="ru-RU" sz="2000" b="1" dirty="0" smtClean="0">
                <a:solidFill>
                  <a:srgbClr val="00B0F0"/>
                </a:solidFill>
              </a:rPr>
              <a:t>суффиксы</a:t>
            </a:r>
            <a:r>
              <a:rPr lang="ru-RU" sz="2000" dirty="0" smtClean="0"/>
              <a:t>, если они есть, применяя элементы словообразовательного анализа, чтобы не ошибиться. Правильность выделения этих морфем докажи подбором слов с другим корнем.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1600" dirty="0" smtClean="0"/>
              <a:t>* Внимательно поработай с § 48 и 49 и понятиями «связанный корень», «непродуктивные морфемы», «наложение морфем», «исторические чередования», «беглый гласный». Знание этих понятий поможет разобрать слово правильно! Если попалось особо сложное слово, можешь воспользоваться словообразовательными словарями, посмотреть ответ в сети Интернет.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Порядок морфемного разбора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269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908720"/>
            <a:ext cx="8784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Найти корень слова – это значит найти его внутренний,</a:t>
            </a:r>
          </a:p>
          <a:p>
            <a:r>
              <a:rPr lang="ru-RU" sz="2800" dirty="0" smtClean="0"/>
              <a:t>затаенный смысл – то же, что зажечь внутри фонаря</a:t>
            </a:r>
          </a:p>
          <a:p>
            <a:r>
              <a:rPr lang="ru-RU" sz="2800" dirty="0" smtClean="0"/>
              <a:t>огонек.</a:t>
            </a:r>
          </a:p>
          <a:p>
            <a:pPr algn="r"/>
            <a:r>
              <a:rPr lang="ru-RU" sz="2800" dirty="0"/>
              <a:t> </a:t>
            </a:r>
            <a:r>
              <a:rPr lang="ru-RU" sz="2800" dirty="0" smtClean="0"/>
              <a:t>                                                 М.А. Рыбникова</a:t>
            </a:r>
          </a:p>
          <a:p>
            <a:endParaRPr lang="ru-RU" sz="2800" dirty="0"/>
          </a:p>
          <a:p>
            <a:r>
              <a:rPr lang="ru-RU" sz="2800" dirty="0" smtClean="0"/>
              <a:t>Каждая  часть слова что-то выражает, несёт какой-то смысл, для чего-то служит. Общий смысл слова складывается из значений всех его составных элементов.</a:t>
            </a:r>
          </a:p>
          <a:p>
            <a:pPr algn="r"/>
            <a:r>
              <a:rPr lang="ru-RU" sz="2800" dirty="0" smtClean="0"/>
              <a:t>А. Н. Тихонов</a:t>
            </a:r>
          </a:p>
          <a:p>
            <a:endParaRPr lang="ru-RU" sz="2800" dirty="0" smtClean="0"/>
          </a:p>
          <a:p>
            <a:pPr algn="r"/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206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Изучение и знание законов словообразования, состава слова необходимо для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прочного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усвоения </a:t>
            </a:r>
            <a:r>
              <a:rPr lang="ru-RU" sz="2800" dirty="0" smtClean="0">
                <a:solidFill>
                  <a:srgbClr val="00B0F0"/>
                </a:solidFill>
              </a:rPr>
              <a:t>правил правописания.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ru-RU" sz="2800" dirty="0" smtClean="0"/>
              <a:t>А.Н. Тихонов</a:t>
            </a:r>
          </a:p>
          <a:p>
            <a:pPr algn="r"/>
            <a:endParaRPr lang="ru-RU" sz="2800" dirty="0"/>
          </a:p>
          <a:p>
            <a:r>
              <a:rPr lang="ru-RU" sz="2800" dirty="0" smtClean="0"/>
              <a:t>Чутьё к слову можно развивать в себе только внимательным отношением к составным элементам слова, которые часто выступают выразителями тончайших </a:t>
            </a:r>
            <a:r>
              <a:rPr lang="ru-RU" sz="2800" dirty="0" smtClean="0">
                <a:solidFill>
                  <a:srgbClr val="00B0F0"/>
                </a:solidFill>
              </a:rPr>
              <a:t>оттенков значения.</a:t>
            </a:r>
          </a:p>
          <a:p>
            <a:pPr algn="r"/>
            <a:r>
              <a:rPr lang="ru-RU" sz="2800" dirty="0" smtClean="0"/>
              <a:t>А.Н. Тихонов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Приставка придаёт речи столько богатейших оттенков! Чудесная выразительность речи в значительной мере зависит от них. </a:t>
            </a:r>
            <a:r>
              <a:rPr lang="ru-RU" sz="2800" dirty="0" smtClean="0">
                <a:solidFill>
                  <a:srgbClr val="00B0F0"/>
                </a:solidFill>
              </a:rPr>
              <a:t>В разнообразии приставки таится разнообразие смысла.</a:t>
            </a:r>
          </a:p>
          <a:p>
            <a:pPr algn="r"/>
            <a:r>
              <a:rPr lang="ru-RU" sz="2800" dirty="0" smtClean="0"/>
              <a:t>К. И. Чуковский.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501008"/>
            <a:ext cx="842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Человек, прислушивающийся к значимости в слове</a:t>
            </a:r>
          </a:p>
          <a:p>
            <a:r>
              <a:rPr lang="ru-RU" sz="2800" dirty="0" smtClean="0"/>
              <a:t> корня, приставки, заинтересовывается строением </a:t>
            </a:r>
          </a:p>
          <a:p>
            <a:r>
              <a:rPr lang="ru-RU" sz="2800" dirty="0" smtClean="0"/>
              <a:t>языка, положением слова в речи, предложении. Про такого человека говорят, что он знает язык до корня.</a:t>
            </a:r>
          </a:p>
          <a:p>
            <a:pPr algn="r"/>
            <a:r>
              <a:rPr lang="ru-RU" sz="2800" dirty="0" smtClean="0"/>
              <a:t>Н. Асеев.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394155"/>
            <a:ext cx="8166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ЧЕРЕДОВАНИЕ ГЛАСНЫХ О-А в КОРНЕ</a:t>
            </a:r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smtClean="0"/>
              <a:t>Гор - </a:t>
            </a:r>
            <a:r>
              <a:rPr lang="ru-RU" sz="2800" dirty="0" err="1" smtClean="0"/>
              <a:t>г</a:t>
            </a:r>
            <a:r>
              <a:rPr lang="ru-RU" sz="2800" dirty="0" err="1" smtClean="0">
                <a:solidFill>
                  <a:srgbClr val="FF0000"/>
                </a:solidFill>
              </a:rPr>
              <a:t>Аˊ</a:t>
            </a:r>
            <a:r>
              <a:rPr lang="ru-RU" sz="2800" dirty="0" err="1" smtClean="0"/>
              <a:t>р</a:t>
            </a:r>
            <a:r>
              <a:rPr lang="ru-RU" sz="2800" dirty="0" smtClean="0"/>
              <a:t>; </a:t>
            </a:r>
            <a:r>
              <a:rPr lang="ru-RU" sz="2800" dirty="0" err="1" smtClean="0"/>
              <a:t>з</a:t>
            </a:r>
            <a:r>
              <a:rPr lang="ru-RU" sz="2800" dirty="0" err="1" smtClean="0">
                <a:solidFill>
                  <a:srgbClr val="FF0000"/>
                </a:solidFill>
              </a:rPr>
              <a:t>Оˊ</a:t>
            </a:r>
            <a:r>
              <a:rPr lang="ru-RU" sz="2800" dirty="0" err="1" smtClean="0"/>
              <a:t>р</a:t>
            </a:r>
            <a:r>
              <a:rPr lang="ru-RU" sz="2800" dirty="0" smtClean="0"/>
              <a:t> – </a:t>
            </a:r>
            <a:r>
              <a:rPr lang="ru-RU" sz="2800" dirty="0" err="1" smtClean="0"/>
              <a:t>зар</a:t>
            </a:r>
            <a:r>
              <a:rPr lang="ru-RU" sz="2800" dirty="0" smtClean="0"/>
              <a:t> – зависят от ударения</a:t>
            </a:r>
          </a:p>
          <a:p>
            <a:r>
              <a:rPr lang="ru-RU" sz="2800" dirty="0" smtClean="0"/>
              <a:t>Помни: с корнем ГОР – ГАР</a:t>
            </a:r>
          </a:p>
          <a:p>
            <a:r>
              <a:rPr lang="ru-RU" sz="2800" dirty="0" err="1" smtClean="0"/>
              <a:t>ЗАГоРЕТЬ</a:t>
            </a:r>
            <a:r>
              <a:rPr lang="ru-RU" sz="2800" dirty="0" smtClean="0"/>
              <a:t>, но ЗАГАР.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 без ударения</a:t>
            </a:r>
          </a:p>
          <a:p>
            <a:r>
              <a:rPr lang="ru-RU" sz="2800" dirty="0" smtClean="0"/>
              <a:t>В любом стихотворении.</a:t>
            </a:r>
            <a:endParaRPr lang="ru-RU" sz="2800" dirty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endParaRPr lang="ru-RU" sz="2800" dirty="0"/>
          </a:p>
        </p:txBody>
      </p:sp>
      <p:sp>
        <p:nvSpPr>
          <p:cNvPr id="3" name="Арка 2"/>
          <p:cNvSpPr/>
          <p:nvPr/>
        </p:nvSpPr>
        <p:spPr>
          <a:xfrm>
            <a:off x="899913" y="1268760"/>
            <a:ext cx="589156" cy="213784"/>
          </a:xfrm>
          <a:prstGeom prst="blockArc">
            <a:avLst>
              <a:gd name="adj1" fmla="val 1070549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78112"/>
            <a:ext cx="736265" cy="15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Арка 5"/>
          <p:cNvSpPr/>
          <p:nvPr/>
        </p:nvSpPr>
        <p:spPr>
          <a:xfrm>
            <a:off x="2574500" y="1289163"/>
            <a:ext cx="717029" cy="288032"/>
          </a:xfrm>
          <a:prstGeom prst="blockArc">
            <a:avLst>
              <a:gd name="adj1" fmla="val 1070549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3590073" y="1326288"/>
            <a:ext cx="654618" cy="250907"/>
          </a:xfrm>
          <a:prstGeom prst="blockArc">
            <a:avLst>
              <a:gd name="adj1" fmla="val 1070549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916832"/>
            <a:ext cx="40789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Помни: в корне ЗАР-ЗОР,</a:t>
            </a:r>
          </a:p>
          <a:p>
            <a:r>
              <a:rPr lang="ru-RU" sz="2800" dirty="0" smtClean="0"/>
              <a:t>Чтоб не вышел позор,</a:t>
            </a:r>
          </a:p>
          <a:p>
            <a:r>
              <a:rPr lang="ru-RU" sz="2800" dirty="0" smtClean="0"/>
              <a:t>Пишут всё наоборот.</a:t>
            </a:r>
          </a:p>
          <a:p>
            <a:r>
              <a:rPr lang="ru-RU" sz="2800" dirty="0" smtClean="0"/>
              <a:t>Это как ещё? А вот:</a:t>
            </a:r>
          </a:p>
          <a:p>
            <a:r>
              <a:rPr lang="ru-RU" sz="2800" dirty="0" smtClean="0"/>
              <a:t>ЗОРЬКА, но </a:t>
            </a:r>
            <a:r>
              <a:rPr lang="ru-RU" sz="2800" dirty="0" err="1" smtClean="0"/>
              <a:t>ЗаРница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7" y="4364473"/>
            <a:ext cx="262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2.  </a:t>
            </a:r>
            <a:r>
              <a:rPr lang="ru-RU" sz="2800" dirty="0" err="1" smtClean="0"/>
              <a:t>КоС</a:t>
            </a:r>
            <a:r>
              <a:rPr lang="ru-RU" sz="2800" dirty="0" smtClean="0"/>
              <a:t> - КАС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82134" y="424511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069" y="5229200"/>
            <a:ext cx="4411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Если после корня  А,</a:t>
            </a:r>
          </a:p>
          <a:p>
            <a:r>
              <a:rPr lang="ru-RU" sz="2800" dirty="0" smtClean="0"/>
              <a:t>С корнем КАС пиши слова!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83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51212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Предположим, корень –ЛОЖ-</a:t>
            </a:r>
          </a:p>
          <a:p>
            <a:r>
              <a:rPr lang="ru-RU" sz="2800" dirty="0" smtClean="0"/>
              <a:t>Вышел в дождик без калош.</a:t>
            </a:r>
          </a:p>
          <a:p>
            <a:r>
              <a:rPr lang="ru-RU" sz="2800" dirty="0" smtClean="0"/>
              <a:t>Простудился, это ясно.</a:t>
            </a:r>
          </a:p>
          <a:p>
            <a:r>
              <a:rPr lang="ru-RU" sz="2800" dirty="0" smtClean="0"/>
              <a:t>Состояние ужасно!</a:t>
            </a:r>
          </a:p>
          <a:p>
            <a:r>
              <a:rPr lang="ru-RU" sz="2800" dirty="0" err="1" smtClean="0"/>
              <a:t>ПоЛОЖили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кроваатку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Как теперь ему несладко!</a:t>
            </a:r>
          </a:p>
          <a:p>
            <a:r>
              <a:rPr lang="ru-RU" sz="2800" dirty="0" err="1" smtClean="0"/>
              <a:t>ПредЛОЖили</a:t>
            </a:r>
            <a:r>
              <a:rPr lang="ru-RU" sz="2800" dirty="0" smtClean="0"/>
              <a:t> мазь, уколы,</a:t>
            </a:r>
          </a:p>
          <a:p>
            <a:r>
              <a:rPr lang="ru-RU" sz="2800" dirty="0" smtClean="0"/>
              <a:t>Пропускает, бедный, школу.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38897" y="4016102"/>
            <a:ext cx="42854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 вот умный корень ЛАГ,</a:t>
            </a:r>
          </a:p>
          <a:p>
            <a:r>
              <a:rPr lang="ru-RU" sz="2800" dirty="0" smtClean="0"/>
              <a:t>Суффикс А как будто флаг,</a:t>
            </a:r>
          </a:p>
          <a:p>
            <a:r>
              <a:rPr lang="ru-RU" sz="2800" dirty="0" smtClean="0"/>
              <a:t>За собою развернул</a:t>
            </a:r>
          </a:p>
          <a:p>
            <a:r>
              <a:rPr lang="ru-RU" sz="2800" dirty="0" smtClean="0"/>
              <a:t>И ни разу не чихнул.</a:t>
            </a:r>
          </a:p>
          <a:p>
            <a:r>
              <a:rPr lang="ru-RU" sz="2800" dirty="0" err="1" smtClean="0"/>
              <a:t>ПоЛАГАю</a:t>
            </a:r>
            <a:r>
              <a:rPr lang="ru-RU" sz="2800" dirty="0" smtClean="0"/>
              <a:t>, ясно, дети,</a:t>
            </a:r>
          </a:p>
          <a:p>
            <a:r>
              <a:rPr lang="ru-RU" sz="2800" dirty="0" smtClean="0"/>
              <a:t>Как писать вам корни эти?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3048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385500"/>
            <a:ext cx="62551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Вот проблема, вот вопрос:</a:t>
            </a:r>
          </a:p>
          <a:p>
            <a:r>
              <a:rPr lang="ru-RU" sz="2800" dirty="0" smtClean="0"/>
              <a:t>Как писать мне –РАСТ-, -РАЩ-, -РОС-?</a:t>
            </a:r>
          </a:p>
          <a:p>
            <a:r>
              <a:rPr lang="ru-RU" sz="2800" dirty="0" smtClean="0"/>
              <a:t>Делать вывод я горазд:</a:t>
            </a:r>
          </a:p>
          <a:p>
            <a:r>
              <a:rPr lang="ru-RU" sz="2800" dirty="0" smtClean="0"/>
              <a:t>В корне –РАСТ- и в корне –РАЩ-</a:t>
            </a:r>
          </a:p>
          <a:p>
            <a:r>
              <a:rPr lang="ru-RU" sz="2800" dirty="0" smtClean="0"/>
              <a:t>Буква А. А в корне –РОС – </a:t>
            </a:r>
          </a:p>
          <a:p>
            <a:r>
              <a:rPr lang="ru-RU" sz="2800" dirty="0" smtClean="0"/>
              <a:t>Буква О и снят вопрос!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3429000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ИСКЛЮЧЕНИЯ!</a:t>
            </a:r>
          </a:p>
          <a:p>
            <a:r>
              <a:rPr lang="ru-RU" sz="2800" dirty="0" smtClean="0"/>
              <a:t>Ростислав живет в Ростове,</a:t>
            </a:r>
          </a:p>
          <a:p>
            <a:r>
              <a:rPr lang="ru-RU" sz="2800" dirty="0" smtClean="0"/>
              <a:t>Кто он? Просто ростовщик.</a:t>
            </a:r>
          </a:p>
          <a:p>
            <a:r>
              <a:rPr lang="ru-RU" sz="2800" dirty="0" smtClean="0"/>
              <a:t>И росток в горшочке новом</a:t>
            </a:r>
          </a:p>
          <a:p>
            <a:r>
              <a:rPr lang="ru-RU" sz="2800" dirty="0" smtClean="0"/>
              <a:t>К исключениям привык.</a:t>
            </a:r>
          </a:p>
          <a:p>
            <a:r>
              <a:rPr lang="ru-RU" sz="2800" dirty="0" smtClean="0"/>
              <a:t>«Отрасль» – веточка, побег,</a:t>
            </a:r>
          </a:p>
          <a:p>
            <a:r>
              <a:rPr lang="ru-RU" sz="2800" dirty="0" smtClean="0"/>
              <a:t>Устарело в новый век.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1952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692696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скАк</a:t>
            </a:r>
            <a:r>
              <a:rPr lang="ru-RU" sz="2400" dirty="0" smtClean="0"/>
              <a:t> напишем только так,</a:t>
            </a:r>
          </a:p>
          <a:p>
            <a:r>
              <a:rPr lang="ru-RU" sz="2400" dirty="0" err="1" smtClean="0"/>
              <a:t>скОч</a:t>
            </a:r>
            <a:r>
              <a:rPr lang="ru-RU" sz="2400" dirty="0" smtClean="0"/>
              <a:t> без О писать невмочь.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7511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ЧЕРЕДОВАНИЕ ГЛАСНЫХ Е-И в КОРНЕ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47035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</a:t>
            </a:r>
            <a:r>
              <a:rPr lang="ru-RU" sz="2800" b="1" dirty="0" smtClean="0">
                <a:solidFill>
                  <a:schemeClr val="bg2"/>
                </a:solidFill>
              </a:rPr>
              <a:t>ира</a:t>
            </a:r>
            <a:r>
              <a:rPr lang="ru-RU" sz="2800" dirty="0" smtClean="0"/>
              <a:t>ть, ст</a:t>
            </a:r>
            <a:r>
              <a:rPr lang="ru-RU" sz="2800" b="1" dirty="0" smtClean="0">
                <a:solidFill>
                  <a:schemeClr val="bg2"/>
                </a:solidFill>
              </a:rPr>
              <a:t>ира</a:t>
            </a:r>
            <a:r>
              <a:rPr lang="ru-RU" sz="2800" dirty="0" smtClean="0"/>
              <a:t>ть, зад</a:t>
            </a:r>
            <a:r>
              <a:rPr lang="ru-RU" sz="2800" b="1" dirty="0" smtClean="0">
                <a:solidFill>
                  <a:schemeClr val="bg2"/>
                </a:solidFill>
              </a:rPr>
              <a:t>ира</a:t>
            </a:r>
            <a:r>
              <a:rPr lang="ru-RU" sz="2800" dirty="0" smtClean="0"/>
              <a:t> – </a:t>
            </a:r>
          </a:p>
          <a:p>
            <a:r>
              <a:rPr lang="ru-RU" sz="2800" dirty="0" smtClean="0"/>
              <a:t>Повнимательней гляди:</a:t>
            </a:r>
          </a:p>
          <a:p>
            <a:r>
              <a:rPr lang="ru-RU" sz="2800" dirty="0" smtClean="0"/>
              <a:t>Если в корне имя ИРА,</a:t>
            </a:r>
          </a:p>
          <a:p>
            <a:r>
              <a:rPr lang="ru-RU" sz="2800" dirty="0" smtClean="0"/>
              <a:t>Значит, в корне буква 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661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Выбери удобный именно для тебя способ запоминания правила.</a:t>
            </a:r>
            <a:endParaRPr lang="ru-RU" dirty="0"/>
          </a:p>
        </p:txBody>
      </p:sp>
      <p:sp>
        <p:nvSpPr>
          <p:cNvPr id="5" name="Арка 4"/>
          <p:cNvSpPr/>
          <p:nvPr/>
        </p:nvSpPr>
        <p:spPr>
          <a:xfrm>
            <a:off x="1643674" y="1782108"/>
            <a:ext cx="553212" cy="350748"/>
          </a:xfrm>
          <a:prstGeom prst="blockArc">
            <a:avLst>
              <a:gd name="adj1" fmla="val 11628320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2843808" y="1782108"/>
            <a:ext cx="553212" cy="350748"/>
          </a:xfrm>
          <a:prstGeom prst="blockArc">
            <a:avLst>
              <a:gd name="adj1" fmla="val 11628320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4292906" y="1787084"/>
            <a:ext cx="553212" cy="350748"/>
          </a:xfrm>
          <a:prstGeom prst="blockArc">
            <a:avLst>
              <a:gd name="adj1" fmla="val 11628320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118" y="2852936"/>
            <a:ext cx="4046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после корня – А.</a:t>
            </a:r>
          </a:p>
          <a:p>
            <a:r>
              <a:rPr lang="ru-RU" sz="2800" dirty="0" smtClean="0"/>
              <a:t>В корне будет И всегда.</a:t>
            </a:r>
          </a:p>
          <a:p>
            <a:r>
              <a:rPr lang="ru-RU" sz="2800" dirty="0" smtClean="0"/>
              <a:t>Вот пример, запоминай:</a:t>
            </a:r>
          </a:p>
          <a:p>
            <a:r>
              <a:rPr lang="ru-RU" sz="2800" dirty="0" smtClean="0"/>
              <a:t>Ноги </a:t>
            </a:r>
            <a:r>
              <a:rPr lang="ru-RU" sz="2800" dirty="0" err="1" smtClean="0"/>
              <a:t>вытЕр</a:t>
            </a:r>
            <a:r>
              <a:rPr lang="ru-RU" sz="2800" dirty="0" smtClean="0"/>
              <a:t>?– </a:t>
            </a:r>
            <a:r>
              <a:rPr lang="ru-RU" sz="2800" dirty="0" err="1" smtClean="0"/>
              <a:t>ВытИрай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365104"/>
            <a:ext cx="4508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Правило ослика ИА:</a:t>
            </a:r>
          </a:p>
          <a:p>
            <a:r>
              <a:rPr lang="ru-RU" sz="2800" dirty="0" smtClean="0"/>
              <a:t>Если за корнем А – пиши И.</a:t>
            </a: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88840"/>
            <a:ext cx="817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Сделать лёгким всё, что сложно,-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Это главное для всех.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Все реально, все возможно.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Верь в себя, придет успех.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8103180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Есть на свете суффикс А</a:t>
            </a:r>
          </a:p>
          <a:p>
            <a:r>
              <a:rPr lang="ru-RU" sz="2800" dirty="0" smtClean="0"/>
              <a:t>В букву И влюблен слегка.</a:t>
            </a:r>
          </a:p>
          <a:p>
            <a:r>
              <a:rPr lang="ru-RU" sz="2800" dirty="0" smtClean="0"/>
              <a:t>Если встанет после корня,</a:t>
            </a:r>
          </a:p>
          <a:p>
            <a:r>
              <a:rPr lang="ru-RU" sz="2800" dirty="0" smtClean="0"/>
              <a:t>Хоть в субботу, хоть во вторник,</a:t>
            </a:r>
          </a:p>
          <a:p>
            <a:r>
              <a:rPr lang="ru-RU" sz="2800" dirty="0" smtClean="0"/>
              <a:t>В корне пишем букву И,</a:t>
            </a:r>
          </a:p>
          <a:p>
            <a:r>
              <a:rPr lang="ru-RU" sz="2800" dirty="0" smtClean="0"/>
              <a:t>На урок её бери.</a:t>
            </a:r>
          </a:p>
          <a:p>
            <a:r>
              <a:rPr lang="ru-RU" sz="2800" dirty="0" smtClean="0"/>
              <a:t>Если </a:t>
            </a:r>
            <a:r>
              <a:rPr lang="ru-RU" sz="2800" dirty="0"/>
              <a:t>суффикс </a:t>
            </a:r>
            <a:r>
              <a:rPr lang="ru-RU" sz="2800" dirty="0" smtClean="0"/>
              <a:t>А уйдет,</a:t>
            </a:r>
          </a:p>
          <a:p>
            <a:r>
              <a:rPr lang="ru-RU" sz="2800" dirty="0" smtClean="0"/>
              <a:t>Корень букву Е найдёт.</a:t>
            </a:r>
          </a:p>
          <a:p>
            <a:endParaRPr lang="ru-RU" sz="2800" dirty="0"/>
          </a:p>
          <a:p>
            <a:r>
              <a:rPr lang="ru-RU" sz="2400" dirty="0" smtClean="0"/>
              <a:t>* Сделайте иллюстрации к правилу, напишите свои истории.</a:t>
            </a:r>
            <a:endParaRPr lang="ru-RU" sz="2400"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01049" y="427935"/>
            <a:ext cx="2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˄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4083" y="3004620"/>
            <a:ext cx="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˄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11960" y="548680"/>
            <a:ext cx="11590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раз – рас</a:t>
            </a:r>
          </a:p>
          <a:p>
            <a:r>
              <a:rPr lang="ru-RU" sz="2000" dirty="0" smtClean="0"/>
              <a:t>без – бес</a:t>
            </a:r>
          </a:p>
          <a:p>
            <a:r>
              <a:rPr lang="ru-RU" sz="2000" dirty="0" smtClean="0"/>
              <a:t>из – </a:t>
            </a:r>
            <a:r>
              <a:rPr lang="ru-RU" sz="2000" dirty="0" err="1" smtClean="0"/>
              <a:t>ис</a:t>
            </a:r>
            <a:endParaRPr lang="ru-RU" sz="2000" dirty="0" smtClean="0"/>
          </a:p>
          <a:p>
            <a:r>
              <a:rPr lang="ru-RU" sz="2000" dirty="0" err="1" smtClean="0"/>
              <a:t>вз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вс</a:t>
            </a:r>
            <a:endParaRPr lang="ru-RU" sz="2000" dirty="0" smtClean="0"/>
          </a:p>
          <a:p>
            <a:r>
              <a:rPr lang="ru-RU" sz="2000" dirty="0" smtClean="0"/>
              <a:t>воз – </a:t>
            </a:r>
            <a:r>
              <a:rPr lang="ru-RU" sz="2000" dirty="0" err="1" smtClean="0"/>
              <a:t>вос</a:t>
            </a:r>
            <a:endParaRPr lang="ru-RU" sz="2000" dirty="0" smtClean="0"/>
          </a:p>
          <a:p>
            <a:r>
              <a:rPr lang="ru-RU" sz="2000" dirty="0" smtClean="0"/>
              <a:t>низ - </a:t>
            </a:r>
            <a:r>
              <a:rPr lang="ru-RU" sz="2000" dirty="0" err="1" smtClean="0"/>
              <a:t>нис</a:t>
            </a: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335652" y="548680"/>
            <a:ext cx="633711" cy="7642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76687" y="1312979"/>
            <a:ext cx="36004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27784" y="2411891"/>
            <a:ext cx="11089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70995" y="548680"/>
            <a:ext cx="641165" cy="7642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691577" y="1312979"/>
            <a:ext cx="320584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91577" y="2393099"/>
            <a:ext cx="10406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71800" y="548680"/>
            <a:ext cx="482889" cy="185563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dirty="0" smtClean="0"/>
              <a:t>БВГДЖЗ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6633" y="511430"/>
            <a:ext cx="482889" cy="188166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dirty="0" smtClean="0"/>
              <a:t>ПФКТШС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62534" y="251821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 Р М Н 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851868" y="241435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 Ц Ч Щ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3140968"/>
            <a:ext cx="38188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 забудьте, что приставки </a:t>
            </a:r>
          </a:p>
          <a:p>
            <a:r>
              <a:rPr lang="ru-RU" sz="2400" dirty="0" smtClean="0"/>
              <a:t>ВЗ, РАЗ, ИЗ, ВОЗ,</a:t>
            </a:r>
          </a:p>
          <a:p>
            <a:r>
              <a:rPr lang="ru-RU" sz="2400" dirty="0" smtClean="0"/>
              <a:t> НИЗ, ЧЕРЕЗ, БЕЗ</a:t>
            </a:r>
          </a:p>
          <a:p>
            <a:r>
              <a:rPr lang="ru-RU" sz="2400" dirty="0" smtClean="0"/>
              <a:t>Пред согласными глухими</a:t>
            </a:r>
          </a:p>
          <a:p>
            <a:r>
              <a:rPr lang="ru-RU" sz="2400" dirty="0" smtClean="0"/>
              <a:t>Быстро сменят З на С.</a:t>
            </a:r>
          </a:p>
          <a:p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91477" y="4295130"/>
            <a:ext cx="38202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Обрати внимание</a:t>
            </a:r>
          </a:p>
          <a:p>
            <a:r>
              <a:rPr lang="ru-RU" sz="2400" dirty="0" smtClean="0"/>
              <a:t>На здесь, здоровье, здание</a:t>
            </a:r>
          </a:p>
          <a:p>
            <a:r>
              <a:rPr lang="ru-RU" sz="2400" dirty="0" smtClean="0"/>
              <a:t>З нельзя в них отделить,</a:t>
            </a:r>
          </a:p>
          <a:p>
            <a:r>
              <a:rPr lang="ru-RU" sz="2400" dirty="0" smtClean="0"/>
              <a:t>Чтобы смысл </a:t>
            </a:r>
            <a:r>
              <a:rPr lang="ru-RU" sz="2400" smtClean="0"/>
              <a:t>не повредить.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203007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3968" y="69269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ПРИ-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5976" y="692696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692696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1052736"/>
            <a:ext cx="5833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ПРИБЛИЖЕНИЕ</a:t>
            </a:r>
          </a:p>
          <a:p>
            <a:r>
              <a:rPr lang="ru-RU" sz="2400" dirty="0" smtClean="0"/>
              <a:t>Прибыл ли поезд, приплыл пароход, </a:t>
            </a:r>
          </a:p>
          <a:p>
            <a:r>
              <a:rPr lang="ru-RU" sz="2400" dirty="0" smtClean="0"/>
              <a:t>Космонавт прилетел из Вселенной,</a:t>
            </a:r>
          </a:p>
          <a:p>
            <a:r>
              <a:rPr lang="ru-RU" sz="2400" dirty="0" smtClean="0"/>
              <a:t>Обо всех, кто придет, прилетит, приплывет</a:t>
            </a:r>
          </a:p>
          <a:p>
            <a:r>
              <a:rPr lang="ru-RU" sz="2400" dirty="0" smtClean="0"/>
              <a:t>Пишется ПРИ-, несомненно!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2985846"/>
            <a:ext cx="4915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ПРИСОЕДИНЕНИЕ</a:t>
            </a:r>
          </a:p>
          <a:p>
            <a:r>
              <a:rPr lang="ru-RU" sz="2400" dirty="0" smtClean="0"/>
              <a:t>Винт привинтил, прикрутил колесо,</a:t>
            </a:r>
          </a:p>
          <a:p>
            <a:r>
              <a:rPr lang="ru-RU" sz="2400" dirty="0" smtClean="0"/>
              <a:t>Приклеил, пришил умело –</a:t>
            </a:r>
          </a:p>
          <a:p>
            <a:r>
              <a:rPr lang="ru-RU" sz="2400" dirty="0" smtClean="0"/>
              <a:t>Помни, что ПРИ- говорят обо всем,</a:t>
            </a:r>
          </a:p>
          <a:p>
            <a:r>
              <a:rPr lang="ru-RU" sz="2400" dirty="0" smtClean="0"/>
              <a:t>Что добрые руки приделали.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2980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692696"/>
            <a:ext cx="4867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БЛИЗОСТЬ К ЧЕМУ - ЛИБО</a:t>
            </a:r>
          </a:p>
          <a:p>
            <a:r>
              <a:rPr lang="ru-RU" sz="2400" dirty="0" smtClean="0"/>
              <a:t>На пригорке придорожном,</a:t>
            </a:r>
          </a:p>
          <a:p>
            <a:r>
              <a:rPr lang="ru-RU" sz="2400" dirty="0" smtClean="0"/>
              <a:t>В пригороде приморском,</a:t>
            </a:r>
          </a:p>
          <a:p>
            <a:r>
              <a:rPr lang="ru-RU" sz="2400" dirty="0" smtClean="0"/>
              <a:t>На пришкольном участке пригожем</a:t>
            </a:r>
          </a:p>
          <a:p>
            <a:r>
              <a:rPr lang="ru-RU" sz="2400" dirty="0" smtClean="0"/>
              <a:t>Даже привередливому приволье.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356992"/>
            <a:ext cx="4966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НЕПОЛНОТА ДЕЙСТВИЯ</a:t>
            </a:r>
          </a:p>
          <a:p>
            <a:r>
              <a:rPr lang="ru-RU" sz="2400" dirty="0" smtClean="0"/>
              <a:t>Язык прикусил – не совсем откусил,</a:t>
            </a:r>
          </a:p>
          <a:p>
            <a:r>
              <a:rPr lang="ru-RU" sz="2400" dirty="0" smtClean="0"/>
              <a:t>Пригорело – не значит горит,</a:t>
            </a:r>
          </a:p>
          <a:p>
            <a:r>
              <a:rPr lang="ru-RU" sz="2400" dirty="0" smtClean="0"/>
              <a:t>Помни, что сделано, но не совсем,</a:t>
            </a:r>
          </a:p>
          <a:p>
            <a:r>
              <a:rPr lang="ru-RU" sz="2400" dirty="0" smtClean="0"/>
              <a:t>Пишут с приставкой ПРИ-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9093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67944" y="836712"/>
            <a:ext cx="9845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ПРЕ-</a:t>
            </a:r>
            <a:endParaRPr lang="ru-RU" sz="2800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67944" y="836712"/>
            <a:ext cx="720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8024" y="836712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7624" y="1340768"/>
            <a:ext cx="54014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ОЧЕНЬ</a:t>
            </a:r>
          </a:p>
          <a:p>
            <a:r>
              <a:rPr lang="ru-RU" sz="2400" dirty="0" smtClean="0"/>
              <a:t>Предлинный достанет до крыши рукой,</a:t>
            </a:r>
          </a:p>
          <a:p>
            <a:r>
              <a:rPr lang="ru-RU" sz="2400" dirty="0" smtClean="0"/>
              <a:t>Прежадный не даст вам конфету,</a:t>
            </a:r>
          </a:p>
          <a:p>
            <a:r>
              <a:rPr lang="ru-RU" sz="2400" dirty="0" smtClean="0"/>
              <a:t>Кто ОЧЕНЬ такой или ОЧЕНЬ сякой,</a:t>
            </a:r>
          </a:p>
          <a:p>
            <a:r>
              <a:rPr lang="ru-RU" sz="2400" dirty="0" smtClean="0"/>
              <a:t>ПРЕ- мы напишем при этом.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3933056"/>
            <a:ext cx="5410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rgbClr val="FF0000"/>
                </a:solidFill>
              </a:rPr>
              <a:t>ПЕРЕ_</a:t>
            </a:r>
          </a:p>
          <a:p>
            <a:r>
              <a:rPr lang="ru-RU" sz="2400" dirty="0" smtClean="0"/>
              <a:t>Дожди непрерывные льют в октябре,</a:t>
            </a:r>
          </a:p>
          <a:p>
            <a:r>
              <a:rPr lang="ru-RU" sz="2400" dirty="0" smtClean="0"/>
              <a:t>Но грамотным дождь не преграда.</a:t>
            </a:r>
          </a:p>
          <a:p>
            <a:r>
              <a:rPr lang="ru-RU" sz="2400" dirty="0" smtClean="0"/>
              <a:t>Где очень похожи ПЕРЕ- и ПРЕ-,</a:t>
            </a:r>
          </a:p>
          <a:p>
            <a:r>
              <a:rPr lang="ru-RU" sz="2400" dirty="0" smtClean="0"/>
              <a:t>Там только ПРЕ- ставить надо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5358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908720"/>
            <a:ext cx="69921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После приставки пишем Ы-</a:t>
            </a:r>
          </a:p>
          <a:p>
            <a:r>
              <a:rPr lang="ru-RU" sz="2800" dirty="0" smtClean="0"/>
              <a:t>Взыграть, хоть не было игры.</a:t>
            </a:r>
          </a:p>
          <a:p>
            <a:r>
              <a:rPr lang="ru-RU" sz="2800" dirty="0" err="1" smtClean="0"/>
              <a:t>Дез</a:t>
            </a:r>
            <a:r>
              <a:rPr lang="ru-RU" sz="2800" dirty="0" smtClean="0"/>
              <a:t>-, контр</a:t>
            </a:r>
            <a:r>
              <a:rPr lang="ru-RU" sz="2800" dirty="0"/>
              <a:t>-</a:t>
            </a:r>
            <a:r>
              <a:rPr lang="ru-RU" sz="2800" dirty="0" smtClean="0"/>
              <a:t>, сверх- - приставки-исключенья</a:t>
            </a:r>
          </a:p>
          <a:p>
            <a:r>
              <a:rPr lang="ru-RU" sz="2800" dirty="0" smtClean="0"/>
              <a:t>За ними И напишем без сомнения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900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/>
              <a:t>Слово – не случайная комбинация звуков, не условный знак для выражения мысли. А творческое дело народного духа, плод его поэтического творчества.</a:t>
            </a:r>
          </a:p>
          <a:p>
            <a:pPr marL="109728" indent="0" algn="r">
              <a:buNone/>
            </a:pPr>
            <a:r>
              <a:rPr lang="ru-RU" dirty="0" smtClean="0"/>
              <a:t>Ф.И. Буслаев</a:t>
            </a:r>
          </a:p>
          <a:p>
            <a:pPr marL="109728" indent="0" algn="r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слове «проявляется исключительная способность человека выражать гласно мысли и чувства свои, дар говорить, сообщать разумно…»</a:t>
            </a:r>
          </a:p>
          <a:p>
            <a:pPr marL="109728" indent="0"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В.И. Даль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84969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3399"/>
                </a:solidFill>
              </a:rPr>
              <a:t>Каждое слово – особый микромир, изучать тайны которого не только поучительно, но и увлекательно.</a:t>
            </a:r>
          </a:p>
          <a:p>
            <a:pPr algn="r"/>
            <a:r>
              <a:rPr lang="ru-RU" sz="2800" dirty="0" smtClean="0">
                <a:solidFill>
                  <a:srgbClr val="FF3399"/>
                </a:solidFill>
              </a:rPr>
              <a:t>Ф.И. Филин</a:t>
            </a:r>
          </a:p>
          <a:p>
            <a:pPr algn="r"/>
            <a:endParaRPr lang="ru-RU" sz="2800" dirty="0">
              <a:solidFill>
                <a:srgbClr val="FF3399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Слово есть человеческая деятельность. Передающая мысли и опыты одного человека другому.</a:t>
            </a:r>
          </a:p>
          <a:p>
            <a:pPr algn="r"/>
            <a:r>
              <a:rPr lang="ru-RU" sz="2800" dirty="0" smtClean="0">
                <a:solidFill>
                  <a:srgbClr val="0070C0"/>
                </a:solidFill>
              </a:rPr>
              <a:t>Л.Н. Толстой</a:t>
            </a:r>
          </a:p>
          <a:p>
            <a:pPr algn="r"/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 smtClean="0"/>
              <a:t>Да, есть слова, что жгут, как пламя,</a:t>
            </a:r>
          </a:p>
          <a:p>
            <a:r>
              <a:rPr lang="ru-RU" sz="2800" dirty="0" smtClean="0"/>
              <a:t>Что светят вдаль и вглубь до дна.</a:t>
            </a:r>
          </a:p>
          <a:p>
            <a:pPr algn="r"/>
            <a:r>
              <a:rPr lang="ru-RU" sz="2800" dirty="0" smtClean="0"/>
              <a:t>А.Т. Твардовский</a:t>
            </a:r>
          </a:p>
          <a:p>
            <a:pPr algn="r"/>
            <a:endParaRPr lang="ru-RU" sz="2800" dirty="0"/>
          </a:p>
          <a:p>
            <a:r>
              <a:rPr lang="ru-RU" sz="2800" dirty="0" smtClean="0">
                <a:solidFill>
                  <a:srgbClr val="002060"/>
                </a:solidFill>
              </a:rPr>
              <a:t>В слове «не менее жизни, как и в самом человеке… »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В.И. Даль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Человек нашел слова для всего, что обнаружено им во вселенной.</a:t>
            </a:r>
          </a:p>
          <a:p>
            <a:pPr algn="r"/>
            <a:r>
              <a:rPr lang="ru-RU" sz="2400" dirty="0" smtClean="0"/>
              <a:t>С.Я. Маршак.</a:t>
            </a:r>
          </a:p>
          <a:p>
            <a:pPr algn="r"/>
            <a:endParaRPr lang="ru-RU" sz="2400" dirty="0"/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Если в мире есть вещи, достойные названия «чудо», то слово, бесспорно, первая и самая чудесная из них.</a:t>
            </a:r>
          </a:p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Л. Успенский</a:t>
            </a:r>
          </a:p>
          <a:p>
            <a:pPr algn="r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Слово, дружище, - это как листья на дереве, и, чтобы понять, почему лист такой, а не иной, нужно знать, как растет дерево, нужно учиться.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</a:rPr>
              <a:t>М. Горький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Коль хочешь узнать ты значение слова,</a:t>
            </a:r>
          </a:p>
          <a:p>
            <a:r>
              <a:rPr lang="ru-RU" sz="3200" dirty="0" smtClean="0"/>
              <a:t>Словарь открывай под названьем «Толковый».</a:t>
            </a:r>
          </a:p>
          <a:p>
            <a:r>
              <a:rPr lang="ru-RU" sz="3200" dirty="0" smtClean="0"/>
              <a:t>В нем на страницах большая страна,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ЛЕКСИКОЙ</a:t>
            </a:r>
            <a:r>
              <a:rPr lang="ru-RU" sz="3200" dirty="0" smtClean="0"/>
              <a:t>, школьник, зовется она.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Языкознание</a:t>
            </a:r>
            <a:br>
              <a:rPr lang="ru-RU" dirty="0" smtClean="0"/>
            </a:br>
            <a:r>
              <a:rPr lang="ru-RU" dirty="0" smtClean="0"/>
              <a:t>(Лингвистика)            §29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Раздел науки о языке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54325"/>
          </a:xfrm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ru-RU" dirty="0" smtClean="0"/>
              <a:t>Фонетика</a:t>
            </a:r>
          </a:p>
          <a:p>
            <a:r>
              <a:rPr lang="ru-RU" dirty="0" err="1" smtClean="0"/>
              <a:t>Морфемика</a:t>
            </a:r>
            <a:endParaRPr lang="ru-RU" dirty="0" smtClean="0"/>
          </a:p>
          <a:p>
            <a:r>
              <a:rPr lang="ru-RU" dirty="0" smtClean="0"/>
              <a:t>Лексикология</a:t>
            </a:r>
          </a:p>
          <a:p>
            <a:r>
              <a:rPr lang="ru-RU" dirty="0" smtClean="0"/>
              <a:t>ГРАММАТИКА</a:t>
            </a:r>
          </a:p>
          <a:p>
            <a:pPr marL="0" indent="0">
              <a:buNone/>
            </a:pPr>
            <a:r>
              <a:rPr lang="ru-RU" dirty="0" smtClean="0"/>
              <a:t>Морфология</a:t>
            </a:r>
          </a:p>
          <a:p>
            <a:pPr marL="0" indent="0">
              <a:buNone/>
            </a:pPr>
            <a:r>
              <a:rPr lang="ru-RU" dirty="0" smtClean="0"/>
              <a:t>Синтаксис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ru-RU" dirty="0" smtClean="0"/>
              <a:t>Что изучается в разделе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54325"/>
          </a:xfrm>
          <a:ln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ru-RU" dirty="0" smtClean="0"/>
              <a:t>Звуки речи</a:t>
            </a:r>
          </a:p>
          <a:p>
            <a:r>
              <a:rPr lang="ru-RU" dirty="0" smtClean="0"/>
              <a:t>Состав слова</a:t>
            </a:r>
          </a:p>
          <a:p>
            <a:r>
              <a:rPr lang="ru-RU" dirty="0" smtClean="0"/>
              <a:t>Словарный состав языка</a:t>
            </a:r>
          </a:p>
          <a:p>
            <a:endParaRPr lang="ru-RU" dirty="0"/>
          </a:p>
          <a:p>
            <a:r>
              <a:rPr lang="ru-RU" dirty="0" smtClean="0"/>
              <a:t>Слова как части речи</a:t>
            </a:r>
          </a:p>
          <a:p>
            <a:r>
              <a:rPr lang="ru-RU" dirty="0" smtClean="0"/>
              <a:t>Словосочетание, предложение, текст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5577780"/>
            <a:ext cx="6790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Орфография- правила написания слов. </a:t>
            </a:r>
          </a:p>
          <a:p>
            <a:r>
              <a:rPr lang="ru-RU" dirty="0" smtClean="0"/>
              <a:t>Пунктуация – правила употребления знаков препинания.</a:t>
            </a:r>
          </a:p>
          <a:p>
            <a:r>
              <a:rPr lang="ru-RU" dirty="0" smtClean="0"/>
              <a:t>Орфоэпия – правила произношения.</a:t>
            </a:r>
          </a:p>
          <a:p>
            <a:r>
              <a:rPr lang="ru-RU" dirty="0" smtClean="0"/>
              <a:t>Стилистика – наука о стилях и стилистических средствах языка.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A188-3400-43BC-833E-6D9814B703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648"/>
            <a:ext cx="8280400" cy="48958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78711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  <a:p>
            <a:pPr algn="r"/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/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речь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3797" y="1772816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ПРИЗНАКИ ТЕКСТА:</a:t>
            </a:r>
          </a:p>
          <a:p>
            <a:r>
              <a:rPr lang="ru-RU" dirty="0" smtClean="0"/>
              <a:t>Группа предложений;</a:t>
            </a:r>
          </a:p>
          <a:p>
            <a:r>
              <a:rPr lang="ru-RU" dirty="0" smtClean="0"/>
              <a:t>Смысловая связанность: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единство темы;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наличие и развитие основной мысли.</a:t>
            </a:r>
          </a:p>
          <a:p>
            <a:r>
              <a:rPr lang="ru-RU" dirty="0" smtClean="0"/>
              <a:t>Структурная (грамматическая) связанность: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порядок предложений (от данного к новому);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порядок слов;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связи предложений в тексте.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340768"/>
            <a:ext cx="63657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Заголовок – окошко для взгляда вперед.</a:t>
            </a:r>
          </a:p>
          <a:p>
            <a:r>
              <a:rPr lang="ru-RU" sz="2800" dirty="0" smtClean="0"/>
              <a:t>Посмотри и подумай: что тебя ждет?</a:t>
            </a:r>
          </a:p>
          <a:p>
            <a:r>
              <a:rPr lang="ru-RU" sz="2800" dirty="0" smtClean="0"/>
              <a:t>Заголовок – это не просто слова:</a:t>
            </a:r>
          </a:p>
          <a:p>
            <a:r>
              <a:rPr lang="ru-RU" sz="2800" dirty="0" smtClean="0"/>
              <a:t>Эти слова всему голова.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340768"/>
            <a:ext cx="63902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каждом параграфе, в каждом рассказе,</a:t>
            </a:r>
          </a:p>
          <a:p>
            <a:r>
              <a:rPr lang="ru-RU" sz="2800" dirty="0" smtClean="0"/>
              <a:t>В сказке и песне, и даже во фразе,</a:t>
            </a:r>
          </a:p>
          <a:p>
            <a:r>
              <a:rPr lang="ru-RU" sz="2800" dirty="0" smtClean="0"/>
              <a:t>Ты только вдумайся, только всмотрись –</a:t>
            </a:r>
          </a:p>
          <a:p>
            <a:r>
              <a:rPr lang="ru-RU" sz="2800" dirty="0" smtClean="0"/>
              <a:t>Кроется самая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</a:rPr>
              <a:t>главная мысль.</a:t>
            </a:r>
          </a:p>
          <a:p>
            <a:r>
              <a:rPr lang="ru-RU" sz="2800" dirty="0" smtClean="0"/>
              <a:t>Она не всегда открывается сразу:</a:t>
            </a:r>
          </a:p>
          <a:p>
            <a:r>
              <a:rPr lang="ru-RU" sz="2800" dirty="0" smtClean="0"/>
              <a:t>Строчка за строчкой, фраза за фразой,</a:t>
            </a:r>
          </a:p>
          <a:p>
            <a:r>
              <a:rPr lang="ru-RU" sz="2800" dirty="0" smtClean="0"/>
              <a:t>Ты только вдумайся, только всмотрись –</a:t>
            </a:r>
          </a:p>
          <a:p>
            <a:r>
              <a:rPr lang="ru-RU" sz="2800" dirty="0" smtClean="0"/>
              <a:t>Сразу откроется </a:t>
            </a:r>
            <a:r>
              <a:rPr lang="ru-RU" sz="2800" b="1" u="sng" dirty="0" smtClean="0">
                <a:solidFill>
                  <a:srgbClr val="0070C0"/>
                </a:solidFill>
              </a:rPr>
              <a:t>главная мысль.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38385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 строительство дома,</a:t>
            </a:r>
          </a:p>
          <a:p>
            <a:r>
              <a:rPr lang="ru-RU" sz="2800" dirty="0" smtClean="0"/>
              <a:t>Ни путь капитана </a:t>
            </a:r>
          </a:p>
          <a:p>
            <a:r>
              <a:rPr lang="ru-RU" sz="2800" dirty="0" smtClean="0"/>
              <a:t>Не получатся, если</a:t>
            </a:r>
          </a:p>
          <a:p>
            <a:r>
              <a:rPr lang="ru-RU" sz="2800" dirty="0" smtClean="0"/>
              <a:t>Их делать без плана.</a:t>
            </a:r>
          </a:p>
          <a:p>
            <a:r>
              <a:rPr lang="ru-RU" sz="2800" dirty="0" smtClean="0"/>
              <a:t>Будь как строитель</a:t>
            </a:r>
          </a:p>
          <a:p>
            <a:r>
              <a:rPr lang="ru-RU" sz="2800" dirty="0" smtClean="0"/>
              <a:t>И как капитан:</a:t>
            </a:r>
          </a:p>
          <a:p>
            <a:r>
              <a:rPr lang="ru-RU" sz="2800" b="1" u="sng" dirty="0" smtClean="0">
                <a:solidFill>
                  <a:srgbClr val="0070C0"/>
                </a:solidFill>
              </a:rPr>
              <a:t>Готовишься к делу –</a:t>
            </a:r>
          </a:p>
          <a:p>
            <a:r>
              <a:rPr lang="ru-RU" sz="2800" b="1" u="sng" dirty="0" smtClean="0">
                <a:solidFill>
                  <a:srgbClr val="0070C0"/>
                </a:solidFill>
              </a:rPr>
              <a:t>Обдумывай  ПЛАН.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52736"/>
            <a:ext cx="65676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 – разному можно текст создавать:</a:t>
            </a:r>
          </a:p>
          <a:p>
            <a:r>
              <a:rPr lang="ru-RU" sz="2800" dirty="0" smtClean="0"/>
              <a:t>Можно красиво все описать,</a:t>
            </a:r>
          </a:p>
          <a:p>
            <a:r>
              <a:rPr lang="ru-RU" sz="2800" dirty="0" smtClean="0"/>
              <a:t>Можно проблему поднять, рассуждать,</a:t>
            </a:r>
          </a:p>
          <a:p>
            <a:r>
              <a:rPr lang="ru-RU" sz="2800" dirty="0" smtClean="0"/>
              <a:t>Можно и случай какой рассказать.</a:t>
            </a:r>
          </a:p>
          <a:p>
            <a:r>
              <a:rPr lang="ru-RU" sz="2800" dirty="0" smtClean="0"/>
              <a:t>Ну а поможет нам речи </a:t>
            </a:r>
            <a:r>
              <a:rPr lang="ru-RU" sz="2800" b="1" dirty="0" smtClean="0"/>
              <a:t>тип.</a:t>
            </a:r>
          </a:p>
          <a:p>
            <a:r>
              <a:rPr lang="ru-RU" sz="2800" b="1" dirty="0" smtClean="0"/>
              <a:t>Запомнить должен любой ученик:</a:t>
            </a:r>
          </a:p>
          <a:p>
            <a:r>
              <a:rPr lang="ru-RU" sz="2800" b="1" u="sng" dirty="0" smtClean="0">
                <a:solidFill>
                  <a:srgbClr val="0070C0"/>
                </a:solidFill>
              </a:rPr>
              <a:t>Описание, рассуждение, повествование</a:t>
            </a:r>
          </a:p>
          <a:p>
            <a:r>
              <a:rPr lang="ru-RU" sz="2800" dirty="0" smtClean="0"/>
              <a:t>Вот какие у </a:t>
            </a:r>
            <a:r>
              <a:rPr lang="ru-RU" sz="2800" smtClean="0"/>
              <a:t>типов названия!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ОТДОХНЕМ!</a:t>
            </a:r>
            <a:endParaRPr lang="ru-RU" sz="6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Физкультминутки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B094-F783-4550-8ECB-D4DB9EA07574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628800"/>
            <a:ext cx="65580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Вверх ладошки! Хлоп, хлоп, хлоп!</a:t>
            </a:r>
          </a:p>
          <a:p>
            <a:r>
              <a:rPr lang="ru-RU" sz="2800" dirty="0" smtClean="0"/>
              <a:t>По коленкам – шлёп, шлёп, шлёп!</a:t>
            </a:r>
          </a:p>
          <a:p>
            <a:r>
              <a:rPr lang="ru-RU" sz="2800" dirty="0" smtClean="0"/>
              <a:t>По плечам теперь похлопай – хлоп, хлоп!</a:t>
            </a:r>
          </a:p>
          <a:p>
            <a:r>
              <a:rPr lang="ru-RU" sz="2800" dirty="0" smtClean="0"/>
              <a:t>По бокам себя пошлёпай – шлёп, шлеп!</a:t>
            </a:r>
          </a:p>
          <a:p>
            <a:r>
              <a:rPr lang="ru-RU" sz="2800" dirty="0" smtClean="0"/>
              <a:t>Можем хлопнуть за спиной – хлоп!</a:t>
            </a:r>
          </a:p>
          <a:p>
            <a:r>
              <a:rPr lang="ru-RU" sz="2800" dirty="0" smtClean="0"/>
              <a:t>Хлопаем перед собой – хлоп!</a:t>
            </a:r>
          </a:p>
          <a:p>
            <a:r>
              <a:rPr lang="ru-RU" sz="2800" dirty="0" smtClean="0"/>
              <a:t>Вправо можем! Влево можем!</a:t>
            </a:r>
          </a:p>
          <a:p>
            <a:r>
              <a:rPr lang="ru-RU" sz="2800" dirty="0" smtClean="0"/>
              <a:t>И крест – накрест руки сложим!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12776"/>
            <a:ext cx="487915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 – подняться, потянуться;</a:t>
            </a:r>
          </a:p>
          <a:p>
            <a:r>
              <a:rPr lang="ru-RU" sz="2800" dirty="0" smtClean="0"/>
              <a:t>ДВА – нагнуться, разогнуться;</a:t>
            </a:r>
          </a:p>
          <a:p>
            <a:r>
              <a:rPr lang="ru-RU" sz="2800" dirty="0" smtClean="0"/>
              <a:t>ТРИ – в ладоши три хлопка,</a:t>
            </a:r>
          </a:p>
          <a:p>
            <a:r>
              <a:rPr lang="ru-RU" sz="2800" dirty="0" smtClean="0"/>
              <a:t>Головою три кивка.</a:t>
            </a:r>
          </a:p>
          <a:p>
            <a:r>
              <a:rPr lang="ru-RU" sz="2800" dirty="0" smtClean="0"/>
              <a:t>На ЧЕТЫРЕ – руки шире,</a:t>
            </a:r>
          </a:p>
          <a:p>
            <a:r>
              <a:rPr lang="ru-RU" sz="2800" dirty="0" smtClean="0"/>
              <a:t>ПЯТЬ – руками помахать,</a:t>
            </a:r>
          </a:p>
          <a:p>
            <a:r>
              <a:rPr lang="ru-RU" sz="2800" dirty="0" smtClean="0"/>
              <a:t>ШЕСТЬ – на место тихо сесть!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4437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 теперь все тихо встали…</a:t>
            </a:r>
          </a:p>
          <a:p>
            <a:r>
              <a:rPr lang="ru-RU" sz="2800" dirty="0" smtClean="0"/>
              <a:t>Мы как будто в лес попали.</a:t>
            </a:r>
          </a:p>
          <a:p>
            <a:r>
              <a:rPr lang="ru-RU" sz="2800" dirty="0" smtClean="0"/>
              <a:t>Землянику собирали</a:t>
            </a:r>
          </a:p>
          <a:p>
            <a:r>
              <a:rPr lang="ru-RU" sz="2800" dirty="0" smtClean="0"/>
              <a:t>И орехи доставали.</a:t>
            </a:r>
          </a:p>
          <a:p>
            <a:r>
              <a:rPr lang="ru-RU" sz="2800" dirty="0" smtClean="0"/>
              <a:t>В стороны, вперёд, назад,</a:t>
            </a:r>
          </a:p>
          <a:p>
            <a:r>
              <a:rPr lang="ru-RU" sz="2800" dirty="0" smtClean="0"/>
              <a:t>Повернулись вправо, влево.</a:t>
            </a:r>
          </a:p>
          <a:p>
            <a:r>
              <a:rPr lang="ru-RU" sz="2800" dirty="0" smtClean="0"/>
              <a:t>Тихо сели – вновь за дело!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ОРФОГРАММА </a:t>
            </a:r>
            <a:r>
              <a:rPr lang="ru-RU" dirty="0" smtClean="0"/>
              <a:t>§1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правописание слов по орфографическим правилам или по традиции.</a:t>
            </a:r>
          </a:p>
          <a:p>
            <a:pPr algn="ctr">
              <a:buFontTx/>
              <a:buChar char="-"/>
            </a:pP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Орфограммы , орфограммы,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Водят буквы хоровод!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 жизни будет тот успешен,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Кто в лицо их узнает.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56792"/>
            <a:ext cx="57202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Руки подняли и покачали – </a:t>
            </a:r>
          </a:p>
          <a:p>
            <a:r>
              <a:rPr lang="ru-RU" sz="2800" dirty="0" smtClean="0"/>
              <a:t>Это деревья в лесу.</a:t>
            </a:r>
          </a:p>
          <a:p>
            <a:r>
              <a:rPr lang="ru-RU" sz="2800" dirty="0" smtClean="0"/>
              <a:t>Руки нагнули, кисти встряхнули –</a:t>
            </a:r>
          </a:p>
          <a:p>
            <a:r>
              <a:rPr lang="ru-RU" sz="2800" dirty="0" smtClean="0"/>
              <a:t>Ветер сбивает росу.</a:t>
            </a:r>
          </a:p>
          <a:p>
            <a:r>
              <a:rPr lang="ru-RU" sz="2800" dirty="0" smtClean="0"/>
              <a:t>В стороны руки, плавно помашем – </a:t>
            </a:r>
          </a:p>
          <a:p>
            <a:r>
              <a:rPr lang="ru-RU" sz="2800" dirty="0" smtClean="0"/>
              <a:t>Это к нам птицы летят.</a:t>
            </a:r>
          </a:p>
          <a:p>
            <a:r>
              <a:rPr lang="ru-RU" sz="2800" dirty="0" smtClean="0"/>
              <a:t>Как они сядут, тоже покажем,</a:t>
            </a:r>
          </a:p>
          <a:p>
            <a:r>
              <a:rPr lang="ru-RU" sz="2800" dirty="0" smtClean="0"/>
              <a:t>Крылья сложили назад.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28800"/>
            <a:ext cx="51909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Мелкие шажки – раз, два, три,</a:t>
            </a:r>
          </a:p>
          <a:p>
            <a:r>
              <a:rPr lang="ru-RU" sz="2800" dirty="0" smtClean="0"/>
              <a:t>Легкие прыжки – раз, два, три,</a:t>
            </a:r>
          </a:p>
          <a:p>
            <a:r>
              <a:rPr lang="ru-RU" sz="2800" dirty="0" smtClean="0"/>
              <a:t>Мягкая посадка – раз, два, три,</a:t>
            </a:r>
          </a:p>
          <a:p>
            <a:r>
              <a:rPr lang="ru-RU" sz="2800" dirty="0" smtClean="0"/>
              <a:t>Вот и вся зарядка – раз, два, три.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449167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Закрываем мы глаза…</a:t>
            </a:r>
          </a:p>
          <a:p>
            <a:r>
              <a:rPr lang="ru-RU" sz="2800" dirty="0" smtClean="0"/>
              <a:t>Вот какие чудеса!</a:t>
            </a:r>
          </a:p>
          <a:p>
            <a:r>
              <a:rPr lang="ru-RU" sz="2800" dirty="0" smtClean="0"/>
              <a:t>Наши глазки отдыхают,</a:t>
            </a:r>
          </a:p>
          <a:p>
            <a:r>
              <a:rPr lang="ru-RU" sz="2800" dirty="0" smtClean="0"/>
              <a:t>Упражненья выполняют.</a:t>
            </a:r>
          </a:p>
          <a:p>
            <a:r>
              <a:rPr lang="ru-RU" sz="2800" dirty="0" smtClean="0"/>
              <a:t>А теперь мы их откроем,</a:t>
            </a:r>
          </a:p>
          <a:p>
            <a:r>
              <a:rPr lang="ru-RU" sz="2800" dirty="0" smtClean="0"/>
              <a:t>Через речку мост построим,</a:t>
            </a:r>
          </a:p>
          <a:p>
            <a:r>
              <a:rPr lang="ru-RU" sz="2800" dirty="0" smtClean="0"/>
              <a:t>Нарисуем букву О,</a:t>
            </a:r>
          </a:p>
          <a:p>
            <a:r>
              <a:rPr lang="ru-RU" sz="2800" dirty="0" smtClean="0"/>
              <a:t>Получается легко.</a:t>
            </a:r>
          </a:p>
          <a:p>
            <a:r>
              <a:rPr lang="ru-RU" sz="2800" dirty="0" smtClean="0"/>
              <a:t>Вверх поднимем,</a:t>
            </a:r>
          </a:p>
          <a:p>
            <a:r>
              <a:rPr lang="ru-RU" sz="2800" dirty="0" smtClean="0"/>
              <a:t>Глянем вниз,</a:t>
            </a:r>
          </a:p>
          <a:p>
            <a:r>
              <a:rPr lang="ru-RU" sz="2800" dirty="0" smtClean="0"/>
              <a:t>Вправо, влево повернем,</a:t>
            </a:r>
          </a:p>
          <a:p>
            <a:r>
              <a:rPr lang="ru-RU" sz="2800" dirty="0" smtClean="0"/>
              <a:t>Заниматься вновь начнем!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ОТДОХНЕМ!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Пальчиковые игры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B094-F783-4550-8ECB-D4DB9EA07574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916832"/>
            <a:ext cx="39655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Этот пальчик – дедушка,</a:t>
            </a:r>
          </a:p>
          <a:p>
            <a:r>
              <a:rPr lang="ru-RU" sz="2800" dirty="0" smtClean="0"/>
              <a:t>Этот пальчик – бабушка,</a:t>
            </a:r>
          </a:p>
          <a:p>
            <a:r>
              <a:rPr lang="ru-RU" sz="2800" dirty="0" smtClean="0"/>
              <a:t>Этот пальчик – папочка,</a:t>
            </a:r>
          </a:p>
          <a:p>
            <a:r>
              <a:rPr lang="ru-RU" sz="2800" dirty="0" smtClean="0"/>
              <a:t>Этот пальчик – мамочка,</a:t>
            </a:r>
          </a:p>
          <a:p>
            <a:r>
              <a:rPr lang="ru-RU" sz="2800" dirty="0" smtClean="0"/>
              <a:t>Этот пальчик – Я.</a:t>
            </a:r>
          </a:p>
          <a:p>
            <a:r>
              <a:rPr lang="ru-RU" sz="2800" dirty="0" smtClean="0"/>
              <a:t>Вот и вся моя семья!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268760"/>
            <a:ext cx="53216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Пальчик, пальчик, где ты был?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 этим пальцем в лес ходил,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С этим пальцем щи варил,</a:t>
            </a:r>
          </a:p>
          <a:p>
            <a:r>
              <a:rPr lang="ru-RU" sz="2800" dirty="0" smtClean="0"/>
              <a:t>     С этим пальцем кашу ел,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С этим пальцем песни пел.</a:t>
            </a:r>
          </a:p>
          <a:p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484784"/>
            <a:ext cx="4397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Этот пальчик хочет спать,</a:t>
            </a:r>
          </a:p>
          <a:p>
            <a:r>
              <a:rPr lang="ru-RU" sz="2800" dirty="0" smtClean="0"/>
              <a:t>Этот пальчик лег в кровать,</a:t>
            </a:r>
          </a:p>
          <a:p>
            <a:r>
              <a:rPr lang="ru-RU" sz="2800" dirty="0" smtClean="0"/>
              <a:t>Этот пальчик прикорнул,</a:t>
            </a:r>
          </a:p>
          <a:p>
            <a:r>
              <a:rPr lang="ru-RU" sz="2800" dirty="0" smtClean="0"/>
              <a:t>Этот пальчик уж уснул…</a:t>
            </a:r>
          </a:p>
          <a:p>
            <a:r>
              <a:rPr lang="ru-RU" sz="2800" dirty="0" smtClean="0"/>
              <a:t>Тише, пальчик, не шуми,</a:t>
            </a:r>
          </a:p>
          <a:p>
            <a:r>
              <a:rPr lang="ru-RU" sz="2800" dirty="0" smtClean="0"/>
              <a:t>Братиков не разбуди…</a:t>
            </a:r>
          </a:p>
          <a:p>
            <a:r>
              <a:rPr lang="ru-RU" sz="2800" dirty="0" smtClean="0"/>
              <a:t>Встали пальчики! Ура!</a:t>
            </a:r>
          </a:p>
          <a:p>
            <a:r>
              <a:rPr lang="ru-RU" sz="2800" dirty="0" smtClean="0"/>
              <a:t>В лес гулять идти пора!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84784"/>
            <a:ext cx="46909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пригорке дом стоит,</a:t>
            </a:r>
          </a:p>
          <a:p>
            <a:r>
              <a:rPr lang="ru-RU" sz="2800" dirty="0" smtClean="0"/>
              <a:t>Перед домом вход закрыт,</a:t>
            </a:r>
          </a:p>
          <a:p>
            <a:r>
              <a:rPr lang="ru-RU" sz="2800" dirty="0" smtClean="0"/>
              <a:t>Мы ворота открываем</a:t>
            </a:r>
          </a:p>
          <a:p>
            <a:r>
              <a:rPr lang="ru-RU" sz="2800" dirty="0" smtClean="0"/>
              <a:t>И гостей всех приглашаем.</a:t>
            </a:r>
          </a:p>
          <a:p>
            <a:r>
              <a:rPr lang="ru-RU" sz="2800" dirty="0" smtClean="0"/>
              <a:t>В доме том окошко есть,</a:t>
            </a:r>
          </a:p>
          <a:p>
            <a:r>
              <a:rPr lang="ru-RU" sz="2800" dirty="0" smtClean="0"/>
              <a:t>Стол стоит на толстой ножке,</a:t>
            </a:r>
          </a:p>
          <a:p>
            <a:r>
              <a:rPr lang="ru-RU" sz="2800" dirty="0" smtClean="0"/>
              <a:t>Рядом стульчик у окошка,</a:t>
            </a:r>
          </a:p>
          <a:p>
            <a:r>
              <a:rPr lang="ru-RU" sz="2800" dirty="0" smtClean="0"/>
              <a:t>Два бочонка под столом…</a:t>
            </a:r>
          </a:p>
          <a:p>
            <a:r>
              <a:rPr lang="ru-RU" sz="2800" dirty="0" smtClean="0"/>
              <a:t>Вот такой я видел дом!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42234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Ветер дует, задувает,</a:t>
            </a:r>
          </a:p>
          <a:p>
            <a:r>
              <a:rPr lang="ru-RU" sz="2800" dirty="0" smtClean="0"/>
              <a:t>Пальмы в стороны качает.</a:t>
            </a:r>
          </a:p>
          <a:p>
            <a:r>
              <a:rPr lang="ru-RU" sz="2800" dirty="0" smtClean="0">
                <a:solidFill>
                  <a:srgbClr val="00FF00"/>
                </a:solidFill>
              </a:rPr>
              <a:t>А под пальмой краб сидит</a:t>
            </a:r>
          </a:p>
          <a:p>
            <a:r>
              <a:rPr lang="ru-RU" sz="2800" dirty="0">
                <a:solidFill>
                  <a:srgbClr val="00FF00"/>
                </a:solidFill>
              </a:rPr>
              <a:t>И</a:t>
            </a:r>
            <a:r>
              <a:rPr lang="ru-RU" sz="2800" dirty="0" smtClean="0">
                <a:solidFill>
                  <a:srgbClr val="00FF00"/>
                </a:solidFill>
              </a:rPr>
              <a:t> клешнями шевелит.</a:t>
            </a:r>
            <a:endParaRPr lang="ru-RU" sz="2800" dirty="0">
              <a:solidFill>
                <a:srgbClr val="00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420888"/>
            <a:ext cx="42234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Чайка над водой летает</a:t>
            </a:r>
          </a:p>
          <a:p>
            <a:r>
              <a:rPr lang="ru-RU" sz="2800" dirty="0" smtClean="0"/>
              <a:t>И за рыбками ныряет.</a:t>
            </a:r>
          </a:p>
          <a:p>
            <a:r>
              <a:rPr lang="ru-RU" sz="2800" dirty="0">
                <a:solidFill>
                  <a:srgbClr val="00FF00"/>
                </a:solidFill>
              </a:rPr>
              <a:t>А под пальмой краб сидит</a:t>
            </a:r>
          </a:p>
          <a:p>
            <a:r>
              <a:rPr lang="ru-RU" sz="2800" dirty="0">
                <a:solidFill>
                  <a:srgbClr val="00FF00"/>
                </a:solidFill>
              </a:rPr>
              <a:t>И клешнями шевелит.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5109" y="4149080"/>
            <a:ext cx="42234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Под водой на глубине</a:t>
            </a:r>
          </a:p>
          <a:p>
            <a:r>
              <a:rPr lang="ru-RU" sz="2800" dirty="0" smtClean="0"/>
              <a:t>Крокодил лежит на дне.</a:t>
            </a:r>
          </a:p>
          <a:p>
            <a:r>
              <a:rPr lang="ru-RU" sz="2800" dirty="0">
                <a:solidFill>
                  <a:srgbClr val="00FF00"/>
                </a:solidFill>
              </a:rPr>
              <a:t>А под пальмой краб сидит</a:t>
            </a:r>
          </a:p>
          <a:p>
            <a:r>
              <a:rPr lang="ru-RU" sz="2800" dirty="0">
                <a:solidFill>
                  <a:srgbClr val="00FF00"/>
                </a:solidFill>
              </a:rPr>
              <a:t>И клешнями шевелит.</a:t>
            </a:r>
          </a:p>
          <a:p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671209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Учитесь  с улыбкой,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Шутите, учась!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Любая ошибка исчезнет, боясь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Весёлой науки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И радостных глаз.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Учитесь без скуки, друзья,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В добрый час!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19545"/>
              </p:ext>
            </p:extLst>
          </p:nvPr>
        </p:nvGraphicFramePr>
        <p:xfrm>
          <a:off x="1403648" y="1700808"/>
          <a:ext cx="6624736" cy="4719994"/>
        </p:xfrm>
        <a:graphic>
          <a:graphicData uri="http://schemas.openxmlformats.org/drawingml/2006/table">
            <a:tbl>
              <a:tblPr/>
              <a:tblGrid>
                <a:gridCol w="3312368"/>
                <a:gridCol w="3312368"/>
              </a:tblGrid>
              <a:tr h="6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Для гласных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Для согласных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1.Безударное положение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]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да – беды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1.Конец слова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пру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]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– пруд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2.После шипящих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щука, час лыжи, ш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]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 – шёл – шедший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2.Перед согласным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]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кий – резкий,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сн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]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ый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– местный, шоссе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3.После Ц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ц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]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рк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–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цирк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WordArt 7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323528" y="116633"/>
            <a:ext cx="8512497" cy="15121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4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Ошибкоопасные</a:t>
            </a: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 места в </a:t>
            </a: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слове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Опознавательные признаки 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орфограмм</a:t>
            </a:r>
            <a:endParaRPr lang="ru-RU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Impac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4B3-1A3F-4919-9380-3F5BA4F159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58324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В</a:t>
            </a:r>
            <a:r>
              <a:rPr lang="ru-RU" sz="4400" dirty="0"/>
              <a:t> </a:t>
            </a:r>
            <a:r>
              <a:rPr lang="ru-RU" sz="4400" dirty="0">
                <a:solidFill>
                  <a:srgbClr val="FFFFFF"/>
                </a:solidFill>
              </a:rPr>
              <a:t>жизни трудящихся звуков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Р</a:t>
            </a:r>
            <a:r>
              <a:rPr lang="ru-RU" sz="4400" dirty="0">
                <a:solidFill>
                  <a:srgbClr val="FFFFFF"/>
                </a:solidFill>
              </a:rPr>
              <a:t>азное может случиться: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М</a:t>
            </a:r>
            <a:r>
              <a:rPr lang="ru-RU" sz="4400" dirty="0">
                <a:solidFill>
                  <a:srgbClr val="FFFFFF"/>
                </a:solidFill>
              </a:rPr>
              <a:t>огут они оказаться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В </a:t>
            </a:r>
            <a:r>
              <a:rPr lang="ru-RU" sz="4400" dirty="0">
                <a:solidFill>
                  <a:srgbClr val="FFFFFF"/>
                </a:solidFill>
              </a:rPr>
              <a:t>сильной и слабой позиции.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Г</a:t>
            </a:r>
            <a:r>
              <a:rPr lang="ru-RU" sz="4400" dirty="0">
                <a:solidFill>
                  <a:srgbClr val="FFFFFF"/>
                </a:solidFill>
              </a:rPr>
              <a:t>ласные и согласные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Б</a:t>
            </a:r>
            <a:r>
              <a:rPr lang="ru-RU" sz="4400" dirty="0">
                <a:solidFill>
                  <a:srgbClr val="FFFFFF"/>
                </a:solidFill>
              </a:rPr>
              <a:t>ывают </a:t>
            </a:r>
            <a:r>
              <a:rPr lang="ru-RU" sz="4400" dirty="0" err="1">
                <a:solidFill>
                  <a:srgbClr val="FFFFFF"/>
                </a:solidFill>
              </a:rPr>
              <a:t>ошибкоопасные</a:t>
            </a:r>
            <a:r>
              <a:rPr lang="ru-RU" sz="44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З</a:t>
            </a:r>
            <a:r>
              <a:rPr lang="ru-RU" sz="4400" dirty="0">
                <a:solidFill>
                  <a:srgbClr val="FFFFFF"/>
                </a:solidFill>
              </a:rPr>
              <a:t>вук очень ясно слышится,</a:t>
            </a:r>
            <a:r>
              <a:rPr lang="ru-RU" sz="4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00CC00"/>
                </a:solidFill>
              </a:rPr>
              <a:t>А</a:t>
            </a:r>
            <a:r>
              <a:rPr lang="ru-RU" sz="4400" dirty="0"/>
              <a:t> </a:t>
            </a:r>
            <a:r>
              <a:rPr lang="ru-RU" sz="4400" dirty="0">
                <a:solidFill>
                  <a:srgbClr val="FFFFFF"/>
                </a:solidFill>
              </a:rPr>
              <a:t>буква другая пишется.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9866-D59D-4945-98A3-C502FE179E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ckTi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2113</TotalTime>
  <Words>4600</Words>
  <Application>Microsoft Office PowerPoint</Application>
  <PresentationFormat>Экран (4:3)</PresentationFormat>
  <Paragraphs>990</Paragraphs>
  <Slides>79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79</vt:i4>
      </vt:variant>
    </vt:vector>
  </HeadingPairs>
  <TitlesOfParts>
    <vt:vector size="86" baseType="lpstr">
      <vt:lpstr>Клен</vt:lpstr>
      <vt:lpstr>Главная</vt:lpstr>
      <vt:lpstr>Бумажная</vt:lpstr>
      <vt:lpstr>Открытая</vt:lpstr>
      <vt:lpstr>1_Остин</vt:lpstr>
      <vt:lpstr>Кнопка</vt:lpstr>
      <vt:lpstr>BlackTie</vt:lpstr>
      <vt:lpstr>Презентация PowerPoint</vt:lpstr>
      <vt:lpstr>Тетрадь – справочник по русскому языку</vt:lpstr>
      <vt:lpstr>Презентация PowerPoint</vt:lpstr>
      <vt:lpstr>Презентация PowerPoint</vt:lpstr>
      <vt:lpstr>Презентация PowerPoint</vt:lpstr>
      <vt:lpstr>Языкознание (Лингвистика)            §29</vt:lpstr>
      <vt:lpstr>ОРФОГРАММА §1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найти орфограмму?</vt:lpstr>
      <vt:lpstr>Презентация PowerPoint</vt:lpstr>
      <vt:lpstr>Презентация PowerPoint</vt:lpstr>
      <vt:lpstr>Презентация PowerPoint</vt:lpstr>
      <vt:lpstr>ФОНЕтика, ударение, слог§31, 32, 33, 34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Гласные после шипящих § 41 ж, ш, ч, щ</vt:lpstr>
      <vt:lpstr>Презентация PowerPoint</vt:lpstr>
      <vt:lpstr>Презентация PowerPoint</vt:lpstr>
      <vt:lpstr>Ь после шипящих на конце слова              § 42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Морфемика      §44-46</vt:lpstr>
      <vt:lpstr>Порядок морфемного разбора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ЛЕКСИКА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Русская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ОТДОХНЕМ!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ОТДОХНЕМ!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ADMIN</cp:lastModifiedBy>
  <cp:revision>157</cp:revision>
  <dcterms:created xsi:type="dcterms:W3CDTF">2010-12-04T05:18:49Z</dcterms:created>
  <dcterms:modified xsi:type="dcterms:W3CDTF">2015-02-12T15:08:38Z</dcterms:modified>
</cp:coreProperties>
</file>