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8" r:id="rId3"/>
    <p:sldId id="267" r:id="rId4"/>
    <p:sldId id="273" r:id="rId5"/>
    <p:sldId id="265" r:id="rId6"/>
    <p:sldId id="266" r:id="rId7"/>
    <p:sldId id="272" r:id="rId8"/>
    <p:sldId id="269" r:id="rId9"/>
    <p:sldId id="271" r:id="rId10"/>
  </p:sldIdLst>
  <p:sldSz cx="9144000" cy="6858000" type="screen4x3"/>
  <p:notesSz cx="6881813" cy="97107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43906"/>
    <a:srgbClr val="008000"/>
    <a:srgbClr val="CCECFF"/>
    <a:srgbClr val="6600FF"/>
    <a:srgbClr val="66CCFF"/>
    <a:srgbClr val="C6F1FA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F744A-D250-43A1-A375-7F89FB23A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126F8-9EF6-4A5B-AF3B-938B12066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7F5BF-E724-4F06-BA7F-22305BA3B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83E09-EDD9-4ACC-A2A8-4D36B3E7E2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F71C16-6A70-4CB2-A0B6-BA12BE4DC6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E4D8-CC84-4DDF-9E46-F386012BC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E64EE-E700-419F-84DB-B050CA838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0132F-E30B-47A8-B21A-2A1CB271EB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A4A97-AAF5-4F0D-A8A5-0BF82951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D9E6D7-0F64-41CD-8B66-75F322355E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2242E-7248-4513-876B-C1C26B9CC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18000A-727B-476D-9EA3-522E0E756B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CABD2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52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2124" name="Rectangle 8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5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2126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2127" name="AutoShape 10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2128" name="AutoShape 11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  <p:sp>
          <p:nvSpPr>
            <p:cNvPr id="2129" name="AutoShape 12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r>
                <a:rPr lang="ru-RU" sz="1400">
                  <a:solidFill>
                    <a:schemeClr val="bg1"/>
                  </a:solidFill>
                </a:rPr>
                <a:t>Пункт плана</a:t>
              </a:r>
            </a:p>
          </p:txBody>
        </p:sp>
      </p:grpSp>
      <p:sp>
        <p:nvSpPr>
          <p:cNvPr id="2051" name="Rectangle 18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052" name="Group 50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2094" name="AutoShape 20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5" name="AutoShape 21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6" name="AutoShape 22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7" name="AutoShape 23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8" name="AutoShape 24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9" name="AutoShape 25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0" name="AutoShape 26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1" name="AutoShape 27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2" name="AutoShape 28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3" name="AutoShape 29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4" name="AutoShape 30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5" name="AutoShape 31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6" name="AutoShape 32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7" name="AutoShape 33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8" name="AutoShape 34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09" name="AutoShape 35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0" name="AutoShape 36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1" name="AutoShape 37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2" name="AutoShape 38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3" name="AutoShape 39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4" name="AutoShape 40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5" name="AutoShape 41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6" name="AutoShape 42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7" name="AutoShape 43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8" name="AutoShape 44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19" name="AutoShape 45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0" name="AutoShape 46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1" name="AutoShape 47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2" name="AutoShape 48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23" name="AutoShape 49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053" name="Rectangle 54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4" name="AutoShape 5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686800" y="0"/>
            <a:ext cx="457200" cy="1371600"/>
          </a:xfrm>
          <a:prstGeom prst="flowChartDelay">
            <a:avLst/>
          </a:prstGeom>
          <a:solidFill>
            <a:srgbClr val="FF9900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055" name="AutoShape 5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686800" y="1371600"/>
            <a:ext cx="457200" cy="1371600"/>
          </a:xfrm>
          <a:prstGeom prst="flowChartDelay">
            <a:avLst/>
          </a:prstGeom>
          <a:solidFill>
            <a:srgbClr val="4523A5"/>
          </a:solidFill>
          <a:ln w="9525">
            <a:solidFill>
              <a:srgbClr val="4523A5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056" name="AutoShape 5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686800" y="2743200"/>
            <a:ext cx="457200" cy="1371600"/>
          </a:xfrm>
          <a:prstGeom prst="flowChartDelay">
            <a:avLst/>
          </a:prstGeom>
          <a:solidFill>
            <a:srgbClr val="FFFF09"/>
          </a:solidFill>
          <a:ln w="9525">
            <a:solidFill>
              <a:srgbClr val="FFFF5B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057" name="AutoShape 5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686800" y="4114800"/>
            <a:ext cx="457200" cy="1371600"/>
          </a:xfrm>
          <a:prstGeom prst="flowChartDelay">
            <a:avLst/>
          </a:prstGeom>
          <a:solidFill>
            <a:srgbClr val="1EC039"/>
          </a:solidFill>
          <a:ln w="9525">
            <a:solidFill>
              <a:srgbClr val="1EC039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2058" name="AutoShape 5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63000" y="5486400"/>
            <a:ext cx="457200" cy="1371600"/>
          </a:xfrm>
          <a:prstGeom prst="flowChartDelay">
            <a:avLst/>
          </a:prstGeom>
          <a:solidFill>
            <a:srgbClr val="ED092A"/>
          </a:solidFill>
          <a:ln w="9525">
            <a:solidFill>
              <a:srgbClr val="ED092A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rtl="1"/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11324" name="AutoShape 60"/>
          <p:cNvSpPr>
            <a:spLocks noChangeArrowheads="1"/>
          </p:cNvSpPr>
          <p:nvPr/>
        </p:nvSpPr>
        <p:spPr bwMode="auto">
          <a:xfrm>
            <a:off x="1828800" y="1143000"/>
            <a:ext cx="5562600" cy="3505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pSp>
        <p:nvGrpSpPr>
          <p:cNvPr id="2060" name="Group 72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2064" name="AutoShape 73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5" name="AutoShape 74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6" name="AutoShape 75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7" name="AutoShape 76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8" name="AutoShape 77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69" name="AutoShape 78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0" name="AutoShape 79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1" name="AutoShape 80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2" name="AutoShape 81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3" name="AutoShape 82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4" name="AutoShape 83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5" name="AutoShape 84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6" name="AutoShape 85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7" name="AutoShape 86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8" name="AutoShape 87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79" name="AutoShape 88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0" name="AutoShape 89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1" name="AutoShape 90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2" name="AutoShape 91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3" name="AutoShape 92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4" name="AutoShape 93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5" name="AutoShape 94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6" name="AutoShape 95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7" name="AutoShape 96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8" name="AutoShape 97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89" name="AutoShape 98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0" name="AutoShape 99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1" name="AutoShape 100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2" name="AutoShape 101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93" name="AutoShape 102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838200" y="228600"/>
            <a:ext cx="7543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Муниципальное бюджетное общеобразовательное учреждение  «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Бехтеевская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СОШ </a:t>
            </a:r>
            <a:r>
              <a:rPr lang="ru-RU" sz="1600" b="1" dirty="0" err="1">
                <a:solidFill>
                  <a:schemeClr val="accent2">
                    <a:lumMod val="75000"/>
                  </a:schemeClr>
                </a:solidFill>
              </a:rPr>
              <a:t>Корочанского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</a:rPr>
              <a:t> района Белгородской области»</a:t>
            </a:r>
          </a:p>
        </p:txBody>
      </p:sp>
      <p:sp>
        <p:nvSpPr>
          <p:cNvPr id="11367" name="Rectangle 103"/>
          <p:cNvSpPr>
            <a:spLocks noChangeArrowheads="1"/>
          </p:cNvSpPr>
          <p:nvPr/>
        </p:nvSpPr>
        <p:spPr bwMode="auto">
          <a:xfrm>
            <a:off x="2057400" y="1600200"/>
            <a:ext cx="518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indent="468313" algn="ctr">
              <a:defRPr/>
            </a:pPr>
            <a:r>
              <a:rPr lang="ru-RU" sz="2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ИНТЕЛЛЕКТУАЛЬНО-ТВОРЧЕСКОЕ РАЗВИТИЕ УЧАЩИХСЯ </a:t>
            </a:r>
          </a:p>
          <a:p>
            <a:pPr indent="468313" algn="ctr">
              <a:defRPr/>
            </a:pPr>
            <a:r>
              <a:rPr lang="ru-RU" sz="2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ЧЕРЕЗ МЕЖПРЕДМЕТНУЮ ИССЛЕДОВАТЕЛЬСКУЮ ДЕЯТЕЛЬНОСТЬ</a:t>
            </a:r>
            <a:endParaRPr lang="ru-RU" sz="2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68313" eaLnBrk="0" hangingPunct="0">
              <a:defRPr/>
            </a:pP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04"/>
          <p:cNvSpPr>
            <a:spLocks noChangeArrowheads="1"/>
          </p:cNvSpPr>
          <p:nvPr/>
        </p:nvSpPr>
        <p:spPr bwMode="auto">
          <a:xfrm>
            <a:off x="762000" y="5334000"/>
            <a:ext cx="6781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8313" algn="ctr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учитель химии Колесникова Наталья Кузьминична</a:t>
            </a:r>
          </a:p>
          <a:p>
            <a:pPr indent="468313" algn="ctr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учитель физики Остапенко Татьяна Ивановна </a:t>
            </a:r>
            <a:endParaRPr 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9933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9"/>
          <p:cNvSpPr>
            <a:spLocks noChangeArrowheads="1"/>
          </p:cNvSpPr>
          <p:nvPr/>
        </p:nvSpPr>
        <p:spPr bwMode="auto">
          <a:xfrm>
            <a:off x="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75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3111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2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3113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3114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3115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3116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076" name="Group 18"/>
          <p:cNvGrpSpPr>
            <a:grpSpLocks/>
          </p:cNvGrpSpPr>
          <p:nvPr/>
        </p:nvGrpSpPr>
        <p:grpSpPr bwMode="auto">
          <a:xfrm>
            <a:off x="152400" y="228600"/>
            <a:ext cx="457200" cy="6477000"/>
            <a:chOff x="48" y="144"/>
            <a:chExt cx="288" cy="4080"/>
          </a:xfrm>
        </p:grpSpPr>
        <p:sp>
          <p:nvSpPr>
            <p:cNvPr id="3081" name="AutoShape 19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2" name="AutoShape 20"/>
            <p:cNvSpPr>
              <a:spLocks noChangeArrowheads="1"/>
            </p:cNvSpPr>
            <p:nvPr/>
          </p:nvSpPr>
          <p:spPr bwMode="auto">
            <a:xfrm>
              <a:off x="48" y="1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3" name="AutoShape 21"/>
            <p:cNvSpPr>
              <a:spLocks noChangeArrowheads="1"/>
            </p:cNvSpPr>
            <p:nvPr/>
          </p:nvSpPr>
          <p:spPr bwMode="auto">
            <a:xfrm>
              <a:off x="48" y="2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4" name="AutoShape 22"/>
            <p:cNvSpPr>
              <a:spLocks noChangeArrowheads="1"/>
            </p:cNvSpPr>
            <p:nvPr/>
          </p:nvSpPr>
          <p:spPr bwMode="auto">
            <a:xfrm>
              <a:off x="48" y="4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AutoShape 23"/>
            <p:cNvSpPr>
              <a:spLocks noChangeArrowheads="1"/>
            </p:cNvSpPr>
            <p:nvPr/>
          </p:nvSpPr>
          <p:spPr bwMode="auto">
            <a:xfrm>
              <a:off x="48" y="5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AutoShape 24"/>
            <p:cNvSpPr>
              <a:spLocks noChangeArrowheads="1"/>
            </p:cNvSpPr>
            <p:nvPr/>
          </p:nvSpPr>
          <p:spPr bwMode="auto">
            <a:xfrm>
              <a:off x="48" y="7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AutoShape 25"/>
            <p:cNvSpPr>
              <a:spLocks noChangeArrowheads="1"/>
            </p:cNvSpPr>
            <p:nvPr/>
          </p:nvSpPr>
          <p:spPr bwMode="auto">
            <a:xfrm>
              <a:off x="48" y="8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AutoShape 26"/>
            <p:cNvSpPr>
              <a:spLocks noChangeArrowheads="1"/>
            </p:cNvSpPr>
            <p:nvPr/>
          </p:nvSpPr>
          <p:spPr bwMode="auto">
            <a:xfrm>
              <a:off x="48" y="10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9" name="AutoShape 27"/>
            <p:cNvSpPr>
              <a:spLocks noChangeArrowheads="1"/>
            </p:cNvSpPr>
            <p:nvPr/>
          </p:nvSpPr>
          <p:spPr bwMode="auto">
            <a:xfrm>
              <a:off x="48" y="11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0" name="AutoShape 28"/>
            <p:cNvSpPr>
              <a:spLocks noChangeArrowheads="1"/>
            </p:cNvSpPr>
            <p:nvPr/>
          </p:nvSpPr>
          <p:spPr bwMode="auto">
            <a:xfrm>
              <a:off x="48" y="12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AutoShape 29"/>
            <p:cNvSpPr>
              <a:spLocks noChangeArrowheads="1"/>
            </p:cNvSpPr>
            <p:nvPr/>
          </p:nvSpPr>
          <p:spPr bwMode="auto">
            <a:xfrm>
              <a:off x="48" y="14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AutoShape 30"/>
            <p:cNvSpPr>
              <a:spLocks noChangeArrowheads="1"/>
            </p:cNvSpPr>
            <p:nvPr/>
          </p:nvSpPr>
          <p:spPr bwMode="auto">
            <a:xfrm>
              <a:off x="48" y="15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3" name="AutoShape 31"/>
            <p:cNvSpPr>
              <a:spLocks noChangeArrowheads="1"/>
            </p:cNvSpPr>
            <p:nvPr/>
          </p:nvSpPr>
          <p:spPr bwMode="auto">
            <a:xfrm>
              <a:off x="48" y="17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AutoShape 32"/>
            <p:cNvSpPr>
              <a:spLocks noChangeArrowheads="1"/>
            </p:cNvSpPr>
            <p:nvPr/>
          </p:nvSpPr>
          <p:spPr bwMode="auto">
            <a:xfrm>
              <a:off x="48" y="18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5" name="AutoShape 33"/>
            <p:cNvSpPr>
              <a:spLocks noChangeArrowheads="1"/>
            </p:cNvSpPr>
            <p:nvPr/>
          </p:nvSpPr>
          <p:spPr bwMode="auto">
            <a:xfrm>
              <a:off x="48" y="20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6" name="AutoShape 34"/>
            <p:cNvSpPr>
              <a:spLocks noChangeArrowheads="1"/>
            </p:cNvSpPr>
            <p:nvPr/>
          </p:nvSpPr>
          <p:spPr bwMode="auto">
            <a:xfrm>
              <a:off x="48" y="21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AutoShape 35"/>
            <p:cNvSpPr>
              <a:spLocks noChangeArrowheads="1"/>
            </p:cNvSpPr>
            <p:nvPr/>
          </p:nvSpPr>
          <p:spPr bwMode="auto">
            <a:xfrm>
              <a:off x="48" y="23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AutoShape 36"/>
            <p:cNvSpPr>
              <a:spLocks noChangeArrowheads="1"/>
            </p:cNvSpPr>
            <p:nvPr/>
          </p:nvSpPr>
          <p:spPr bwMode="auto">
            <a:xfrm>
              <a:off x="48" y="24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AutoShape 37"/>
            <p:cNvSpPr>
              <a:spLocks noChangeArrowheads="1"/>
            </p:cNvSpPr>
            <p:nvPr/>
          </p:nvSpPr>
          <p:spPr bwMode="auto">
            <a:xfrm>
              <a:off x="48" y="25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0" name="AutoShape 38"/>
            <p:cNvSpPr>
              <a:spLocks noChangeArrowheads="1"/>
            </p:cNvSpPr>
            <p:nvPr/>
          </p:nvSpPr>
          <p:spPr bwMode="auto">
            <a:xfrm>
              <a:off x="48" y="27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1" name="AutoShape 39"/>
            <p:cNvSpPr>
              <a:spLocks noChangeArrowheads="1"/>
            </p:cNvSpPr>
            <p:nvPr/>
          </p:nvSpPr>
          <p:spPr bwMode="auto">
            <a:xfrm>
              <a:off x="48" y="28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2" name="AutoShape 40"/>
            <p:cNvSpPr>
              <a:spLocks noChangeArrowheads="1"/>
            </p:cNvSpPr>
            <p:nvPr/>
          </p:nvSpPr>
          <p:spPr bwMode="auto">
            <a:xfrm>
              <a:off x="48" y="30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3" name="AutoShape 41"/>
            <p:cNvSpPr>
              <a:spLocks noChangeArrowheads="1"/>
            </p:cNvSpPr>
            <p:nvPr/>
          </p:nvSpPr>
          <p:spPr bwMode="auto">
            <a:xfrm>
              <a:off x="48" y="31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4" name="AutoShape 42"/>
            <p:cNvSpPr>
              <a:spLocks noChangeArrowheads="1"/>
            </p:cNvSpPr>
            <p:nvPr/>
          </p:nvSpPr>
          <p:spPr bwMode="auto">
            <a:xfrm>
              <a:off x="48" y="33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5" name="AutoShape 43"/>
            <p:cNvSpPr>
              <a:spLocks noChangeArrowheads="1"/>
            </p:cNvSpPr>
            <p:nvPr/>
          </p:nvSpPr>
          <p:spPr bwMode="auto">
            <a:xfrm>
              <a:off x="48" y="34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6" name="AutoShape 44"/>
            <p:cNvSpPr>
              <a:spLocks noChangeArrowheads="1"/>
            </p:cNvSpPr>
            <p:nvPr/>
          </p:nvSpPr>
          <p:spPr bwMode="auto">
            <a:xfrm>
              <a:off x="48" y="36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7" name="AutoShape 45"/>
            <p:cNvSpPr>
              <a:spLocks noChangeArrowheads="1"/>
            </p:cNvSpPr>
            <p:nvPr/>
          </p:nvSpPr>
          <p:spPr bwMode="auto">
            <a:xfrm>
              <a:off x="48" y="37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8" name="AutoShape 46"/>
            <p:cNvSpPr>
              <a:spLocks noChangeArrowheads="1"/>
            </p:cNvSpPr>
            <p:nvPr/>
          </p:nvSpPr>
          <p:spPr bwMode="auto">
            <a:xfrm>
              <a:off x="48" y="38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09" name="AutoShape 47"/>
            <p:cNvSpPr>
              <a:spLocks noChangeArrowheads="1"/>
            </p:cNvSpPr>
            <p:nvPr/>
          </p:nvSpPr>
          <p:spPr bwMode="auto">
            <a:xfrm>
              <a:off x="48" y="40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10" name="AutoShape 48"/>
            <p:cNvSpPr>
              <a:spLocks noChangeArrowheads="1"/>
            </p:cNvSpPr>
            <p:nvPr/>
          </p:nvSpPr>
          <p:spPr bwMode="auto">
            <a:xfrm>
              <a:off x="48" y="41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7" name="AutoShape 50"/>
          <p:cNvSpPr>
            <a:spLocks noChangeArrowheads="1"/>
          </p:cNvSpPr>
          <p:nvPr/>
        </p:nvSpPr>
        <p:spPr bwMode="auto">
          <a:xfrm>
            <a:off x="1066800" y="533400"/>
            <a:ext cx="46482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150 лет со дня рождения</a:t>
            </a:r>
          </a:p>
        </p:txBody>
      </p:sp>
      <p:sp>
        <p:nvSpPr>
          <p:cNvPr id="3078" name="AutoShape 51"/>
          <p:cNvSpPr>
            <a:spLocks noChangeArrowheads="1"/>
          </p:cNvSpPr>
          <p:nvPr/>
        </p:nvSpPr>
        <p:spPr bwMode="auto">
          <a:xfrm>
            <a:off x="914400" y="1828800"/>
            <a:ext cx="7543800" cy="4648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99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600"/>
          </a:p>
          <a:p>
            <a:endParaRPr lang="ru-RU" sz="3600"/>
          </a:p>
          <a:p>
            <a:endParaRPr lang="ru-RU" sz="3600"/>
          </a:p>
          <a:p>
            <a:endParaRPr lang="ru-RU" sz="3600"/>
          </a:p>
        </p:txBody>
      </p:sp>
      <p:pic>
        <p:nvPicPr>
          <p:cNvPr id="3079" name="Picture 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2409825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54"/>
          <p:cNvSpPr>
            <a:spLocks noChangeArrowheads="1"/>
          </p:cNvSpPr>
          <p:nvPr/>
        </p:nvSpPr>
        <p:spPr bwMode="auto">
          <a:xfrm>
            <a:off x="1752600" y="2057400"/>
            <a:ext cx="3352800" cy="38465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«Я …буду возможно могущественнее  умом, знаниями, талантами, когда мой ум  будет наивозможно разнообразно занят»</a:t>
            </a:r>
          </a:p>
          <a:p>
            <a:pPr algn="r"/>
            <a:r>
              <a:rPr lang="ru-RU" sz="2400" b="1">
                <a:solidFill>
                  <a:srgbClr val="002060"/>
                </a:solidFill>
                <a:cs typeface="Times New Roman" pitchFamily="18" charset="0"/>
              </a:rPr>
              <a:t> </a:t>
            </a:r>
            <a:endParaRPr lang="ru-RU" sz="2400" b="1">
              <a:solidFill>
                <a:srgbClr val="002060"/>
              </a:solidFill>
            </a:endParaRPr>
          </a:p>
          <a:p>
            <a:pPr algn="r" eaLnBrk="0" hangingPunct="0"/>
            <a:r>
              <a:rPr lang="ru-RU" sz="28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В.И.Вернадский</a:t>
            </a:r>
            <a:endParaRPr lang="ru-RU" sz="2800" b="1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448E3D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4100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4112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3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4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5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6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7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8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19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0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1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2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3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4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5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6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7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8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29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0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1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2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3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4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5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6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7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8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39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40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101" name="AutoShape 40"/>
          <p:cNvSpPr>
            <a:spLocks noChangeArrowheads="1"/>
          </p:cNvSpPr>
          <p:nvPr/>
        </p:nvSpPr>
        <p:spPr bwMode="auto">
          <a:xfrm>
            <a:off x="1447800" y="533400"/>
            <a:ext cx="64008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Исследовательская деятельность</a:t>
            </a:r>
          </a:p>
        </p:txBody>
      </p:sp>
      <p:sp>
        <p:nvSpPr>
          <p:cNvPr id="4102" name="AutoShape 45"/>
          <p:cNvSpPr>
            <a:spLocks noChangeArrowheads="1"/>
          </p:cNvSpPr>
          <p:nvPr/>
        </p:nvSpPr>
        <p:spPr bwMode="auto">
          <a:xfrm>
            <a:off x="990600" y="1828800"/>
            <a:ext cx="7467600" cy="1600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</a:rPr>
              <a:t> Выполнение практических и лабораторных работ</a:t>
            </a:r>
          </a:p>
          <a:p>
            <a:pPr>
              <a:buFont typeface="Arial" charset="0"/>
              <a:buChar char="•"/>
            </a:pPr>
            <a:r>
              <a:rPr lang="ru-RU" sz="2000" b="1">
                <a:solidFill>
                  <a:srgbClr val="002060"/>
                </a:solidFill>
              </a:rPr>
              <a:t> Межпредметные исследовательские проекты и работы</a:t>
            </a:r>
          </a:p>
        </p:txBody>
      </p:sp>
      <p:pic>
        <p:nvPicPr>
          <p:cNvPr id="4103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6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4010025"/>
            <a:ext cx="31432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105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4106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107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4108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4109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4110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4111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448E3D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124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5134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5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6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7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8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39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0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1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2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3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4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5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6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7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8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49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0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1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2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3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4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5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6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7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8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59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0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1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62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125" name="AutoShape 40"/>
          <p:cNvSpPr>
            <a:spLocks noChangeArrowheads="1"/>
          </p:cNvSpPr>
          <p:nvPr/>
        </p:nvSpPr>
        <p:spPr bwMode="auto">
          <a:xfrm>
            <a:off x="1447800" y="533400"/>
            <a:ext cx="64008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990000"/>
                </a:solidFill>
              </a:rPr>
              <a:t>Исследовательская деятельность</a:t>
            </a:r>
          </a:p>
        </p:txBody>
      </p:sp>
      <p:pic>
        <p:nvPicPr>
          <p:cNvPr id="5129" name="Picture 47" descr="C:\Users\Татьяна\Desktop\Слайд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8DFFDA"/>
              </a:clrFrom>
              <a:clrTo>
                <a:srgbClr val="8DFFDA">
                  <a:alpha val="0"/>
                </a:srgbClr>
              </a:clrTo>
            </a:clrChange>
          </a:blip>
          <a:srcRect l="12000" t="30222" r="16000" b="7556"/>
          <a:stretch>
            <a:fillRect/>
          </a:stretch>
        </p:blipFill>
        <p:spPr bwMode="auto">
          <a:xfrm>
            <a:off x="1143000" y="1828800"/>
            <a:ext cx="705394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92D050">
                <a:alpha val="40000"/>
              </a:srgbClr>
            </a:glow>
          </a:effectLst>
        </p:spPr>
      </p:pic>
      <p:grpSp>
        <p:nvGrpSpPr>
          <p:cNvPr id="5127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5130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5131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5132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5133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6600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47" name="Group 34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6196" name="AutoShape 5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7" name="AutoShape 6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8" name="AutoShape 7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9" name="AutoShape 8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0" name="AutoShape 9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1" name="AutoShape 10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2" name="AutoShape 11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3" name="AutoShape 12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4" name="AutoShape 13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5" name="AutoShape 14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6" name="AutoShape 15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7" name="AutoShape 16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8" name="AutoShape 17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09" name="AutoShape 18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0" name="AutoShape 19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1" name="AutoShape 20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2" name="AutoShape 21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3" name="AutoShape 22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4" name="AutoShape 23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5" name="AutoShape 24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6" name="AutoShape 25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7" name="AutoShape 26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8" name="AutoShape 27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19" name="AutoShape 28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0" name="AutoShape 29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1" name="AutoShape 30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2" name="AutoShape 31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3" name="AutoShape 32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224" name="AutoShape 33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48" name="Rectangle 35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49" name="Rectangle 3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150" name="Group 45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6167" name="AutoShape 46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8" name="AutoShape 47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9" name="AutoShape 48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0" name="AutoShape 49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1" name="AutoShape 50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2" name="AutoShape 51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3" name="AutoShape 52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4" name="AutoShape 53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5" name="AutoShape 54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6" name="AutoShape 55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7" name="AutoShape 56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8" name="AutoShape 57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79" name="AutoShape 58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0" name="AutoShape 59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1" name="AutoShape 60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2" name="AutoShape 61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3" name="AutoShape 62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4" name="AutoShape 63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5" name="AutoShape 64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6" name="AutoShape 65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7" name="AutoShape 66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8" name="AutoShape 67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89" name="AutoShape 68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0" name="AutoShape 69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1" name="AutoShape 70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2" name="AutoShape 71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3" name="AutoShape 72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4" name="AutoShape 73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95" name="AutoShape 74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51" name="AutoShape 76"/>
          <p:cNvSpPr>
            <a:spLocks noChangeArrowheads="1"/>
          </p:cNvSpPr>
          <p:nvPr/>
        </p:nvSpPr>
        <p:spPr bwMode="auto">
          <a:xfrm>
            <a:off x="990600" y="457200"/>
            <a:ext cx="7620000" cy="1066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ИНФОРМАЦИОННЫЙ, ОЗНАКОМИТЕЛЬНО-ОРИЕНТИРОВАННЫЙ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 ИНТЕГРИРОВАННЫЙ ПРОЕКТ</a:t>
            </a:r>
          </a:p>
        </p:txBody>
      </p:sp>
      <p:sp>
        <p:nvSpPr>
          <p:cNvPr id="6152" name="AutoShape 77"/>
          <p:cNvSpPr>
            <a:spLocks noChangeArrowheads="1"/>
          </p:cNvSpPr>
          <p:nvPr/>
        </p:nvSpPr>
        <p:spPr bwMode="auto">
          <a:xfrm>
            <a:off x="990600" y="1905000"/>
            <a:ext cx="7467600" cy="457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600"/>
          </a:p>
          <a:p>
            <a:endParaRPr lang="ru-RU" sz="3600"/>
          </a:p>
          <a:p>
            <a:endParaRPr lang="ru-RU" sz="3600"/>
          </a:p>
          <a:p>
            <a:endParaRPr lang="ru-RU" sz="3600"/>
          </a:p>
        </p:txBody>
      </p:sp>
      <p:pic>
        <p:nvPicPr>
          <p:cNvPr id="6153" name="Рисунок 71" descr="C:\Documents and Settings\Администратор\Рабочий стол\шухов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ECFBF8"/>
              </a:clrFrom>
              <a:clrTo>
                <a:srgbClr val="ECFB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57600" y="2286000"/>
            <a:ext cx="1981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" name="Рисунок 72"/>
          <p:cNvPicPr/>
          <p:nvPr/>
        </p:nvPicPr>
        <p:blipFill>
          <a:blip r:embed="rId3"/>
          <a:srcRect l="7792" r="6495"/>
          <a:stretch>
            <a:fillRect/>
          </a:stretch>
        </p:blipFill>
        <p:spPr bwMode="auto">
          <a:xfrm>
            <a:off x="4114800" y="3124200"/>
            <a:ext cx="1143000" cy="1447800"/>
          </a:xfrm>
          <a:prstGeom prst="bevel">
            <a:avLst/>
          </a:prstGeom>
          <a:ln>
            <a:noFill/>
          </a:ln>
          <a:effectLst>
            <a:glow rad="228600">
              <a:schemeClr val="bg1">
                <a:lumMod val="65000"/>
                <a:alpha val="40000"/>
              </a:schemeClr>
            </a:glow>
            <a:softEdge rad="112500"/>
          </a:effectLst>
        </p:spPr>
      </p:pic>
      <p:sp>
        <p:nvSpPr>
          <p:cNvPr id="6156" name="WordArt 73"/>
          <p:cNvSpPr>
            <a:spLocks noChangeArrowheads="1" noChangeShapeType="1" noTextEdit="1"/>
          </p:cNvSpPr>
          <p:nvPr/>
        </p:nvSpPr>
        <p:spPr bwMode="auto">
          <a:xfrm>
            <a:off x="1219200" y="5572125"/>
            <a:ext cx="7162800" cy="12858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6230"/>
              </a:avLst>
            </a:prstTxWarp>
          </a:bodyPr>
          <a:lstStyle/>
          <a:p>
            <a:pPr algn="ctr">
              <a:defRPr/>
            </a:pP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"</a:t>
            </a:r>
            <a:r>
              <a:rPr lang="ru-RU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00"/>
                </a:solidFill>
                <a:latin typeface="Times New Roman"/>
                <a:cs typeface="Times New Roman"/>
              </a:rPr>
              <a:t>В.Г.Шухов – инженер, изобретатель, учёный святого Белогорья"</a:t>
            </a:r>
          </a:p>
          <a:p>
            <a:pPr algn="ctr">
              <a:defRPr/>
            </a:pPr>
            <a:endParaRPr lang="ru-RU" sz="24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pic>
        <p:nvPicPr>
          <p:cNvPr id="2" name="Рисунок 75" descr="IMG_267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21336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7" name="Рисунок 76" descr="IMG_26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38100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8" name="Рисунок 77" descr="IMG_268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2133600"/>
            <a:ext cx="2046288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59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6161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2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6163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6164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6165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6166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  <p:pic>
        <p:nvPicPr>
          <p:cNvPr id="6160" name="Picture 80" descr="C:\Users\Татьяна\Desktop\Ерёменко.jpg"/>
          <p:cNvPicPr>
            <a:picLocks noChangeAspect="1" noChangeArrowheads="1"/>
          </p:cNvPicPr>
          <p:nvPr/>
        </p:nvPicPr>
        <p:blipFill>
          <a:blip r:embed="rId7"/>
          <a:srcRect b="3999"/>
          <a:stretch>
            <a:fillRect/>
          </a:stretch>
        </p:blipFill>
        <p:spPr bwMode="auto">
          <a:xfrm>
            <a:off x="6172200" y="3657600"/>
            <a:ext cx="15208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9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5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Rectangle 4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2" name="Group 14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7187" name="AutoShape 15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8" name="AutoShape 16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9" name="AutoShape 17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0" name="AutoShape 18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1" name="AutoShape 19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2" name="AutoShape 20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3" name="AutoShape 21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4" name="AutoShape 22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5" name="AutoShape 23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6" name="AutoShape 24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7" name="AutoShape 25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8" name="AutoShape 26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99" name="AutoShape 27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0" name="AutoShape 28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1" name="AutoShape 29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2" name="AutoShape 30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3" name="AutoShape 31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4" name="AutoShape 32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5" name="AutoShape 33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6" name="AutoShape 34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7" name="AutoShape 35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8" name="AutoShape 36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09" name="AutoShape 37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0" name="AutoShape 38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1" name="AutoShape 39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2" name="AutoShape 40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3" name="AutoShape 41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4" name="AutoShape 42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215" name="AutoShape 43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173" name="AutoShape 46"/>
          <p:cNvSpPr>
            <a:spLocks noChangeArrowheads="1"/>
          </p:cNvSpPr>
          <p:nvPr/>
        </p:nvSpPr>
        <p:spPr bwMode="auto">
          <a:xfrm>
            <a:off x="762000" y="533400"/>
            <a:ext cx="7848600" cy="99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Учебный проект по постановке физических, механических и</a:t>
            </a:r>
          </a:p>
          <a:p>
            <a:pPr algn="ctr"/>
            <a:r>
              <a:rPr lang="ru-RU" b="1">
                <a:solidFill>
                  <a:srgbClr val="990000"/>
                </a:solidFill>
              </a:rPr>
              <a:t> эколого-биологических  экспериментов на борту МКС</a:t>
            </a:r>
          </a:p>
        </p:txBody>
      </p:sp>
      <p:sp>
        <p:nvSpPr>
          <p:cNvPr id="7174" name="AutoShape 48"/>
          <p:cNvSpPr>
            <a:spLocks noChangeArrowheads="1"/>
          </p:cNvSpPr>
          <p:nvPr/>
        </p:nvSpPr>
        <p:spPr bwMode="auto">
          <a:xfrm>
            <a:off x="990600" y="1905000"/>
            <a:ext cx="7467600" cy="4495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FFF09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Детский  экологический форум</a:t>
            </a:r>
          </a:p>
          <a:p>
            <a:pPr algn="ctr"/>
            <a:r>
              <a:rPr lang="ru-RU" b="1">
                <a:solidFill>
                  <a:srgbClr val="008000"/>
                </a:solidFill>
              </a:rPr>
              <a:t> «Зелёная планета - 2013» </a:t>
            </a:r>
          </a:p>
        </p:txBody>
      </p:sp>
      <p:pic>
        <p:nvPicPr>
          <p:cNvPr id="7175" name="Рисунок 28" descr="Фото-004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4495800"/>
            <a:ext cx="2133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6" name="Рисунок 18" descr="Фото-0047"/>
          <p:cNvPicPr>
            <a:picLocks noChangeAspect="1" noChangeArrowheads="1"/>
          </p:cNvPicPr>
          <p:nvPr/>
        </p:nvPicPr>
        <p:blipFill>
          <a:blip r:embed="rId3"/>
          <a:srcRect t="29407" b="23088"/>
          <a:stretch>
            <a:fillRect/>
          </a:stretch>
        </p:blipFill>
        <p:spPr bwMode="auto">
          <a:xfrm>
            <a:off x="3962400" y="4724400"/>
            <a:ext cx="4064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Рисунок 13" descr="IMG_3145"/>
          <p:cNvPicPr>
            <a:picLocks noChangeAspect="1" noChangeArrowheads="1"/>
          </p:cNvPicPr>
          <p:nvPr/>
        </p:nvPicPr>
        <p:blipFill>
          <a:blip r:embed="rId4"/>
          <a:srcRect l="5293"/>
          <a:stretch>
            <a:fillRect/>
          </a:stretch>
        </p:blipFill>
        <p:spPr bwMode="auto">
          <a:xfrm>
            <a:off x="5867400" y="2057400"/>
            <a:ext cx="2227263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Рисунок 19" descr="IMG_3154"/>
          <p:cNvPicPr>
            <a:picLocks noChangeAspect="1" noChangeArrowheads="1"/>
          </p:cNvPicPr>
          <p:nvPr/>
        </p:nvPicPr>
        <p:blipFill>
          <a:blip r:embed="rId5"/>
          <a:srcRect l="13765"/>
          <a:stretch>
            <a:fillRect/>
          </a:stretch>
        </p:blipFill>
        <p:spPr bwMode="auto">
          <a:xfrm>
            <a:off x="1447800" y="2133600"/>
            <a:ext cx="20129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9" name="Рисунок 12" descr="IMG_3142"/>
          <p:cNvPicPr>
            <a:picLocks noChangeAspect="1" noChangeArrowheads="1"/>
          </p:cNvPicPr>
          <p:nvPr/>
        </p:nvPicPr>
        <p:blipFill>
          <a:blip r:embed="rId6"/>
          <a:srcRect r="20062"/>
          <a:stretch>
            <a:fillRect/>
          </a:stretch>
        </p:blipFill>
        <p:spPr bwMode="auto">
          <a:xfrm>
            <a:off x="3886200" y="2057400"/>
            <a:ext cx="18288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180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7181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182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7183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7184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7185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7186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448E3D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6" name="Group 9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8214" name="AutoShape 10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5" name="AutoShape 11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6" name="AutoShape 12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7" name="AutoShape 13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8" name="AutoShape 14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19" name="AutoShape 15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0" name="AutoShape 16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1" name="AutoShape 17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2" name="AutoShape 18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3" name="AutoShape 19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4" name="AutoShape 20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5" name="AutoShape 21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6" name="AutoShape 22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7" name="AutoShape 23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8" name="AutoShape 24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29" name="AutoShape 25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0" name="AutoShape 26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1" name="AutoShape 27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2" name="AutoShape 28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3" name="AutoShape 29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4" name="AutoShape 30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5" name="AutoShape 31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6" name="AutoShape 32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7" name="AutoShape 33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8" name="AutoShape 34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39" name="AutoShape 35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0" name="AutoShape 36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1" name="AutoShape 37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42" name="AutoShape 38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8197" name="AutoShape 40"/>
          <p:cNvSpPr>
            <a:spLocks noChangeArrowheads="1"/>
          </p:cNvSpPr>
          <p:nvPr/>
        </p:nvSpPr>
        <p:spPr bwMode="auto">
          <a:xfrm>
            <a:off x="1447800" y="533400"/>
            <a:ext cx="6629400" cy="91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Творческие исследовательские работы</a:t>
            </a:r>
          </a:p>
        </p:txBody>
      </p:sp>
      <p:sp>
        <p:nvSpPr>
          <p:cNvPr id="8198" name="AutoShape 45"/>
          <p:cNvSpPr>
            <a:spLocks noChangeArrowheads="1"/>
          </p:cNvSpPr>
          <p:nvPr/>
        </p:nvSpPr>
        <p:spPr bwMode="auto">
          <a:xfrm>
            <a:off x="990600" y="1828800"/>
            <a:ext cx="7467600" cy="4800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99CC00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endParaRPr lang="ru-RU">
              <a:solidFill>
                <a:srgbClr val="002060"/>
              </a:solidFill>
            </a:endParaRPr>
          </a:p>
        </p:txBody>
      </p:sp>
      <p:pic>
        <p:nvPicPr>
          <p:cNvPr id="8199" name="Picture 10" descr="C:\Users\Татьяна\Desktop\яблоки 12\Новая папка\IMG_3295.JPG"/>
          <p:cNvPicPr>
            <a:picLocks noChangeAspect="1" noChangeArrowheads="1"/>
          </p:cNvPicPr>
          <p:nvPr/>
        </p:nvPicPr>
        <p:blipFill>
          <a:blip r:embed="rId2"/>
          <a:srcRect l="2853" r="11559" b="19019"/>
          <a:stretch>
            <a:fillRect/>
          </a:stretch>
        </p:blipFill>
        <p:spPr bwMode="auto">
          <a:xfrm>
            <a:off x="1295400" y="4899025"/>
            <a:ext cx="18288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5" descr="C:\Users\Татьяна\Desktop\яблоки 12\Новая папка\IMG_3306.JPG"/>
          <p:cNvPicPr>
            <a:picLocks noChangeAspect="1" noChangeArrowheads="1"/>
          </p:cNvPicPr>
          <p:nvPr/>
        </p:nvPicPr>
        <p:blipFill>
          <a:blip r:embed="rId3"/>
          <a:srcRect b="8221"/>
          <a:stretch>
            <a:fillRect/>
          </a:stretch>
        </p:blipFill>
        <p:spPr bwMode="auto">
          <a:xfrm>
            <a:off x="3581400" y="4876800"/>
            <a:ext cx="1973263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1" name="Picture 50" descr="K:\12 апреля Конференция\IMG_345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1981200"/>
            <a:ext cx="2057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51" descr="K:\12 апреля Конференция\IMG_34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4876800"/>
            <a:ext cx="19208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Box 49"/>
          <p:cNvSpPr txBox="1">
            <a:spLocks noChangeArrowheads="1"/>
          </p:cNvSpPr>
          <p:nvPr/>
        </p:nvSpPr>
        <p:spPr bwMode="auto">
          <a:xfrm>
            <a:off x="1600200" y="4038600"/>
            <a:ext cx="62484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2060"/>
                </a:solidFill>
              </a:rPr>
              <a:t>«Юность науки центрального Черноземья» </a:t>
            </a:r>
            <a:endParaRPr lang="ru-RU" sz="2000">
              <a:solidFill>
                <a:srgbClr val="002060"/>
              </a:solidFill>
            </a:endParaRPr>
          </a:p>
          <a:p>
            <a:endParaRPr lang="ru-RU"/>
          </a:p>
        </p:txBody>
      </p:sp>
      <p:pic>
        <p:nvPicPr>
          <p:cNvPr id="8204" name="Рисунок 4" descr="Описание: C:\Users\Татьяна\Desktop\IMG_2528.JPG"/>
          <p:cNvPicPr>
            <a:picLocks noChangeAspect="1" noChangeArrowheads="1"/>
          </p:cNvPicPr>
          <p:nvPr/>
        </p:nvPicPr>
        <p:blipFill>
          <a:blip r:embed="rId6"/>
          <a:srcRect t="24028" r="33456" b="8829"/>
          <a:stretch>
            <a:fillRect/>
          </a:stretch>
        </p:blipFill>
        <p:spPr bwMode="auto">
          <a:xfrm>
            <a:off x="1905000" y="1981200"/>
            <a:ext cx="21145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5" name="TextBox 49"/>
          <p:cNvSpPr txBox="1">
            <a:spLocks noChangeArrowheads="1"/>
          </p:cNvSpPr>
          <p:nvPr/>
        </p:nvSpPr>
        <p:spPr bwMode="auto">
          <a:xfrm>
            <a:off x="2209800" y="3657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2012 год</a:t>
            </a:r>
          </a:p>
        </p:txBody>
      </p:sp>
      <p:sp>
        <p:nvSpPr>
          <p:cNvPr id="8206" name="TextBox 50"/>
          <p:cNvSpPr txBox="1">
            <a:spLocks noChangeArrowheads="1"/>
          </p:cNvSpPr>
          <p:nvPr/>
        </p:nvSpPr>
        <p:spPr bwMode="auto">
          <a:xfrm>
            <a:off x="5410200" y="36576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990000"/>
                </a:solidFill>
              </a:rPr>
              <a:t>2013 год</a:t>
            </a:r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209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8210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8211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8212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8213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43906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Rectangle 35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9234" name="AutoShape 6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5" name="AutoShape 7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6" name="AutoShape 8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7" name="AutoShape 9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8" name="AutoShape 10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39" name="AutoShape 11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0" name="AutoShape 12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1" name="AutoShape 13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2" name="AutoShape 14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3" name="AutoShape 15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4" name="AutoShape 16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5" name="AutoShape 17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6" name="AutoShape 18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7" name="AutoShape 19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8" name="AutoShape 20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0" name="AutoShape 22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1" name="AutoShape 23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2" name="AutoShape 24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3" name="AutoShape 25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4" name="AutoShape 26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5" name="AutoShape 27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6" name="AutoShape 28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7" name="AutoShape 29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AutoShape 30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59" name="AutoShape 31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0" name="AutoShape 32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1" name="AutoShape 33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62" name="AutoShape 34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221" name="AutoShape 40"/>
          <p:cNvSpPr>
            <a:spLocks noChangeArrowheads="1"/>
          </p:cNvSpPr>
          <p:nvPr/>
        </p:nvSpPr>
        <p:spPr bwMode="auto">
          <a:xfrm>
            <a:off x="1295400" y="457200"/>
            <a:ext cx="4648200" cy="1143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43906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rgbClr val="002060"/>
                </a:solidFill>
              </a:rPr>
              <a:t>150 лет со дня рождения</a:t>
            </a:r>
          </a:p>
        </p:txBody>
      </p:sp>
      <p:sp>
        <p:nvSpPr>
          <p:cNvPr id="9222" name="AutoShape 41"/>
          <p:cNvSpPr>
            <a:spLocks noChangeArrowheads="1"/>
          </p:cNvSpPr>
          <p:nvPr/>
        </p:nvSpPr>
        <p:spPr bwMode="auto">
          <a:xfrm>
            <a:off x="990600" y="1905000"/>
            <a:ext cx="7467600" cy="4724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F43906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600"/>
          </a:p>
          <a:p>
            <a:endParaRPr lang="ru-RU" sz="3600"/>
          </a:p>
          <a:p>
            <a:endParaRPr lang="ru-RU" sz="3600"/>
          </a:p>
        </p:txBody>
      </p:sp>
      <p:sp>
        <p:nvSpPr>
          <p:cNvPr id="9223" name="Rectangle 37"/>
          <p:cNvSpPr>
            <a:spLocks noChangeArrowheads="1"/>
          </p:cNvSpPr>
          <p:nvPr/>
        </p:nvSpPr>
        <p:spPr bwMode="auto">
          <a:xfrm>
            <a:off x="1066800" y="2362200"/>
            <a:ext cx="7239000" cy="3970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68313" algn="just" eaLnBrk="0" hangingPunct="0"/>
            <a:endParaRPr lang="ru-RU" b="1">
              <a:solidFill>
                <a:srgbClr val="002060"/>
              </a:solidFill>
              <a:cs typeface="Times New Roman" pitchFamily="18" charset="0"/>
            </a:endParaRPr>
          </a:p>
          <a:p>
            <a:pPr indent="468313" algn="just" eaLnBrk="0" hangingPunct="0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«Какое наслаждение «вопрошать природу», «пытать ее»!</a:t>
            </a:r>
          </a:p>
          <a:p>
            <a:pPr indent="468313" algn="just" eaLnBrk="0" hangingPunct="0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 Какой рой вопросов, мыслей, соображений! Сколько причин для удивления, сколько ощущений приятного при попытке обнять своим умом, воспроизвести в себе ту работу, какая длилась века в бесконечных ее областях!»</a:t>
            </a:r>
          </a:p>
          <a:p>
            <a:pPr indent="468313" algn="just" eaLnBrk="0" hangingPunct="0"/>
            <a:endParaRPr lang="ru-RU" b="1">
              <a:solidFill>
                <a:srgbClr val="002060"/>
              </a:solidFill>
              <a:cs typeface="Times New Roman" pitchFamily="18" charset="0"/>
            </a:endParaRPr>
          </a:p>
          <a:p>
            <a:pPr indent="468313" algn="just" eaLnBrk="0" hangingPunct="0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«...Организация научной работы очень нужна, но какая? </a:t>
            </a:r>
          </a:p>
          <a:p>
            <a:pPr indent="468313" algn="just" eaLnBrk="0" hangingPunct="0"/>
            <a:r>
              <a:rPr lang="ru-RU" b="1">
                <a:solidFill>
                  <a:srgbClr val="002060"/>
                </a:solidFill>
                <a:cs typeface="Times New Roman" pitchFamily="18" charset="0"/>
              </a:rPr>
              <a:t>Здесь тоже теперь один из очень важных вопросов дальнейшего развития, и надо как-нибудь его разрешить так, чтобы сохранилась индивидуальная свобода инициативы». </a:t>
            </a:r>
            <a:endParaRPr lang="ru-RU" b="1">
              <a:solidFill>
                <a:srgbClr val="002060"/>
              </a:solidFill>
            </a:endParaRPr>
          </a:p>
          <a:p>
            <a:pPr indent="468313" eaLnBrk="0" hangingPunct="0"/>
            <a:r>
              <a:rPr lang="ru-RU"/>
              <a:t/>
            </a:r>
            <a:br>
              <a:rPr lang="ru-RU"/>
            </a:br>
            <a:endParaRPr lang="ru-RU"/>
          </a:p>
        </p:txBody>
      </p:sp>
      <p:sp>
        <p:nvSpPr>
          <p:cNvPr id="9224" name="Rectangle 38"/>
          <p:cNvSpPr>
            <a:spLocks noChangeArrowheads="1"/>
          </p:cNvSpPr>
          <p:nvPr/>
        </p:nvSpPr>
        <p:spPr bwMode="auto">
          <a:xfrm>
            <a:off x="0" y="457200"/>
            <a:ext cx="3017838" cy="793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5" name="Rectangle 39"/>
          <p:cNvSpPr>
            <a:spLocks noChangeArrowheads="1"/>
          </p:cNvSpPr>
          <p:nvPr/>
        </p:nvSpPr>
        <p:spPr bwMode="auto">
          <a:xfrm>
            <a:off x="0" y="465138"/>
            <a:ext cx="184150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000"/>
          </a:p>
          <a:p>
            <a:pPr eaLnBrk="0" hangingPunct="0"/>
            <a:endParaRPr lang="ru-RU"/>
          </a:p>
        </p:txBody>
      </p:sp>
      <p:pic>
        <p:nvPicPr>
          <p:cNvPr id="9258" name="Picture 42"/>
          <p:cNvPicPr>
            <a:picLocks noChangeAspect="1" noChangeArrowheads="1"/>
          </p:cNvPicPr>
          <p:nvPr/>
        </p:nvPicPr>
        <p:blipFill>
          <a:blip r:embed="rId2"/>
          <a:srcRect l="8163" b="32000"/>
          <a:stretch>
            <a:fillRect/>
          </a:stretch>
        </p:blipFill>
        <p:spPr bwMode="auto">
          <a:xfrm>
            <a:off x="6705600" y="152400"/>
            <a:ext cx="1447800" cy="164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990000">
                <a:alpha val="40000"/>
              </a:srgbClr>
            </a:glow>
          </a:effectLst>
        </p:spPr>
      </p:pic>
      <p:grpSp>
        <p:nvGrpSpPr>
          <p:cNvPr id="9227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9228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229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9230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9231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9232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9233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6600FF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3" name="Group 34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0289" name="AutoShape 5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0" name="AutoShape 6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1" name="AutoShape 7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2" name="AutoShape 8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3" name="AutoShape 9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4" name="AutoShape 10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5" name="AutoShape 11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6" name="AutoShape 12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7" name="AutoShape 13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8" name="AutoShape 14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99" name="AutoShape 15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0" name="AutoShape 16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1" name="AutoShape 17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2" name="AutoShape 18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3" name="AutoShape 19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4" name="AutoShape 20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5" name="AutoShape 21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6" name="AutoShape 22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7" name="AutoShape 23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8" name="AutoShape 24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09" name="AutoShape 25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0" name="AutoShape 26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1" name="AutoShape 27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2" name="AutoShape 28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3" name="AutoShape 29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4" name="AutoShape 30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" name="AutoShape 31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6" name="AutoShape 32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17" name="AutoShape 33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4" name="Rectangle 35"/>
          <p:cNvSpPr>
            <a:spLocks noChangeArrowheads="1"/>
          </p:cNvSpPr>
          <p:nvPr/>
        </p:nvSpPr>
        <p:spPr bwMode="auto">
          <a:xfrm>
            <a:off x="8763000" y="0"/>
            <a:ext cx="381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45" name="Rectangle 38"/>
          <p:cNvSpPr>
            <a:spLocks noChangeArrowheads="1"/>
          </p:cNvSpPr>
          <p:nvPr/>
        </p:nvSpPr>
        <p:spPr bwMode="auto">
          <a:xfrm>
            <a:off x="8686800" y="0"/>
            <a:ext cx="4572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0246" name="Group 45"/>
          <p:cNvGrpSpPr>
            <a:grpSpLocks/>
          </p:cNvGrpSpPr>
          <p:nvPr/>
        </p:nvGrpSpPr>
        <p:grpSpPr bwMode="auto">
          <a:xfrm>
            <a:off x="228600" y="152400"/>
            <a:ext cx="457200" cy="6477000"/>
            <a:chOff x="144" y="96"/>
            <a:chExt cx="288" cy="4080"/>
          </a:xfrm>
        </p:grpSpPr>
        <p:sp>
          <p:nvSpPr>
            <p:cNvPr id="10260" name="AutoShape 46"/>
            <p:cNvSpPr>
              <a:spLocks noChangeArrowheads="1"/>
            </p:cNvSpPr>
            <p:nvPr/>
          </p:nvSpPr>
          <p:spPr bwMode="auto">
            <a:xfrm>
              <a:off x="144" y="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1" name="AutoShape 47"/>
            <p:cNvSpPr>
              <a:spLocks noChangeArrowheads="1"/>
            </p:cNvSpPr>
            <p:nvPr/>
          </p:nvSpPr>
          <p:spPr bwMode="auto">
            <a:xfrm>
              <a:off x="144" y="2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AutoShape 48"/>
            <p:cNvSpPr>
              <a:spLocks noChangeArrowheads="1"/>
            </p:cNvSpPr>
            <p:nvPr/>
          </p:nvSpPr>
          <p:spPr bwMode="auto">
            <a:xfrm>
              <a:off x="144" y="3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3" name="AutoShape 49"/>
            <p:cNvSpPr>
              <a:spLocks noChangeArrowheads="1"/>
            </p:cNvSpPr>
            <p:nvPr/>
          </p:nvSpPr>
          <p:spPr bwMode="auto">
            <a:xfrm>
              <a:off x="144" y="5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4" name="AutoShape 50"/>
            <p:cNvSpPr>
              <a:spLocks noChangeArrowheads="1"/>
            </p:cNvSpPr>
            <p:nvPr/>
          </p:nvSpPr>
          <p:spPr bwMode="auto">
            <a:xfrm>
              <a:off x="144" y="67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5" name="AutoShape 51"/>
            <p:cNvSpPr>
              <a:spLocks noChangeArrowheads="1"/>
            </p:cNvSpPr>
            <p:nvPr/>
          </p:nvSpPr>
          <p:spPr bwMode="auto">
            <a:xfrm>
              <a:off x="144" y="81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AutoShape 52"/>
            <p:cNvSpPr>
              <a:spLocks noChangeArrowheads="1"/>
            </p:cNvSpPr>
            <p:nvPr/>
          </p:nvSpPr>
          <p:spPr bwMode="auto">
            <a:xfrm>
              <a:off x="144" y="96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7" name="AutoShape 53"/>
            <p:cNvSpPr>
              <a:spLocks noChangeArrowheads="1"/>
            </p:cNvSpPr>
            <p:nvPr/>
          </p:nvSpPr>
          <p:spPr bwMode="auto">
            <a:xfrm>
              <a:off x="144" y="110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8" name="AutoShape 54"/>
            <p:cNvSpPr>
              <a:spLocks noChangeArrowheads="1"/>
            </p:cNvSpPr>
            <p:nvPr/>
          </p:nvSpPr>
          <p:spPr bwMode="auto">
            <a:xfrm>
              <a:off x="144" y="124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9" name="AutoShape 55"/>
            <p:cNvSpPr>
              <a:spLocks noChangeArrowheads="1"/>
            </p:cNvSpPr>
            <p:nvPr/>
          </p:nvSpPr>
          <p:spPr bwMode="auto">
            <a:xfrm>
              <a:off x="144" y="139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0" name="AutoShape 56"/>
            <p:cNvSpPr>
              <a:spLocks noChangeArrowheads="1"/>
            </p:cNvSpPr>
            <p:nvPr/>
          </p:nvSpPr>
          <p:spPr bwMode="auto">
            <a:xfrm>
              <a:off x="144" y="153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1" name="AutoShape 57"/>
            <p:cNvSpPr>
              <a:spLocks noChangeArrowheads="1"/>
            </p:cNvSpPr>
            <p:nvPr/>
          </p:nvSpPr>
          <p:spPr bwMode="auto">
            <a:xfrm>
              <a:off x="144" y="168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2" name="AutoShape 58"/>
            <p:cNvSpPr>
              <a:spLocks noChangeArrowheads="1"/>
            </p:cNvSpPr>
            <p:nvPr/>
          </p:nvSpPr>
          <p:spPr bwMode="auto">
            <a:xfrm>
              <a:off x="144" y="182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3" name="AutoShape 59"/>
            <p:cNvSpPr>
              <a:spLocks noChangeArrowheads="1"/>
            </p:cNvSpPr>
            <p:nvPr/>
          </p:nvSpPr>
          <p:spPr bwMode="auto">
            <a:xfrm>
              <a:off x="144" y="196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4" name="AutoShape 60"/>
            <p:cNvSpPr>
              <a:spLocks noChangeArrowheads="1"/>
            </p:cNvSpPr>
            <p:nvPr/>
          </p:nvSpPr>
          <p:spPr bwMode="auto">
            <a:xfrm>
              <a:off x="144" y="211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5" name="AutoShape 61"/>
            <p:cNvSpPr>
              <a:spLocks noChangeArrowheads="1"/>
            </p:cNvSpPr>
            <p:nvPr/>
          </p:nvSpPr>
          <p:spPr bwMode="auto">
            <a:xfrm>
              <a:off x="144" y="225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6" name="AutoShape 62"/>
            <p:cNvSpPr>
              <a:spLocks noChangeArrowheads="1"/>
            </p:cNvSpPr>
            <p:nvPr/>
          </p:nvSpPr>
          <p:spPr bwMode="auto">
            <a:xfrm>
              <a:off x="144" y="240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7" name="AutoShape 63"/>
            <p:cNvSpPr>
              <a:spLocks noChangeArrowheads="1"/>
            </p:cNvSpPr>
            <p:nvPr/>
          </p:nvSpPr>
          <p:spPr bwMode="auto">
            <a:xfrm>
              <a:off x="144" y="254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8" name="AutoShape 64"/>
            <p:cNvSpPr>
              <a:spLocks noChangeArrowheads="1"/>
            </p:cNvSpPr>
            <p:nvPr/>
          </p:nvSpPr>
          <p:spPr bwMode="auto">
            <a:xfrm>
              <a:off x="144" y="268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79" name="AutoShape 65"/>
            <p:cNvSpPr>
              <a:spLocks noChangeArrowheads="1"/>
            </p:cNvSpPr>
            <p:nvPr/>
          </p:nvSpPr>
          <p:spPr bwMode="auto">
            <a:xfrm>
              <a:off x="144" y="283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0" name="AutoShape 66"/>
            <p:cNvSpPr>
              <a:spLocks noChangeArrowheads="1"/>
            </p:cNvSpPr>
            <p:nvPr/>
          </p:nvSpPr>
          <p:spPr bwMode="auto">
            <a:xfrm>
              <a:off x="144" y="297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1" name="AutoShape 67"/>
            <p:cNvSpPr>
              <a:spLocks noChangeArrowheads="1"/>
            </p:cNvSpPr>
            <p:nvPr/>
          </p:nvSpPr>
          <p:spPr bwMode="auto">
            <a:xfrm>
              <a:off x="144" y="312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2" name="AutoShape 68"/>
            <p:cNvSpPr>
              <a:spLocks noChangeArrowheads="1"/>
            </p:cNvSpPr>
            <p:nvPr/>
          </p:nvSpPr>
          <p:spPr bwMode="auto">
            <a:xfrm>
              <a:off x="144" y="326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3" name="AutoShape 69"/>
            <p:cNvSpPr>
              <a:spLocks noChangeArrowheads="1"/>
            </p:cNvSpPr>
            <p:nvPr/>
          </p:nvSpPr>
          <p:spPr bwMode="auto">
            <a:xfrm>
              <a:off x="144" y="340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4" name="AutoShape 70"/>
            <p:cNvSpPr>
              <a:spLocks noChangeArrowheads="1"/>
            </p:cNvSpPr>
            <p:nvPr/>
          </p:nvSpPr>
          <p:spPr bwMode="auto">
            <a:xfrm>
              <a:off x="144" y="3552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5" name="AutoShape 71"/>
            <p:cNvSpPr>
              <a:spLocks noChangeArrowheads="1"/>
            </p:cNvSpPr>
            <p:nvPr/>
          </p:nvSpPr>
          <p:spPr bwMode="auto">
            <a:xfrm>
              <a:off x="144" y="3696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6" name="AutoShape 72"/>
            <p:cNvSpPr>
              <a:spLocks noChangeArrowheads="1"/>
            </p:cNvSpPr>
            <p:nvPr/>
          </p:nvSpPr>
          <p:spPr bwMode="auto">
            <a:xfrm>
              <a:off x="144" y="3840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7" name="AutoShape 73"/>
            <p:cNvSpPr>
              <a:spLocks noChangeArrowheads="1"/>
            </p:cNvSpPr>
            <p:nvPr/>
          </p:nvSpPr>
          <p:spPr bwMode="auto">
            <a:xfrm>
              <a:off x="144" y="3984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88" name="AutoShape 74"/>
            <p:cNvSpPr>
              <a:spLocks noChangeArrowheads="1"/>
            </p:cNvSpPr>
            <p:nvPr/>
          </p:nvSpPr>
          <p:spPr bwMode="auto">
            <a:xfrm>
              <a:off x="144" y="4128"/>
              <a:ext cx="288" cy="48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47" name="AutoShape 77"/>
          <p:cNvSpPr>
            <a:spLocks noChangeArrowheads="1"/>
          </p:cNvSpPr>
          <p:nvPr/>
        </p:nvSpPr>
        <p:spPr bwMode="auto">
          <a:xfrm rot="5400000">
            <a:off x="1638300" y="-419100"/>
            <a:ext cx="6096000" cy="7391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6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sz="3600"/>
          </a:p>
          <a:p>
            <a:endParaRPr lang="ru-RU" sz="3600"/>
          </a:p>
          <a:p>
            <a:endParaRPr lang="ru-RU" sz="3600"/>
          </a:p>
          <a:p>
            <a:endParaRPr lang="ru-RU" sz="3600"/>
          </a:p>
        </p:txBody>
      </p:sp>
      <p:sp>
        <p:nvSpPr>
          <p:cNvPr id="10248" name="AutoShape 35"/>
          <p:cNvSpPr>
            <a:spLocks noChangeArrowheads="1"/>
          </p:cNvSpPr>
          <p:nvPr/>
        </p:nvSpPr>
        <p:spPr bwMode="auto">
          <a:xfrm>
            <a:off x="1219200" y="6553200"/>
            <a:ext cx="7086600" cy="304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 cmpd="dbl">
            <a:solidFill>
              <a:srgbClr val="6363CB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800" u="sng"/>
              <a:t>источник шаблона</a:t>
            </a:r>
            <a:r>
              <a:rPr lang="ru-RU" sz="800"/>
              <a:t>  Чернакова Наталия Владимировна, преподаватель химии и биологии ГОУ НПО Архангельской области</a:t>
            </a:r>
          </a:p>
          <a:p>
            <a:pPr algn="ctr"/>
            <a:r>
              <a:rPr lang="ru-RU" sz="800"/>
              <a:t>«Профессиональное училище №31» «http://pedsovet.su/»</a:t>
            </a:r>
          </a:p>
        </p:txBody>
      </p:sp>
      <p:sp>
        <p:nvSpPr>
          <p:cNvPr id="10249" name="Rectangle 1"/>
          <p:cNvSpPr>
            <a:spLocks noChangeArrowheads="1"/>
          </p:cNvSpPr>
          <p:nvPr/>
        </p:nvSpPr>
        <p:spPr bwMode="auto">
          <a:xfrm>
            <a:off x="3429000" y="381000"/>
            <a:ext cx="4500563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О, физика, наука из наук!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Всё впереди! Как мало за плечами!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Пусть химия нам будет вместо рук,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Пусть будет математика очами.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Не разлучайте этих трёх сестёр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Познания всего в подлунном мире, 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Тогда лишь будет ум и глаз остёр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И знанья человеческие шире.                                    </a:t>
            </a:r>
          </a:p>
        </p:txBody>
      </p:sp>
      <p:sp>
        <p:nvSpPr>
          <p:cNvPr id="10250" name="TextBox 74"/>
          <p:cNvSpPr txBox="1">
            <a:spLocks noChangeArrowheads="1"/>
          </p:cNvSpPr>
          <p:nvPr/>
        </p:nvSpPr>
        <p:spPr bwMode="auto">
          <a:xfrm>
            <a:off x="1447800" y="3429000"/>
            <a:ext cx="52149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В природе ничего другого нет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Ни здесь, ни там, в космических глубинах,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Всё от песчинок малых до планет- 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Из элементов состоит единых.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Кипит железо, серебро, сурьма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И тёмно-бурые растворы брома, 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И кажется Вселенная сама</a:t>
            </a:r>
          </a:p>
          <a:p>
            <a:pPr eaLnBrk="0" hangingPunct="0">
              <a:spcAft>
                <a:spcPts val="600"/>
              </a:spcAft>
            </a:pPr>
            <a:r>
              <a:rPr lang="ru-RU" b="1">
                <a:solidFill>
                  <a:srgbClr val="002060"/>
                </a:solidFill>
              </a:rPr>
              <a:t>Одной лабораторией огромной.       </a:t>
            </a:r>
          </a:p>
          <a:p>
            <a:endParaRPr lang="ru-RU"/>
          </a:p>
        </p:txBody>
      </p:sp>
      <p:pic>
        <p:nvPicPr>
          <p:cNvPr id="75" name="Picture 82" descr="K:\12 апреля Конференция\IMG_3450.JPG"/>
          <p:cNvPicPr>
            <a:picLocks noChangeAspect="1" noChangeArrowheads="1"/>
          </p:cNvPicPr>
          <p:nvPr/>
        </p:nvPicPr>
        <p:blipFill>
          <a:blip r:embed="rId2" cstate="print"/>
          <a:srcRect t="20426"/>
          <a:stretch>
            <a:fillRect/>
          </a:stretch>
        </p:blipFill>
        <p:spPr bwMode="auto">
          <a:xfrm>
            <a:off x="5486400" y="4495800"/>
            <a:ext cx="2451440" cy="13716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5" name="Рисунок 3" descr="Описание: C:\Users\Татьяна\Desktop\IMG_2526.JPG"/>
          <p:cNvPicPr>
            <a:picLocks noChangeAspect="1" noChangeArrowheads="1"/>
          </p:cNvPicPr>
          <p:nvPr/>
        </p:nvPicPr>
        <p:blipFill>
          <a:blip r:embed="rId3" cstate="print"/>
          <a:srcRect b="12892"/>
          <a:stretch>
            <a:fillRect/>
          </a:stretch>
        </p:blipFill>
        <p:spPr bwMode="auto">
          <a:xfrm>
            <a:off x="1219200" y="1295400"/>
            <a:ext cx="2066925" cy="1350984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253" name="Group 4"/>
          <p:cNvGrpSpPr>
            <a:grpSpLocks/>
          </p:cNvGrpSpPr>
          <p:nvPr/>
        </p:nvGrpSpPr>
        <p:grpSpPr bwMode="auto">
          <a:xfrm>
            <a:off x="8686800" y="0"/>
            <a:ext cx="457200" cy="6858000"/>
            <a:chOff x="5472" y="0"/>
            <a:chExt cx="288" cy="4320"/>
          </a:xfrm>
        </p:grpSpPr>
        <p:sp>
          <p:nvSpPr>
            <p:cNvPr id="10254" name="Rectangle 5"/>
            <p:cNvSpPr>
              <a:spLocks noChangeArrowheads="1"/>
            </p:cNvSpPr>
            <p:nvPr/>
          </p:nvSpPr>
          <p:spPr bwMode="auto">
            <a:xfrm>
              <a:off x="5520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5" name="AutoShape 6"/>
            <p:cNvSpPr>
              <a:spLocks noChangeArrowheads="1"/>
            </p:cNvSpPr>
            <p:nvPr/>
          </p:nvSpPr>
          <p:spPr bwMode="auto">
            <a:xfrm>
              <a:off x="5472" y="0"/>
              <a:ext cx="288" cy="864"/>
            </a:xfrm>
            <a:prstGeom prst="flowChartDelay">
              <a:avLst/>
            </a:prstGeom>
            <a:solidFill>
              <a:srgbClr val="FF9900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10256" name="AutoShape 7"/>
            <p:cNvSpPr>
              <a:spLocks noChangeArrowheads="1"/>
            </p:cNvSpPr>
            <p:nvPr/>
          </p:nvSpPr>
          <p:spPr bwMode="auto">
            <a:xfrm>
              <a:off x="5472" y="864"/>
              <a:ext cx="288" cy="864"/>
            </a:xfrm>
            <a:prstGeom prst="flowChartDelay">
              <a:avLst/>
            </a:prstGeom>
            <a:solidFill>
              <a:srgbClr val="4523A5"/>
            </a:solidFill>
            <a:ln w="9525">
              <a:solidFill>
                <a:srgbClr val="4523A5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10257" name="AutoShape 8"/>
            <p:cNvSpPr>
              <a:spLocks noChangeArrowheads="1"/>
            </p:cNvSpPr>
            <p:nvPr/>
          </p:nvSpPr>
          <p:spPr bwMode="auto">
            <a:xfrm>
              <a:off x="5472" y="1728"/>
              <a:ext cx="288" cy="864"/>
            </a:xfrm>
            <a:prstGeom prst="flowChartDelay">
              <a:avLst/>
            </a:prstGeom>
            <a:solidFill>
              <a:srgbClr val="FFFF09"/>
            </a:solidFill>
            <a:ln w="9525">
              <a:solidFill>
                <a:srgbClr val="FFFF5B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10258" name="AutoShape 9"/>
            <p:cNvSpPr>
              <a:spLocks noChangeArrowheads="1"/>
            </p:cNvSpPr>
            <p:nvPr/>
          </p:nvSpPr>
          <p:spPr bwMode="auto">
            <a:xfrm>
              <a:off x="5472" y="2592"/>
              <a:ext cx="288" cy="864"/>
            </a:xfrm>
            <a:prstGeom prst="flowChartDelay">
              <a:avLst/>
            </a:prstGeom>
            <a:solidFill>
              <a:srgbClr val="1EC039"/>
            </a:solidFill>
            <a:ln w="9525">
              <a:solidFill>
                <a:srgbClr val="1EC039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  <p:sp>
          <p:nvSpPr>
            <p:cNvPr id="10259" name="AutoShape 10"/>
            <p:cNvSpPr>
              <a:spLocks noChangeArrowheads="1"/>
            </p:cNvSpPr>
            <p:nvPr/>
          </p:nvSpPr>
          <p:spPr bwMode="auto">
            <a:xfrm>
              <a:off x="5472" y="3456"/>
              <a:ext cx="288" cy="864"/>
            </a:xfrm>
            <a:prstGeom prst="flowChartDelay">
              <a:avLst/>
            </a:prstGeom>
            <a:solidFill>
              <a:srgbClr val="ED092A"/>
            </a:solidFill>
            <a:ln w="9525">
              <a:solidFill>
                <a:srgbClr val="ED092A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 rtl="1"/>
              <a:endParaRPr lang="ru-RU" sz="140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346</Words>
  <Application>Microsoft PowerPoint</Application>
  <PresentationFormat>Экран 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Monotype Corsiva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Остапенко</cp:lastModifiedBy>
  <cp:revision>42</cp:revision>
  <cp:lastPrinted>1601-01-01T00:00:00Z</cp:lastPrinted>
  <dcterms:created xsi:type="dcterms:W3CDTF">2011-07-07T05:00:21Z</dcterms:created>
  <dcterms:modified xsi:type="dcterms:W3CDTF">2015-02-09T11:14:00Z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