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8" r:id="rId3"/>
    <p:sldId id="267" r:id="rId4"/>
    <p:sldId id="266" r:id="rId5"/>
    <p:sldId id="265" r:id="rId6"/>
    <p:sldId id="262" r:id="rId7"/>
    <p:sldId id="264" r:id="rId8"/>
    <p:sldId id="263" r:id="rId9"/>
    <p:sldId id="258" r:id="rId10"/>
    <p:sldId id="260" r:id="rId11"/>
    <p:sldId id="259" r:id="rId12"/>
    <p:sldId id="269" r:id="rId13"/>
    <p:sldId id="270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F5E5C2-20CA-407D-911C-C39A3658E30D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CDC6829-96CB-4085-91D2-0BCFC1C5B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0960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 Narrow" pitchFamily="34" charset="0"/>
              </a:rPr>
              <a:t>«Холодная война» и раскол Европы</a:t>
            </a:r>
            <a:endParaRPr lang="ru-RU" sz="44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Рисунок 2" descr="207401_560 копия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6215082"/>
            <a:ext cx="6215106" cy="6429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Narrow" pitchFamily="34" charset="0"/>
              </a:rPr>
              <a:t>Королёва М.В. – преподаватель истории и обществознания, высшая категория,  ГБОУ СПО Колледж № 50, г.Зеленоград</a:t>
            </a:r>
            <a:endParaRPr lang="ru-RU" b="1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px-Comeconpost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143240" cy="43651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6116" y="0"/>
            <a:ext cx="5688632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</a:rPr>
              <a:t>1949г. – образование Совета Экономической взаимопомощи – СЭВ:</a:t>
            </a:r>
            <a:endParaRPr lang="ru-RU" sz="2000" b="1" i="1" dirty="0" smtClean="0">
              <a:latin typeface="Arial Narrow" pitchFamily="34" charset="0"/>
            </a:endParaRPr>
          </a:p>
          <a:p>
            <a:pPr algn="ctr"/>
            <a:r>
              <a:rPr lang="ru-RU" sz="2000" b="1" i="1" dirty="0" smtClean="0">
                <a:latin typeface="Arial Narrow" pitchFamily="34" charset="0"/>
              </a:rPr>
              <a:t>СССР, Болгария, Венгрия, Польша, Румыния, Чехословакия, позднее Албания, </a:t>
            </a:r>
            <a:r>
              <a:rPr lang="ru-RU" sz="2000" b="1" dirty="0" smtClean="0">
                <a:latin typeface="Arial Narrow" pitchFamily="34" charset="0"/>
              </a:rPr>
              <a:t>ГДР</a:t>
            </a:r>
            <a:endParaRPr lang="ru-RU" sz="2000" dirty="0"/>
          </a:p>
        </p:txBody>
      </p:sp>
      <p:pic>
        <p:nvPicPr>
          <p:cNvPr id="5" name="Рисунок 4" descr="ОВД (2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1000108"/>
            <a:ext cx="6156176" cy="5857892"/>
          </a:xfrm>
          <a:prstGeom prst="rect">
            <a:avLst/>
          </a:prstGeom>
        </p:spPr>
      </p:pic>
      <p:pic>
        <p:nvPicPr>
          <p:cNvPr id="6" name="Рисунок 5" descr="ОВД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005064"/>
            <a:ext cx="3203848" cy="285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4008" y="5373216"/>
            <a:ext cx="4499992" cy="1484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военная  помощь США (Северной) и СССР (Южной) Кореи;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1953г. – мирные переговоры и окончание войны в Корее</a:t>
            </a:r>
            <a:endParaRPr lang="ru-RU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5417840"/>
            <a:ext cx="4608512" cy="144016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Война в Корее (1950-1953гг.):  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1950г. – столкновение Северной и Южной Кореи (попытки объединения страны);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 конце 50-х – начале 60-х гг. Восточная Европа находилась под полным контролем СССР, а Западная – в военно-политическом и экономическом союзе с США. 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2" name="Рисунок 1" descr="aaafd8a4968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5852" y="5777880"/>
            <a:ext cx="5976664" cy="1080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Основным объектом борьбы СССР и США были страны «третьего мира», которые образовались в результате развала колониальной системы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8051906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Развитие международных отношений в годы «холодной войны» определялось главным образом динамикой отношений сверхдержав, но при этом обе стороны старались избежать открытого столкновения.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 1963г.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 Москве крупнейшие ядерные державы подписали договор о запрещении испытания атомного оружия в трех сферах: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 атмосфере, космосе, под водой.</a:t>
            </a:r>
            <a:endParaRPr lang="ru-RU" sz="2000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-pcUizxqGo-0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785794"/>
            <a:ext cx="8720091" cy="5870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5643602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Narrow" pitchFamily="34" charset="0"/>
              </a:rPr>
              <a:t>Кто виновен в развязывании «холодной войны»?</a:t>
            </a:r>
            <a:endParaRPr lang="ru-RU" sz="2000" b="1" i="1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928670"/>
            <a:ext cx="6715172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Был ли неизбежен конфликт между двумя сверхдержавами?</a:t>
            </a:r>
            <a:endParaRPr lang="ru-RU" sz="2000" b="1" i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r_13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3578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072074"/>
            <a:ext cx="8572560" cy="15716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Существует две точки зрения на политический курс постсоветского периода: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А/ «Холодная война» завершилась с распадом СССР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Б/ «Холодная война» продолжается и сегодня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Выберите наиболее убедительную точку зрения и определите не менее трех аргументов, подтверждающих ее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2-012-Sss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92080" y="0"/>
            <a:ext cx="3851920" cy="1484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Победа СССР в Великой Отечественной войне привела 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к изменению соотношения сил 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на международной арене.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705872"/>
            <a:ext cx="5256584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25 апреля – 26 июня 1945г.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создание ООН для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поддержание международного мира и безопасности, международное сотрудничество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7069292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82789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072066" cy="1142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Рост авторитета и международного признания СССР привело к острому политическому противостоянию между союзниками.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589240"/>
            <a:ext cx="5976664" cy="1268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5 марта 1946г. – речь У.Черчилля в Фултоне: </a:t>
            </a:r>
            <a:r>
              <a:rPr lang="ru-RU" sz="2000" b="1" dirty="0" smtClean="0">
                <a:latin typeface="Arial Narrow" pitchFamily="34" charset="0"/>
              </a:rPr>
              <a:t>Политика «сдерживания»: создание общества в странах Запада для противостояния проникновения коммунизма</a:t>
            </a:r>
            <a:endParaRPr lang="ru-RU" sz="2000" b="1" dirty="0">
              <a:latin typeface="Arial Narrow" pitchFamily="34" charset="0"/>
            </a:endParaRPr>
          </a:p>
        </p:txBody>
      </p:sp>
      <p:pic>
        <p:nvPicPr>
          <p:cNvPr id="5" name="Рисунок 4" descr="2797933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1" y="2643181"/>
            <a:ext cx="3131840" cy="42148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31154_image_larg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-1"/>
            <a:ext cx="4071934" cy="26671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IronCurtainSpc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142984"/>
            <a:ext cx="2071670" cy="26432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93" y="0"/>
            <a:ext cx="9121014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5661248"/>
            <a:ext cx="5472608" cy="11967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Речь Черчилля была расценена Сталиным как «призыв к войне». Конец Второй мировой войны возвестил начало «холодной войны». 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57809430_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57232"/>
            <a:ext cx="4000496" cy="6000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gloves_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857232"/>
            <a:ext cx="5286380" cy="60007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«Холодная война» - это борьба двух противостоящих социально-экономических и общественно-политических систем за преобладающее влияние в мире.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9424" y="5805264"/>
            <a:ext cx="5184576" cy="1052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в/ идеологическое и дипломатическое противоборство;  г/ военное противостояние, гонка вооружения; 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928670"/>
            <a:ext cx="5148064" cy="8572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а/ создание военно-политических союзов;   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б/ «образ врага» - тотальная подозрительность 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98_1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568952" cy="10715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Важнейшей сферой противостояния СССР</a:t>
            </a:r>
            <a:r>
              <a:rPr lang="en-US" sz="2000" b="1" dirty="0" smtClean="0">
                <a:latin typeface="Arial Narrow" pitchFamily="34" charset="0"/>
              </a:rPr>
              <a:t>,</a:t>
            </a:r>
            <a:r>
              <a:rPr lang="ru-RU" sz="2000" b="1" dirty="0" smtClean="0">
                <a:latin typeface="Arial Narrow" pitchFamily="34" charset="0"/>
              </a:rPr>
              <a:t> США и их союзников стала гонка вооружений. Это привело к формированию </a:t>
            </a:r>
            <a:r>
              <a:rPr lang="ru-RU" sz="2000" b="1" dirty="0" err="1" smtClean="0">
                <a:latin typeface="Arial Narrow" pitchFamily="34" charset="0"/>
              </a:rPr>
              <a:t>военно</a:t>
            </a:r>
            <a:r>
              <a:rPr lang="ru-RU" sz="2000" b="1" dirty="0" smtClean="0">
                <a:latin typeface="Arial Narrow" pitchFamily="34" charset="0"/>
              </a:rPr>
              <a:t>–промышленного комплекса,  развитию ядерной физики и космических исследований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5157192"/>
            <a:ext cx="4968552" cy="13681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1947г.-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создание ядерного комплекса в СССР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1949г.-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испытание атомной бомбы в СССР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1950г.-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создание водородной бомбы в СССР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1952г.-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создание водородной бомбы в США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179512" y="5157192"/>
            <a:ext cx="3672408" cy="1368152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Создание стратегических бомбардировщиков в США; межконтинентальных ракет в СССР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640960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Отношение Запада к СССР определялось четкими целями и особыми мерами: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1. не допустить расширения влияния СССР; 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2. добиться ослабления и ликвидации социализма в России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5904656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1947-1948гг. – Доктрина Г.Трумэна, план Маршалла: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укрепление европейских демократий путем оказания срочной финансовой и экономической помощи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НАТО (2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000240"/>
            <a:ext cx="6228184" cy="4857760"/>
          </a:xfrm>
          <a:prstGeom prst="rect">
            <a:avLst/>
          </a:prstGeom>
        </p:spPr>
      </p:pic>
      <p:pic>
        <p:nvPicPr>
          <p:cNvPr id="8" name="Рисунок 7" descr="nato8_0 копия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429000"/>
            <a:ext cx="3491880" cy="3429000"/>
          </a:xfrm>
          <a:prstGeom prst="rect">
            <a:avLst/>
          </a:prstGeom>
        </p:spPr>
      </p:pic>
      <p:pic>
        <p:nvPicPr>
          <p:cNvPr id="6" name="Рисунок 5" descr="cold-300 копия (2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1000108"/>
            <a:ext cx="3131840" cy="286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8-018-Vneshnjaja-politika-KHruschjov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5517232"/>
            <a:ext cx="6192688" cy="13407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Установление в 40-е годы  коммунистических режимов привело к разделу мира на две противоборствующие системы: капитализм и социализм.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Завершилось формирование «мирового </a:t>
            </a:r>
            <a:r>
              <a:rPr lang="ru-RU" sz="2000" b="1" dirty="0" err="1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соцлагеря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».  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6dfe1516a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2" y="1071546"/>
            <a:ext cx="9142958" cy="5786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8640960" cy="11521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1948г. 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– конфликт между СССР и Югославией. В результате – разрыв дипломатических отношений.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219825" algn="r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1949г.</a:t>
            </a:r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–  произошел раскол Германии на ФРГ и ГДР.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СССР предпринял шаги  к укреплению своего влияния в странах Восточной Европы.</a:t>
            </a:r>
            <a:r>
              <a:rPr lang="ru-RU" sz="2000" b="1" dirty="0" smtClean="0">
                <a:latin typeface="Arial Narrow" pitchFamily="34" charset="0"/>
              </a:rPr>
              <a:t>  Экономические реформы и внешняя политика проводились под контролем СССР.</a:t>
            </a:r>
            <a:endParaRPr lang="ru-RU" sz="2000" b="1" dirty="0" smtClean="0">
              <a:solidFill>
                <a:schemeClr val="tx1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210</TotalTime>
  <Words>578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re</cp:lastModifiedBy>
  <cp:revision>25</cp:revision>
  <dcterms:created xsi:type="dcterms:W3CDTF">2014-07-13T13:23:19Z</dcterms:created>
  <dcterms:modified xsi:type="dcterms:W3CDTF">2015-03-24T21:11:20Z</dcterms:modified>
</cp:coreProperties>
</file>