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507788" cy="1507067"/>
          </a:xfrm>
        </p:spPr>
        <p:txBody>
          <a:bodyPr/>
          <a:lstStyle/>
          <a:p>
            <a:r>
              <a:rPr lang="en-US" dirty="0" smtClean="0"/>
              <a:t>Polar Bear   </a:t>
            </a:r>
            <a:r>
              <a:rPr lang="en-US" dirty="0" err="1" smtClean="0"/>
              <a:t>leo</a:t>
            </a:r>
            <a:r>
              <a:rPr lang="en-US" dirty="0" smtClean="0"/>
              <a:t>      bunny      snowflake ray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1" y="335403"/>
            <a:ext cx="3260773" cy="416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37" y="348916"/>
            <a:ext cx="2422358" cy="423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70" y="475248"/>
            <a:ext cx="2901951" cy="39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21" y="984334"/>
            <a:ext cx="3196307" cy="33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22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94" y="0"/>
            <a:ext cx="98418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13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3" y="0"/>
            <a:ext cx="9926053" cy="67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770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16" y="-1"/>
            <a:ext cx="9589167" cy="666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32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4" y="36094"/>
            <a:ext cx="10250905" cy="665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77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117910"/>
            <a:ext cx="11233483" cy="674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002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37" y="0"/>
            <a:ext cx="9432757" cy="66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045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7" y="-1"/>
            <a:ext cx="10587789" cy="677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46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938" y="1683974"/>
            <a:ext cx="8534400" cy="1507067"/>
          </a:xfrm>
        </p:spPr>
        <p:txBody>
          <a:bodyPr>
            <a:noAutofit/>
          </a:bodyPr>
          <a:lstStyle/>
          <a:p>
            <a:r>
              <a:rPr lang="en-US" sz="10000" dirty="0" smtClean="0"/>
              <a:t>Winter sports</a:t>
            </a:r>
            <a:endParaRPr lang="ru-RU" sz="10000" dirty="0"/>
          </a:p>
        </p:txBody>
      </p:sp>
    </p:spTree>
    <p:extLst>
      <p:ext uri="{BB962C8B-B14F-4D97-AF65-F5344CB8AC3E}">
        <p14:creationId xmlns:p14="http://schemas.microsoft.com/office/powerpoint/2010/main" val="73275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74" y="36093"/>
            <a:ext cx="3276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09510" cy="5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443" y="5077326"/>
            <a:ext cx="11870330" cy="1470525"/>
          </a:xfrm>
        </p:spPr>
        <p:txBody>
          <a:bodyPr/>
          <a:lstStyle/>
          <a:p>
            <a:r>
              <a:rPr lang="en-US" dirty="0" smtClean="0"/>
              <a:t>Figure skating   </a:t>
            </a:r>
            <a:r>
              <a:rPr lang="en-US" dirty="0" err="1" smtClean="0"/>
              <a:t>skating</a:t>
            </a:r>
            <a:r>
              <a:rPr lang="en-US" dirty="0" smtClean="0"/>
              <a:t>    skiing    ice    hockey</a:t>
            </a:r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305" y="-2"/>
            <a:ext cx="3159467" cy="5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16" y="36093"/>
            <a:ext cx="2783038" cy="385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80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05" y="4487332"/>
            <a:ext cx="11754853" cy="1507067"/>
          </a:xfrm>
        </p:spPr>
        <p:txBody>
          <a:bodyPr/>
          <a:lstStyle/>
          <a:p>
            <a:r>
              <a:rPr lang="ru-RU" dirty="0" smtClean="0"/>
              <a:t>Подставьте виды спорта в нужную колонку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68176"/>
              </p:ext>
            </p:extLst>
          </p:nvPr>
        </p:nvGraphicFramePr>
        <p:xfrm>
          <a:off x="1310105" y="442940"/>
          <a:ext cx="9554411" cy="3952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625"/>
                <a:gridCol w="2757894"/>
                <a:gridCol w="27358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play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do 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go</a:t>
                      </a:r>
                      <a:endParaRPr lang="ru-RU" sz="9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Играть (соревнование</a:t>
                      </a:r>
                      <a:r>
                        <a:rPr lang="ru-RU" baseline="0" dirty="0" smtClean="0"/>
                        <a:t> или командный спорт)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Делать или парный спорт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 в движении на скорость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12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412082"/>
            <a:ext cx="11129211" cy="594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99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05" y="4487332"/>
            <a:ext cx="11754853" cy="1507067"/>
          </a:xfrm>
        </p:spPr>
        <p:txBody>
          <a:bodyPr/>
          <a:lstStyle/>
          <a:p>
            <a:r>
              <a:rPr lang="ru-RU" dirty="0" smtClean="0"/>
              <a:t>Подставьте виды спорта в нужную колонку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860903"/>
              </p:ext>
            </p:extLst>
          </p:nvPr>
        </p:nvGraphicFramePr>
        <p:xfrm>
          <a:off x="1310105" y="442940"/>
          <a:ext cx="9554411" cy="3952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0625"/>
                <a:gridCol w="2757894"/>
                <a:gridCol w="27358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play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do 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go</a:t>
                      </a:r>
                      <a:endParaRPr lang="ru-RU" sz="9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Играть (соревнование</a:t>
                      </a:r>
                      <a:r>
                        <a:rPr lang="ru-RU" baseline="0" dirty="0" smtClean="0"/>
                        <a:t> или командный спорт)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Заниматься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(часто </a:t>
                      </a:r>
                      <a:r>
                        <a:rPr lang="ru-RU" dirty="0" err="1" smtClean="0"/>
                        <a:t>обозн</a:t>
                      </a:r>
                      <a:r>
                        <a:rPr lang="ru-RU" dirty="0" smtClean="0"/>
                        <a:t>. парный спорт)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 в движении на скорость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Ice</a:t>
                      </a:r>
                      <a:r>
                        <a:rPr lang="en-US" baseline="0" dirty="0" smtClean="0"/>
                        <a:t> hockey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Figure skating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skating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skiing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261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6778"/>
            <a:ext cx="4393114" cy="65612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>Who </a:t>
            </a:r>
            <a:r>
              <a:rPr lang="en-US" dirty="0" smtClean="0"/>
              <a:t>really likes?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Who doesn’t</a:t>
            </a:r>
            <a:br>
              <a:rPr lang="en-US" dirty="0" smtClean="0"/>
            </a:br>
            <a:r>
              <a:rPr lang="en-US" dirty="0" smtClean="0"/>
              <a:t>like?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Who </a:t>
            </a:r>
            <a:r>
              <a:rPr lang="en-US" dirty="0" smtClean="0"/>
              <a:t>hates?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256" y="296778"/>
            <a:ext cx="3749842" cy="287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9" y="1192129"/>
            <a:ext cx="3241507" cy="305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82" y="3172326"/>
            <a:ext cx="3810000" cy="334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6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075" y="516911"/>
            <a:ext cx="10986420" cy="5763573"/>
          </a:xfrm>
        </p:spPr>
        <p:txBody>
          <a:bodyPr>
            <a:normAutofit/>
          </a:bodyPr>
          <a:lstStyle/>
          <a:p>
            <a:r>
              <a:rPr lang="en-US" dirty="0" smtClean="0"/>
              <a:t>I really like playing/ doing/going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 don’t like</a:t>
            </a:r>
            <a:r>
              <a:rPr lang="en-US" dirty="0"/>
              <a:t> playing/ </a:t>
            </a:r>
            <a:r>
              <a:rPr lang="en-US" dirty="0" smtClean="0"/>
              <a:t>doing/going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 hate </a:t>
            </a:r>
            <a:r>
              <a:rPr lang="en-US" dirty="0"/>
              <a:t>playing/ doing/going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09" y="1402766"/>
            <a:ext cx="2158749" cy="14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8" y="2960604"/>
            <a:ext cx="2313823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611" y="4487779"/>
            <a:ext cx="212875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29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127" y="180027"/>
            <a:ext cx="8534400" cy="641327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Простое прошедшее время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Past Simple Tense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latin typeface="Arial Black" pitchFamily="34" charset="0"/>
              </a:rPr>
              <a:t>если глагол правильный</a:t>
            </a:r>
            <a:r>
              <a:rPr lang="ru-RU" dirty="0"/>
              <a:t/>
            </a:r>
            <a:br>
              <a:rPr lang="ru-RU" dirty="0"/>
            </a:br>
            <a:r>
              <a:rPr lang="ru-RU" sz="10000" b="1" dirty="0" smtClean="0">
                <a:solidFill>
                  <a:schemeClr val="bg1"/>
                </a:solidFill>
              </a:rPr>
              <a:t>+</a:t>
            </a:r>
            <a:r>
              <a:rPr lang="ru-RU" sz="3000" b="1" dirty="0" smtClean="0">
                <a:solidFill>
                  <a:schemeClr val="bg1"/>
                </a:solidFill>
              </a:rPr>
              <a:t>окончание</a:t>
            </a:r>
            <a:br>
              <a:rPr lang="ru-RU" sz="3000" b="1" dirty="0" smtClean="0">
                <a:solidFill>
                  <a:schemeClr val="bg1"/>
                </a:solidFill>
              </a:rPr>
            </a:br>
            <a:r>
              <a:rPr lang="ru-RU" sz="3000" b="1" dirty="0">
                <a:solidFill>
                  <a:schemeClr val="bg1"/>
                </a:solidFill>
              </a:rPr>
              <a:t/>
            </a:r>
            <a:br>
              <a:rPr lang="ru-RU" sz="3000" b="1" dirty="0">
                <a:solidFill>
                  <a:schemeClr val="bg1"/>
                </a:solidFill>
              </a:rPr>
            </a:br>
            <a:r>
              <a:rPr lang="ru-RU" sz="3200" i="1" dirty="0" smtClean="0">
                <a:latin typeface="Arial Black" pitchFamily="34" charset="0"/>
              </a:rPr>
              <a:t>если </a:t>
            </a:r>
            <a:r>
              <a:rPr lang="ru-RU" sz="3200" i="1" dirty="0">
                <a:latin typeface="Arial Black" pitchFamily="34" charset="0"/>
              </a:rPr>
              <a:t>глагол </a:t>
            </a:r>
            <a:r>
              <a:rPr lang="ru-RU" sz="3200" i="1" dirty="0" smtClean="0">
                <a:latin typeface="Arial Black" pitchFamily="34" charset="0"/>
              </a:rPr>
              <a:t>неправильный</a:t>
            </a:r>
            <a:br>
              <a:rPr lang="ru-RU" sz="3200" i="1" dirty="0" smtClean="0">
                <a:latin typeface="Arial Black" pitchFamily="34" charset="0"/>
              </a:rPr>
            </a:br>
            <a:r>
              <a:rPr lang="ru-RU" sz="3200" i="1" dirty="0" smtClean="0">
                <a:solidFill>
                  <a:srgbClr val="002060"/>
                </a:solidFill>
                <a:latin typeface="Arial Black" pitchFamily="34" charset="0"/>
              </a:rPr>
              <a:t>смотри </a:t>
            </a:r>
            <a:r>
              <a:rPr lang="en-US" sz="3200" i="1" dirty="0" smtClean="0">
                <a:solidFill>
                  <a:srgbClr val="FF0000"/>
                </a:solidFill>
                <a:latin typeface="Arial Black" pitchFamily="34" charset="0"/>
              </a:rPr>
              <a:t>II</a:t>
            </a:r>
            <a:r>
              <a:rPr lang="en-US" sz="3200" i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latin typeface="Arial Black" pitchFamily="34" charset="0"/>
              </a:rPr>
              <a:t>форму </a:t>
            </a:r>
            <a:r>
              <a:rPr lang="en-US" sz="3200" i="1" dirty="0" smtClean="0">
                <a:solidFill>
                  <a:srgbClr val="002060"/>
                </a:solidFill>
                <a:latin typeface="Arial Black" pitchFamily="34" charset="0"/>
              </a:rPr>
              <a:t>( </a:t>
            </a:r>
            <a:r>
              <a:rPr lang="ru-RU" sz="3200" i="1" dirty="0" smtClean="0">
                <a:solidFill>
                  <a:srgbClr val="002060"/>
                </a:solidFill>
                <a:latin typeface="Arial Black" pitchFamily="34" charset="0"/>
              </a:rPr>
              <a:t>колонка №2) в таблице (</a:t>
            </a:r>
            <a:r>
              <a:rPr lang="en-US" sz="3200" i="1" dirty="0" smtClean="0">
                <a:solidFill>
                  <a:srgbClr val="002060"/>
                </a:solidFill>
                <a:latin typeface="Arial Black" pitchFamily="34" charset="0"/>
              </a:rPr>
              <a:t>past)_</a:t>
            </a:r>
            <a:endParaRPr lang="ru-RU" sz="3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94542" y="2985836"/>
            <a:ext cx="1840832" cy="13234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00579" y="3141745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ed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46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159" y="300343"/>
            <a:ext cx="8534400" cy="626889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ru-RU" b="1" u="sng" dirty="0" smtClean="0">
                <a:solidFill>
                  <a:schemeClr val="bg2"/>
                </a:solidFill>
              </a:rPr>
              <a:t>Из таблицы неправильных глаголов:</a:t>
            </a:r>
            <a:br>
              <a:rPr lang="ru-RU" b="1" u="sng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Be- was, were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быть</a:t>
            </a:r>
            <a:r>
              <a:rPr lang="en-US" b="1" dirty="0" smtClean="0">
                <a:solidFill>
                  <a:schemeClr val="bg2"/>
                </a:solidFill>
              </a:rPr>
              <a:t/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break- broke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побить</a:t>
            </a:r>
            <a:r>
              <a:rPr lang="en-US" b="1" dirty="0" smtClean="0">
                <a:solidFill>
                  <a:schemeClr val="bg2"/>
                </a:solidFill>
              </a:rPr>
              <a:t/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go –went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заниматься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win-won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побеждать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0282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159" y="300343"/>
            <a:ext cx="8534400" cy="626889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ru-RU" b="1" u="sng" dirty="0" smtClean="0">
                <a:solidFill>
                  <a:schemeClr val="bg2"/>
                </a:solidFill>
              </a:rPr>
              <a:t>Прошедшее время-настоящее время:</a:t>
            </a:r>
            <a:br>
              <a:rPr lang="ru-RU" b="1" u="sng" dirty="0" smtClean="0">
                <a:solidFill>
                  <a:schemeClr val="bg2"/>
                </a:solidFill>
              </a:rPr>
            </a:br>
            <a:r>
              <a:rPr lang="en-US" b="1" dirty="0" err="1" smtClean="0">
                <a:solidFill>
                  <a:schemeClr val="bg2"/>
                </a:solidFill>
              </a:rPr>
              <a:t>srart</a:t>
            </a:r>
            <a:r>
              <a:rPr lang="en-US" b="1" dirty="0" err="1" smtClean="0">
                <a:solidFill>
                  <a:schemeClr val="accent6"/>
                </a:solidFill>
              </a:rPr>
              <a:t>ed</a:t>
            </a:r>
            <a:r>
              <a:rPr lang="en-US" b="1" dirty="0" smtClean="0">
                <a:solidFill>
                  <a:schemeClr val="bg2"/>
                </a:solidFill>
              </a:rPr>
              <a:t> - start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was- be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broke - break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won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en-US" b="1" dirty="0" smtClean="0">
                <a:solidFill>
                  <a:schemeClr val="bg2"/>
                </a:solidFill>
              </a:rPr>
              <a:t>– win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209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94893"/>
              </p:ext>
            </p:extLst>
          </p:nvPr>
        </p:nvGraphicFramePr>
        <p:xfrm>
          <a:off x="721896" y="719666"/>
          <a:ext cx="11165304" cy="46464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91326"/>
                <a:gridCol w="2791326"/>
                <a:gridCol w="2791326"/>
                <a:gridCol w="2791326"/>
              </a:tblGrid>
              <a:tr h="25655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Name</a:t>
                      </a:r>
                    </a:p>
                    <a:p>
                      <a:pPr algn="ctr"/>
                      <a:r>
                        <a:rPr lang="en-US" sz="2800" dirty="0" smtClean="0"/>
                        <a:t>Country</a:t>
                      </a:r>
                    </a:p>
                    <a:p>
                      <a:pPr algn="ctr"/>
                      <a:r>
                        <a:rPr lang="en-US" sz="2800" dirty="0" smtClean="0"/>
                        <a:t>sport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Started doing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Won the 1</a:t>
                      </a:r>
                      <a:r>
                        <a:rPr lang="en-US" sz="2800" baseline="30000" dirty="0" smtClean="0"/>
                        <a:t>st</a:t>
                      </a:r>
                      <a:r>
                        <a:rPr lang="en-US" sz="2800" dirty="0" smtClean="0"/>
                        <a:t> medal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The first medal was</a:t>
                      </a:r>
                      <a:endParaRPr lang="ru-RU" sz="2800" dirty="0"/>
                    </a:p>
                  </a:txBody>
                  <a:tcPr/>
                </a:tc>
              </a:tr>
              <a:tr h="6936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36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363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92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400705"/>
              </p:ext>
            </p:extLst>
          </p:nvPr>
        </p:nvGraphicFramePr>
        <p:xfrm>
          <a:off x="721896" y="719666"/>
          <a:ext cx="11165304" cy="54158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91326"/>
                <a:gridCol w="2791326"/>
                <a:gridCol w="2791326"/>
                <a:gridCol w="2791326"/>
              </a:tblGrid>
              <a:tr h="25655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Name</a:t>
                      </a:r>
                    </a:p>
                    <a:p>
                      <a:pPr algn="ctr"/>
                      <a:r>
                        <a:rPr lang="en-US" sz="2800" dirty="0" smtClean="0"/>
                        <a:t>Country</a:t>
                      </a:r>
                    </a:p>
                    <a:p>
                      <a:pPr algn="ctr"/>
                      <a:r>
                        <a:rPr lang="en-US" sz="2800" dirty="0" smtClean="0"/>
                        <a:t>sport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Started doing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Won the 1</a:t>
                      </a:r>
                      <a:r>
                        <a:rPr lang="en-US" sz="2800" baseline="30000" dirty="0" smtClean="0"/>
                        <a:t>st</a:t>
                      </a:r>
                      <a:r>
                        <a:rPr lang="en-US" sz="2800" dirty="0" smtClean="0"/>
                        <a:t> medal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The first medal was</a:t>
                      </a:r>
                      <a:endParaRPr lang="ru-RU" sz="2800" dirty="0"/>
                    </a:p>
                  </a:txBody>
                  <a:tcPr/>
                </a:tc>
              </a:tr>
              <a:tr h="693637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Jesse</a:t>
                      </a:r>
                      <a:r>
                        <a:rPr lang="en-US" sz="3000" baseline="0" dirty="0" smtClean="0"/>
                        <a:t> Owens, America, Running</a:t>
                      </a:r>
                      <a:endParaRPr lang="ru-RU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 smtClean="0"/>
                    </a:p>
                    <a:p>
                      <a:pPr algn="ctr"/>
                      <a:r>
                        <a:rPr lang="en-US" sz="3000" dirty="0" smtClean="0"/>
                        <a:t> 7</a:t>
                      </a:r>
                      <a:endParaRPr lang="ru-RU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                                                    22</a:t>
                      </a:r>
                      <a:endParaRPr lang="ru-RU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                 gold</a:t>
                      </a:r>
                      <a:endParaRPr lang="ru-RU" sz="3000" dirty="0"/>
                    </a:p>
                  </a:txBody>
                  <a:tcPr/>
                </a:tc>
              </a:tr>
              <a:tr h="6936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363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780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538" y="610937"/>
            <a:ext cx="8534401" cy="1181768"/>
          </a:xfrm>
        </p:spPr>
        <p:txBody>
          <a:bodyPr/>
          <a:lstStyle/>
          <a:p>
            <a:r>
              <a:rPr lang="ru-RU" b="1" u="sng" dirty="0" smtClean="0">
                <a:solidFill>
                  <a:schemeClr val="accent6"/>
                </a:solidFill>
              </a:rPr>
              <a:t>Выставка рассказов</a:t>
            </a:r>
            <a:endParaRPr lang="ru-RU" b="1" u="sng" dirty="0">
              <a:solidFill>
                <a:schemeClr val="accent6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2497" y="2269957"/>
            <a:ext cx="8534400" cy="4154905"/>
          </a:xfrm>
        </p:spPr>
        <p:txBody>
          <a:bodyPr>
            <a:normAutofit fontScale="77500" lnSpcReduction="20000"/>
          </a:bodyPr>
          <a:lstStyle/>
          <a:p>
            <a:r>
              <a:rPr lang="en-US" sz="4300" b="1" dirty="0" smtClean="0">
                <a:solidFill>
                  <a:schemeClr val="tx1"/>
                </a:solidFill>
              </a:rPr>
              <a:t>My name is……………</a:t>
            </a:r>
          </a:p>
          <a:p>
            <a:r>
              <a:rPr lang="en-US" sz="4300" b="1" dirty="0" smtClean="0">
                <a:solidFill>
                  <a:schemeClr val="tx1"/>
                </a:solidFill>
              </a:rPr>
              <a:t>I don’t like………………</a:t>
            </a:r>
          </a:p>
          <a:p>
            <a:r>
              <a:rPr lang="en-US" sz="4300" b="1" dirty="0" smtClean="0">
                <a:solidFill>
                  <a:schemeClr val="tx1"/>
                </a:solidFill>
              </a:rPr>
              <a:t>I hate…………………….</a:t>
            </a:r>
          </a:p>
          <a:p>
            <a:r>
              <a:rPr lang="en-US" sz="4300" b="1" dirty="0" smtClean="0">
                <a:solidFill>
                  <a:schemeClr val="tx1"/>
                </a:solidFill>
              </a:rPr>
              <a:t>I really like……………………</a:t>
            </a:r>
          </a:p>
          <a:p>
            <a:r>
              <a:rPr lang="en-US" sz="4300" b="1" dirty="0" smtClean="0">
                <a:solidFill>
                  <a:schemeClr val="tx1"/>
                </a:solidFill>
              </a:rPr>
              <a:t>I play( do, go)……………….</a:t>
            </a:r>
          </a:p>
          <a:p>
            <a:r>
              <a:rPr lang="en-US" sz="4300" b="1" dirty="0" smtClean="0">
                <a:solidFill>
                  <a:schemeClr val="tx1"/>
                </a:solidFill>
              </a:rPr>
              <a:t>I started when I was………………………</a:t>
            </a:r>
          </a:p>
          <a:p>
            <a:r>
              <a:rPr lang="en-US" sz="4300" b="1" dirty="0" smtClean="0">
                <a:solidFill>
                  <a:schemeClr val="tx1"/>
                </a:solidFill>
              </a:rPr>
              <a:t>I won…………………………………………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089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/>
              <a:t>Thank you for the lesson !!!!!!!!!!!</a:t>
            </a:r>
            <a:endParaRPr lang="ru-RU" sz="60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6500" b="1" dirty="0" smtClean="0">
                <a:solidFill>
                  <a:schemeClr val="accent6"/>
                </a:solidFill>
              </a:rPr>
              <a:t>homework</a:t>
            </a:r>
            <a:r>
              <a:rPr lang="ru-RU" sz="6500" b="1" dirty="0" smtClean="0">
                <a:solidFill>
                  <a:schemeClr val="accent6"/>
                </a:solidFill>
              </a:rPr>
              <a:t>: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</a:rPr>
              <a:t>Ex.2,p.64 </a:t>
            </a:r>
            <a:endParaRPr lang="ru-RU" sz="4000" b="1" dirty="0" smtClean="0">
              <a:solidFill>
                <a:schemeClr val="tx1"/>
              </a:solidFill>
            </a:endParaRPr>
          </a:p>
          <a:p>
            <a:r>
              <a:rPr lang="ru-RU" sz="4000" b="1" dirty="0" smtClean="0">
                <a:solidFill>
                  <a:schemeClr val="tx1"/>
                </a:solidFill>
              </a:rPr>
              <a:t>чтение перевод 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заполнить таблицу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39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59559" y="865827"/>
            <a:ext cx="8534400" cy="4018994"/>
          </a:xfrm>
        </p:spPr>
        <p:txBody>
          <a:bodyPr>
            <a:normAutofit/>
          </a:bodyPr>
          <a:lstStyle/>
          <a:p>
            <a:r>
              <a:rPr lang="en-US" dirty="0" smtClean="0"/>
              <a:t>I like to skip </a:t>
            </a:r>
            <a:br>
              <a:rPr lang="en-US" dirty="0" smtClean="0"/>
            </a:br>
            <a:r>
              <a:rPr lang="en-US" dirty="0"/>
              <a:t>I like to skip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I like to </a:t>
            </a:r>
            <a:r>
              <a:rPr lang="en-US" dirty="0" smtClean="0"/>
              <a:t>jump</a:t>
            </a:r>
            <a:br>
              <a:rPr lang="en-US" dirty="0" smtClean="0"/>
            </a:br>
            <a:r>
              <a:rPr lang="en-US" dirty="0"/>
              <a:t>I like to </a:t>
            </a:r>
            <a:r>
              <a:rPr lang="en-US" dirty="0" smtClean="0"/>
              <a:t>run about</a:t>
            </a:r>
            <a:br>
              <a:rPr lang="en-US" dirty="0" smtClean="0"/>
            </a:br>
            <a:r>
              <a:rPr lang="en-US" dirty="0"/>
              <a:t>I like to </a:t>
            </a:r>
            <a:r>
              <a:rPr lang="en-US" dirty="0" smtClean="0"/>
              <a:t>play</a:t>
            </a:r>
            <a:br>
              <a:rPr lang="en-US" dirty="0" smtClean="0"/>
            </a:br>
            <a:r>
              <a:rPr lang="en-US" dirty="0" smtClean="0"/>
              <a:t>I like to sing</a:t>
            </a:r>
            <a:br>
              <a:rPr lang="en-US" dirty="0" smtClean="0"/>
            </a:br>
            <a:r>
              <a:rPr lang="en-US" dirty="0"/>
              <a:t>I like to </a:t>
            </a:r>
            <a:r>
              <a:rPr lang="en-US" dirty="0" smtClean="0"/>
              <a:t>laugh and shout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80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1275" y="1852416"/>
            <a:ext cx="8534400" cy="1507067"/>
          </a:xfrm>
        </p:spPr>
        <p:txBody>
          <a:bodyPr>
            <a:noAutofit/>
          </a:bodyPr>
          <a:lstStyle/>
          <a:p>
            <a:r>
              <a:rPr lang="en-US" sz="20000" dirty="0" smtClean="0"/>
              <a:t>Sport</a:t>
            </a:r>
            <a:endParaRPr lang="ru-RU" sz="20000" dirty="0"/>
          </a:p>
        </p:txBody>
      </p:sp>
    </p:spTree>
    <p:extLst>
      <p:ext uri="{BB962C8B-B14F-4D97-AF65-F5344CB8AC3E}">
        <p14:creationId xmlns:p14="http://schemas.microsoft.com/office/powerpoint/2010/main" val="2660666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6" y="0"/>
            <a:ext cx="111292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5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1" y="0"/>
            <a:ext cx="11117178" cy="6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2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1" y="0"/>
            <a:ext cx="96974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14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7" y="209300"/>
            <a:ext cx="10094495" cy="629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30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52" y="0"/>
            <a:ext cx="9492916" cy="655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57560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219</TotalTime>
  <Words>183</Words>
  <Application>Microsoft Office PowerPoint</Application>
  <PresentationFormat>Произвольный</PresentationFormat>
  <Paragraphs>59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Сектор</vt:lpstr>
      <vt:lpstr>Polar Bear   leo      bunny      snowflake ray </vt:lpstr>
      <vt:lpstr>Презентация PowerPoint</vt:lpstr>
      <vt:lpstr>I like to skip  I like to skip  I like to jump I like to run about I like to play I like to sing I like to laugh and shout</vt:lpstr>
      <vt:lpstr>Sport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Winter sports</vt:lpstr>
      <vt:lpstr>Figure skating   skating    skiing    ice    hockey</vt:lpstr>
      <vt:lpstr>Подставьте виды спорта в нужную колонку</vt:lpstr>
      <vt:lpstr>Подставьте виды спорта в нужную колонку</vt:lpstr>
      <vt:lpstr>  Who really likes?   Who doesn’t like?     Who hates?    </vt:lpstr>
      <vt:lpstr>I really like playing/ doing/going  I don’t like playing/ doing/going  I hate playing/ doing/going</vt:lpstr>
      <vt:lpstr>Простое прошедшее время   Past Simple Tense если глагол правильный +окончание  если глагол неправильный смотри II форму ( колонка №2) в таблице (past)_</vt:lpstr>
      <vt:lpstr>Из таблицы неправильных глаголов: Be- was, were быть break- broke побить go –went заниматься win-won побеждать </vt:lpstr>
      <vt:lpstr>Прошедшее время-настоящее время: srarted - start was- be broke - break  won – win </vt:lpstr>
      <vt:lpstr>Презентация PowerPoint</vt:lpstr>
      <vt:lpstr>Презентация PowerPoint</vt:lpstr>
      <vt:lpstr>Выставка рассказов</vt:lpstr>
      <vt:lpstr>Thank you for the lesson !!!!!!!!!!!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book   Welcome to london</dc:title>
  <dc:creator>София Матонина</dc:creator>
  <cp:lastModifiedBy>Надежда Александровна Кузнецова</cp:lastModifiedBy>
  <cp:revision>24</cp:revision>
  <dcterms:created xsi:type="dcterms:W3CDTF">2014-10-26T11:53:51Z</dcterms:created>
  <dcterms:modified xsi:type="dcterms:W3CDTF">2015-02-10T06:43:14Z</dcterms:modified>
</cp:coreProperties>
</file>