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92" r:id="rId4"/>
    <p:sldId id="260" r:id="rId5"/>
    <p:sldId id="287" r:id="rId6"/>
    <p:sldId id="262" r:id="rId7"/>
    <p:sldId id="263" r:id="rId8"/>
    <p:sldId id="264" r:id="rId9"/>
    <p:sldId id="265" r:id="rId10"/>
    <p:sldId id="278" r:id="rId11"/>
    <p:sldId id="282" r:id="rId12"/>
    <p:sldId id="288" r:id="rId13"/>
    <p:sldId id="270" r:id="rId14"/>
    <p:sldId id="271" r:id="rId15"/>
    <p:sldId id="291" r:id="rId16"/>
    <p:sldId id="280" r:id="rId17"/>
    <p:sldId id="273" r:id="rId18"/>
    <p:sldId id="285" r:id="rId19"/>
    <p:sldId id="27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40" autoAdjust="0"/>
    <p:restoredTop sz="94660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80010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914400" y="3429000"/>
            <a:ext cx="7086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fld id="{2C91027A-39E7-4F07-8B24-C3D99EB76CC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white">
          <a:xfrm>
            <a:off x="228600" y="228600"/>
            <a:ext cx="1219200" cy="12192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04800" y="652463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effectLst/>
                <a:latin typeface="Arial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A79EDA-4919-444A-B870-C95A317AE22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596A00-07D0-43C4-904D-1803957CC2D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229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" y="64770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352800" y="64801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2EA88746-51D2-4806-892C-08F4A29A994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5943600" y="648017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71DBBA-1E0F-40D7-851A-6DBA055025F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9B2533-DC61-4436-9F76-342276E6933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BB2B767-0EF3-45F1-A211-DF016F34807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DE97D1-C59F-42C7-AC3F-4ACAE01F295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34D063-D7B6-41FA-84F4-9706CFDF41B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2077A95-141B-4D30-963F-7C99B05990F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769C05-FFE0-4D58-BB2B-DF8F62810C0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A4AD28-78A8-4447-AA46-C264CA9E1A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Company Logo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p:oleObj spid="_x0000_s1039" name="Image" r:id="rId15" imgW="7377778" imgH="1219048" progId="">
              <p:embed/>
            </p:oleObj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770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2800" y="64801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0BE24A64-B17D-4179-8C0D-FFCB3108E3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8017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Company 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bert$\&#1056;&#1072;&#1073;&#1086;&#1095;&#1080;&#1081;%20&#1089;&#1090;&#1086;&#1083;\&#1060;&#1080;&#1083;&#1100;&#1084;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571612"/>
            <a:ext cx="8001000" cy="1857388"/>
          </a:xfrm>
        </p:spPr>
        <p:txBody>
          <a:bodyPr/>
          <a:lstStyle/>
          <a:p>
            <a:r>
              <a:rPr lang="ru-RU" dirty="0" smtClean="0"/>
              <a:t>Пассивное курение: </a:t>
            </a:r>
            <a:br>
              <a:rPr lang="ru-RU" dirty="0" smtClean="0"/>
            </a:br>
            <a:r>
              <a:rPr lang="ru-RU" dirty="0" smtClean="0"/>
              <a:t>учусь делать </a:t>
            </a:r>
            <a:br>
              <a:rPr lang="ru-RU" dirty="0" smtClean="0"/>
            </a:br>
            <a:r>
              <a:rPr lang="ru-RU" dirty="0" smtClean="0"/>
              <a:t>здоровый выбор</a:t>
            </a:r>
            <a:endParaRPr lang="en-US" dirty="0"/>
          </a:p>
        </p:txBody>
      </p:sp>
      <p:sp>
        <p:nvSpPr>
          <p:cNvPr id="2052" name="Freeform 4"/>
          <p:cNvSpPr>
            <a:spLocks/>
          </p:cNvSpPr>
          <p:nvPr/>
        </p:nvSpPr>
        <p:spPr bwMode="gray">
          <a:xfrm>
            <a:off x="1928794" y="857232"/>
            <a:ext cx="5303838" cy="806450"/>
          </a:xfrm>
          <a:custGeom>
            <a:avLst/>
            <a:gdLst/>
            <a:ahLst/>
            <a:cxnLst>
              <a:cxn ang="0">
                <a:pos x="1" y="492"/>
              </a:cxn>
              <a:cxn ang="0">
                <a:pos x="1707" y="20"/>
              </a:cxn>
              <a:cxn ang="0">
                <a:pos x="3340" y="482"/>
              </a:cxn>
              <a:cxn ang="0">
                <a:pos x="1734" y="74"/>
              </a:cxn>
              <a:cxn ang="0">
                <a:pos x="1" y="492"/>
              </a:cxn>
            </a:cxnLst>
            <a:rect l="0" t="0" r="r" b="b"/>
            <a:pathLst>
              <a:path w="3341" h="508">
                <a:moveTo>
                  <a:pt x="1" y="492"/>
                </a:moveTo>
                <a:cubicBezTo>
                  <a:pt x="0" y="477"/>
                  <a:pt x="710" y="0"/>
                  <a:pt x="1707" y="20"/>
                </a:cubicBezTo>
                <a:cubicBezTo>
                  <a:pt x="2704" y="40"/>
                  <a:pt x="3339" y="467"/>
                  <a:pt x="3340" y="482"/>
                </a:cubicBezTo>
                <a:cubicBezTo>
                  <a:pt x="3341" y="496"/>
                  <a:pt x="2608" y="93"/>
                  <a:pt x="1734" y="74"/>
                </a:cubicBezTo>
                <a:cubicBezTo>
                  <a:pt x="860" y="54"/>
                  <a:pt x="2" y="508"/>
                  <a:pt x="1" y="492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45882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57158" y="5699485"/>
            <a:ext cx="45005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</a:rPr>
              <a:t>Загузина Гульнара Манзуровна,</a:t>
            </a:r>
          </a:p>
          <a:p>
            <a:r>
              <a:rPr lang="ru-RU" sz="2000" dirty="0" smtClean="0">
                <a:solidFill>
                  <a:srgbClr val="000000"/>
                </a:solidFill>
              </a:rPr>
              <a:t>учитель начальных классов</a:t>
            </a:r>
          </a:p>
          <a:p>
            <a:r>
              <a:rPr lang="ru-RU" sz="2000" dirty="0" smtClean="0">
                <a:solidFill>
                  <a:srgbClr val="000000"/>
                </a:solidFill>
              </a:rPr>
              <a:t>г. Салехард, МБОУ «СОШ №2»</a:t>
            </a:r>
            <a:endParaRPr lang="ru-RU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Разрешается ли курить в данной ситуации?</a:t>
            </a:r>
            <a:endParaRPr lang="en-US" dirty="0"/>
          </a:p>
        </p:txBody>
      </p:sp>
      <p:pic>
        <p:nvPicPr>
          <p:cNvPr id="43" name="Рисунок 42" descr="3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ECECEC"/>
              </a:clrFrom>
              <a:clrTo>
                <a:srgbClr val="ECECEC">
                  <a:alpha val="0"/>
                </a:srgbClr>
              </a:clrTo>
            </a:clrChange>
            <a:lum bright="-40000" contrast="-40000"/>
          </a:blip>
          <a:stretch>
            <a:fillRect/>
          </a:stretch>
        </p:blipFill>
        <p:spPr>
          <a:xfrm>
            <a:off x="285720" y="1142983"/>
            <a:ext cx="3857652" cy="524379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4429124" y="1631470"/>
            <a:ext cx="44291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Лифт. В лифте курить не разрешается, но в нём нет знака, запрещающего курение. Дети могут вежливо попросить взрослого не курить. Если дети ждут лифта, дверь открывается и они видят курящего взрослого, то лучше не входить в лифт, а подождать.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4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lum bright="-40000" contrast="-40000"/>
          </a:blip>
          <a:stretch>
            <a:fillRect/>
          </a:stretch>
        </p:blipFill>
        <p:spPr>
          <a:xfrm>
            <a:off x="3930412" y="1142984"/>
            <a:ext cx="4999306" cy="5329817"/>
          </a:xfrm>
          <a:prstGeom prst="rect">
            <a:avLst/>
          </a:prstGeom>
        </p:spPr>
      </p:pic>
      <p:sp>
        <p:nvSpPr>
          <p:cNvPr id="3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563562"/>
          </a:xfrm>
        </p:spPr>
        <p:txBody>
          <a:bodyPr/>
          <a:lstStyle/>
          <a:p>
            <a:r>
              <a:rPr lang="ru-RU" dirty="0" smtClean="0"/>
              <a:t>Разрешается ли курить в данной ситуации?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42844" y="2096524"/>
            <a:ext cx="37862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Купе поезда. В купе поезда курить запрещено. Там висит запрещающий курение знак. Дети могут вежливо попросить взрослых не курить.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563562"/>
          </a:xfrm>
        </p:spPr>
        <p:txBody>
          <a:bodyPr/>
          <a:lstStyle/>
          <a:p>
            <a:r>
              <a:rPr lang="ru-RU" dirty="0" smtClean="0"/>
              <a:t>Разрешается ли курить в данной ситуации?</a:t>
            </a:r>
            <a:endParaRPr lang="en-US" dirty="0"/>
          </a:p>
        </p:txBody>
      </p:sp>
      <p:pic>
        <p:nvPicPr>
          <p:cNvPr id="35" name="Рисунок 34" descr="5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lum bright="-40000" contrast="-40000"/>
          </a:blip>
          <a:stretch>
            <a:fillRect/>
          </a:stretch>
        </p:blipFill>
        <p:spPr>
          <a:xfrm>
            <a:off x="285720" y="1159610"/>
            <a:ext cx="3894592" cy="534122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572000" y="1953648"/>
            <a:ext cx="41434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Квартира. В частной квартире хозяева могут разрешить курение. В этом случае дети могут принять решение уйти в другую комнату, попросить взрослых не курить.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Задание</a:t>
            </a:r>
            <a:endParaRPr lang="en-US" sz="2000" dirty="0"/>
          </a:p>
        </p:txBody>
      </p:sp>
      <p:sp>
        <p:nvSpPr>
          <p:cNvPr id="81997" name="Text Box 77"/>
          <p:cNvSpPr txBox="1">
            <a:spLocks noChangeArrowheads="1"/>
          </p:cNvSpPr>
          <p:nvPr/>
        </p:nvSpPr>
        <p:spPr bwMode="gray">
          <a:xfrm rot="3925970">
            <a:off x="1127125" y="4502150"/>
            <a:ext cx="1355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chemeClr val="bg1"/>
                </a:solidFill>
                <a:effectLst/>
                <a:latin typeface="Arial" charset="0"/>
              </a:rPr>
              <a:t>Your Text</a:t>
            </a:r>
          </a:p>
        </p:txBody>
      </p:sp>
      <p:sp>
        <p:nvSpPr>
          <p:cNvPr id="81999" name="Text Box 79"/>
          <p:cNvSpPr txBox="1">
            <a:spLocks noChangeArrowheads="1"/>
          </p:cNvSpPr>
          <p:nvPr/>
        </p:nvSpPr>
        <p:spPr bwMode="gray">
          <a:xfrm rot="3925970">
            <a:off x="2868613" y="4502150"/>
            <a:ext cx="1355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chemeClr val="bg1"/>
                </a:solidFill>
                <a:effectLst/>
                <a:latin typeface="Arial" charset="0"/>
              </a:rPr>
              <a:t>Your Text</a:t>
            </a:r>
          </a:p>
        </p:txBody>
      </p:sp>
      <p:sp>
        <p:nvSpPr>
          <p:cNvPr id="82001" name="Text Box 81"/>
          <p:cNvSpPr txBox="1">
            <a:spLocks noChangeArrowheads="1"/>
          </p:cNvSpPr>
          <p:nvPr/>
        </p:nvSpPr>
        <p:spPr bwMode="gray">
          <a:xfrm rot="3925970">
            <a:off x="4681538" y="4502150"/>
            <a:ext cx="1355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chemeClr val="bg1"/>
                </a:solidFill>
                <a:effectLst/>
                <a:latin typeface="Arial" charset="0"/>
              </a:rPr>
              <a:t>Your Text</a:t>
            </a:r>
          </a:p>
        </p:txBody>
      </p:sp>
      <p:sp>
        <p:nvSpPr>
          <p:cNvPr id="82003" name="Text Box 83"/>
          <p:cNvSpPr txBox="1">
            <a:spLocks noChangeArrowheads="1"/>
          </p:cNvSpPr>
          <p:nvPr/>
        </p:nvSpPr>
        <p:spPr bwMode="gray">
          <a:xfrm rot="3925970">
            <a:off x="6634163" y="4645025"/>
            <a:ext cx="1355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solidFill>
                  <a:schemeClr val="bg1"/>
                </a:solidFill>
                <a:effectLst/>
                <a:latin typeface="Arial" charset="0"/>
              </a:rPr>
              <a:t>Your Text</a:t>
            </a:r>
          </a:p>
        </p:txBody>
      </p:sp>
      <p:pic>
        <p:nvPicPr>
          <p:cNvPr id="95" name="Рисунок 94" descr="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lum bright="-40000" contrast="-40000"/>
          </a:blip>
          <a:stretch>
            <a:fillRect/>
          </a:stretch>
        </p:blipFill>
        <p:spPr>
          <a:xfrm>
            <a:off x="285720" y="1214422"/>
            <a:ext cx="4361240" cy="5143536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4714876" y="2325239"/>
            <a:ext cx="40719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800" dirty="0" smtClean="0"/>
              <a:t>Где бы ты сел(а)?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800" dirty="0" smtClean="0"/>
              <a:t>Нарисуй себя на выбранном месте.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Какой выбор является здоровым?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Дягилев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EEDEB"/>
              </a:clrFrom>
              <a:clrTo>
                <a:srgbClr val="EEE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72330" y="3714752"/>
            <a:ext cx="1704183" cy="2353869"/>
          </a:xfrm>
          <a:prstGeom prst="rect">
            <a:avLst/>
          </a:prstGeom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sz="4000" b="1" i="1" dirty="0"/>
              <a:t>Что нам даёт здоровье?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28596" y="1643050"/>
            <a:ext cx="500066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71DDF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Физический комфорт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71DDF"/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Возможности: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7A0C5"/>
              </a:buClr>
              <a:buSzTx/>
              <a:buFont typeface="Wingdings" pitchFamily="2" charset="2"/>
              <a:buChar char="Ш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Учиться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7A0C5"/>
              </a:buClr>
              <a:buSzTx/>
              <a:buFont typeface="Wingdings" pitchFamily="2" charset="2"/>
              <a:buChar char="Ш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Работать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7A0C5"/>
              </a:buClr>
              <a:buSzTx/>
              <a:buFont typeface="Wingdings" pitchFamily="2" charset="2"/>
              <a:buChar char="Ш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Познавать мир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7A0C5"/>
              </a:buClr>
              <a:buSzTx/>
              <a:buFont typeface="Wingdings" pitchFamily="2" charset="2"/>
              <a:buChar char="Ш"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Обладать материальными и духовными ценностями</a:t>
            </a:r>
          </a:p>
        </p:txBody>
      </p:sp>
      <p:pic>
        <p:nvPicPr>
          <p:cNvPr id="15" name="Рисунок 14" descr="fizkul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1142984"/>
            <a:ext cx="2333628" cy="21936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Рисунок 15" descr="sport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2214554"/>
            <a:ext cx="2286000" cy="1892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 descr="Данилова.jpg"/>
          <p:cNvPicPr>
            <a:picLocks noChangeAspect="1"/>
          </p:cNvPicPr>
          <p:nvPr/>
        </p:nvPicPr>
        <p:blipFill>
          <a:blip r:embed="rId5" cstate="print"/>
          <a:srcRect t="5565"/>
          <a:stretch>
            <a:fillRect/>
          </a:stretch>
        </p:blipFill>
        <p:spPr>
          <a:xfrm>
            <a:off x="4643438" y="4643446"/>
            <a:ext cx="2259869" cy="15008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Для того чтобы участвовать в интересных делах и играх, надо быть здоровым</a:t>
            </a:r>
            <a:endParaRPr lang="ru-RU" sz="2400" dirty="0"/>
          </a:p>
        </p:txBody>
      </p:sp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lum bright="-40000" contrast="-40000"/>
          </a:blip>
          <a:stretch>
            <a:fillRect/>
          </a:stretch>
        </p:blipFill>
        <p:spPr>
          <a:xfrm>
            <a:off x="285720" y="1142983"/>
            <a:ext cx="4500594" cy="52992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29190" y="1714488"/>
            <a:ext cx="4000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Выберите рисунки с наиболее интересными для вас занятиями.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2400" dirty="0" smtClean="0"/>
              <a:t>Раскрасьте их.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929190" y="4214818"/>
            <a:ext cx="4000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rgbClr val="7030A0"/>
                </a:solidFill>
              </a:rPr>
              <a:t>Курение мешает заниматься спортом: большинство спортсменов не курят.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6" name="Text Box 6"/>
          <p:cNvSpPr txBox="1">
            <a:spLocks noChangeArrowheads="1"/>
          </p:cNvSpPr>
          <p:nvPr/>
        </p:nvSpPr>
        <p:spPr bwMode="gray">
          <a:xfrm>
            <a:off x="1504950" y="2627313"/>
            <a:ext cx="692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FFFF"/>
                </a:solidFill>
                <a:effectLst/>
                <a:latin typeface="Arial" charset="0"/>
              </a:rPr>
              <a:t>2000</a:t>
            </a:r>
          </a:p>
        </p:txBody>
      </p:sp>
      <p:sp>
        <p:nvSpPr>
          <p:cNvPr id="92170" name="Text Box 10"/>
          <p:cNvSpPr txBox="1">
            <a:spLocks noChangeArrowheads="1"/>
          </p:cNvSpPr>
          <p:nvPr/>
        </p:nvSpPr>
        <p:spPr bwMode="gray">
          <a:xfrm>
            <a:off x="5010150" y="3379788"/>
            <a:ext cx="692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 dirty="0">
                <a:solidFill>
                  <a:srgbClr val="FFFFFF"/>
                </a:solidFill>
                <a:effectLst/>
                <a:latin typeface="Arial" charset="0"/>
              </a:rPr>
              <a:t>2002</a:t>
            </a: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gray">
          <a:xfrm>
            <a:off x="7359650" y="1919288"/>
            <a:ext cx="692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FFFF"/>
                </a:solidFill>
                <a:effectLst/>
                <a:latin typeface="Arial" charset="0"/>
              </a:rPr>
              <a:t>2003</a:t>
            </a: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563562"/>
          </a:xfrm>
        </p:spPr>
        <p:txBody>
          <a:bodyPr/>
          <a:lstStyle/>
          <a:p>
            <a:r>
              <a:rPr lang="ru-RU" dirty="0" smtClean="0"/>
              <a:t>Почему люди начинают курить?</a:t>
            </a:r>
            <a:endParaRPr lang="ru-RU" dirty="0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642910" y="1857364"/>
            <a:ext cx="800105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Неумение решать свои проблемы.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Недовольство внешностью.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Низкая самооценка.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Неудачи в учёбе, работе.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noFill/>
                </a:ln>
                <a:solidFill>
                  <a:schemeClr val="folHlin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Проблемы в семье.</a:t>
            </a:r>
            <a:endParaRPr kumimoji="0" lang="ru-RU" sz="2800" b="1" i="1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" name="Picture 6" descr="j0205365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16" y="3000372"/>
            <a:ext cx="1714512" cy="1714512"/>
          </a:xfrm>
          <a:prstGeom prst="rect">
            <a:avLst/>
          </a:prstGeom>
          <a:noFill/>
          <a:ln/>
        </p:spPr>
      </p:pic>
      <p:pic>
        <p:nvPicPr>
          <p:cNvPr id="24" name="Picture 4" descr="j0189242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7715272" y="785794"/>
            <a:ext cx="1203325" cy="1217612"/>
          </a:xfrm>
          <a:prstGeom prst="rect">
            <a:avLst/>
          </a:prstGeom>
          <a:noFill/>
          <a:ln/>
        </p:spPr>
      </p:pic>
      <p:pic>
        <p:nvPicPr>
          <p:cNvPr id="25" name="Рисунок 24" descr="sigareta2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240" y="4643446"/>
            <a:ext cx="1785950" cy="17731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/>
          <p:cNvSpPr txBox="1"/>
          <p:nvPr/>
        </p:nvSpPr>
        <p:spPr>
          <a:xfrm>
            <a:off x="571472" y="1357298"/>
            <a:ext cx="721523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"Попробовал разок ты закурить.</a:t>
            </a:r>
            <a:br>
              <a:rPr lang="ru-RU" sz="2400" dirty="0"/>
            </a:br>
            <a:r>
              <a:rPr lang="ru-RU" sz="2400" dirty="0"/>
              <a:t>Вошло в привычку, а назад дороги нет!</a:t>
            </a:r>
            <a:br>
              <a:rPr lang="ru-RU" sz="2400" dirty="0"/>
            </a:br>
            <a:r>
              <a:rPr lang="ru-RU" sz="2400" dirty="0"/>
              <a:t>А многим людям невозможно с этим жить.</a:t>
            </a:r>
            <a:br>
              <a:rPr lang="ru-RU" sz="2400" dirty="0"/>
            </a:br>
            <a:r>
              <a:rPr lang="ru-RU" sz="2400" dirty="0"/>
              <a:t>Курение наносит тяжкий вред!</a:t>
            </a:r>
            <a:br>
              <a:rPr lang="ru-RU" sz="2400" dirty="0"/>
            </a:br>
            <a:r>
              <a:rPr lang="ru-RU" sz="2400" dirty="0"/>
              <a:t>А ведь здоровьем каждый дорожит.</a:t>
            </a:r>
            <a:br>
              <a:rPr lang="ru-RU" sz="2400" dirty="0"/>
            </a:br>
            <a:r>
              <a:rPr lang="ru-RU" sz="2400" dirty="0"/>
              <a:t>Кому проблемы лишние нужны?</a:t>
            </a:r>
            <a:br>
              <a:rPr lang="ru-RU" sz="2400" dirty="0"/>
            </a:br>
            <a:r>
              <a:rPr lang="ru-RU" sz="2400" dirty="0"/>
              <a:t>Ведь надо жить, любить, творить.</a:t>
            </a:r>
            <a:br>
              <a:rPr lang="ru-RU" sz="2400" dirty="0"/>
            </a:br>
            <a:r>
              <a:rPr lang="ru-RU" sz="2400" dirty="0"/>
              <a:t>Зачем тебе курение, скажи?</a:t>
            </a:r>
            <a:br>
              <a:rPr lang="ru-RU" sz="2400" dirty="0"/>
            </a:br>
            <a:r>
              <a:rPr lang="ru-RU" sz="2400" dirty="0"/>
              <a:t>Ты думаешь, что бросить так легко?</a:t>
            </a:r>
            <a:br>
              <a:rPr lang="ru-RU" sz="2400" dirty="0"/>
            </a:br>
            <a:r>
              <a:rPr lang="ru-RU" sz="2400" dirty="0"/>
              <a:t>Ты заблуждаешься и очень глубоко!</a:t>
            </a:r>
            <a:br>
              <a:rPr lang="ru-RU" sz="2400" dirty="0"/>
            </a:br>
            <a:r>
              <a:rPr lang="ru-RU" sz="2400" dirty="0"/>
              <a:t>А ведь здоровье никогда ты не вернешь</a:t>
            </a:r>
            <a:br>
              <a:rPr lang="ru-RU" sz="2400" dirty="0"/>
            </a:br>
            <a:r>
              <a:rPr lang="ru-RU" sz="2400" dirty="0"/>
              <a:t>Подумай, для чего же ты живешь?.."</a:t>
            </a:r>
          </a:p>
          <a:p>
            <a:endParaRPr lang="ru-RU" sz="2400" dirty="0"/>
          </a:p>
        </p:txBody>
      </p:sp>
      <p:pic>
        <p:nvPicPr>
          <p:cNvPr id="68" name="Рисунок 67" descr="sigaret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215206" y="2676596"/>
            <a:ext cx="1714512" cy="3538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94" name="Text Box 14"/>
          <p:cNvSpPr txBox="1">
            <a:spLocks noChangeArrowheads="1"/>
          </p:cNvSpPr>
          <p:nvPr/>
        </p:nvSpPr>
        <p:spPr bwMode="gray">
          <a:xfrm>
            <a:off x="1871663" y="3584575"/>
            <a:ext cx="9112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FFFF"/>
                </a:solidFill>
                <a:effectLst/>
              </a:rPr>
              <a:t>Text1</a:t>
            </a:r>
          </a:p>
        </p:txBody>
      </p:sp>
      <p:sp>
        <p:nvSpPr>
          <p:cNvPr id="97295" name="Text Box 15"/>
          <p:cNvSpPr txBox="1">
            <a:spLocks noChangeArrowheads="1"/>
          </p:cNvSpPr>
          <p:nvPr/>
        </p:nvSpPr>
        <p:spPr bwMode="gray">
          <a:xfrm>
            <a:off x="3776663" y="2365375"/>
            <a:ext cx="9112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FFFF"/>
                </a:solidFill>
                <a:effectLst/>
              </a:rPr>
              <a:t>Text2</a:t>
            </a:r>
          </a:p>
        </p:txBody>
      </p:sp>
      <p:sp>
        <p:nvSpPr>
          <p:cNvPr id="97296" name="Text Box 16"/>
          <p:cNvSpPr txBox="1">
            <a:spLocks noChangeArrowheads="1"/>
          </p:cNvSpPr>
          <p:nvPr/>
        </p:nvSpPr>
        <p:spPr bwMode="gray">
          <a:xfrm>
            <a:off x="5605463" y="2670175"/>
            <a:ext cx="9112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FFFF"/>
                </a:solidFill>
                <a:effectLst/>
              </a:rPr>
              <a:t>Text3</a:t>
            </a:r>
          </a:p>
        </p:txBody>
      </p:sp>
      <p:sp>
        <p:nvSpPr>
          <p:cNvPr id="97297" name="Text Box 17"/>
          <p:cNvSpPr txBox="1">
            <a:spLocks noChangeArrowheads="1"/>
          </p:cNvSpPr>
          <p:nvPr/>
        </p:nvSpPr>
        <p:spPr bwMode="gray">
          <a:xfrm>
            <a:off x="5300663" y="3889375"/>
            <a:ext cx="911225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>
                <a:solidFill>
                  <a:srgbClr val="FFFFFF"/>
                </a:solidFill>
                <a:effectLst/>
              </a:rPr>
              <a:t>Text4</a:t>
            </a:r>
          </a:p>
        </p:txBody>
      </p:sp>
      <p:sp>
        <p:nvSpPr>
          <p:cNvPr id="97300" name="Oval 20"/>
          <p:cNvSpPr>
            <a:spLocks noChangeArrowheads="1"/>
          </p:cNvSpPr>
          <p:nvPr/>
        </p:nvSpPr>
        <p:spPr bwMode="gray">
          <a:xfrm rot="-998297">
            <a:off x="3032125" y="3157538"/>
            <a:ext cx="2586038" cy="1090612"/>
          </a:xfrm>
          <a:prstGeom prst="ellipse">
            <a:avLst/>
          </a:prstGeom>
          <a:solidFill>
            <a:srgbClr val="FFFFFF"/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7302" name="Rectangle 2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63563"/>
          </a:xfrm>
        </p:spPr>
        <p:txBody>
          <a:bodyPr/>
          <a:lstStyle/>
          <a:p>
            <a:r>
              <a:rPr lang="ru-RU" sz="2800" dirty="0" smtClean="0"/>
              <a:t>Выводы: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571604" y="2167962"/>
            <a:ext cx="58579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400" dirty="0" smtClean="0"/>
              <a:t>Если кто-то при тебе курит, значит, он заставляет и тебя пассивно курить.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/>
              <a:t>Пассивное курение вредно для здоровья.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/>
              <a:t>Дети могут попросить взрослого не курить в их присутствии или отойти от курильщика.</a:t>
            </a:r>
            <a:endParaRPr lang="ru-RU" sz="2400" dirty="0"/>
          </a:p>
        </p:txBody>
      </p:sp>
      <p:pic>
        <p:nvPicPr>
          <p:cNvPr id="24" name="Рисунок 23" descr="6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214422"/>
            <a:ext cx="1428750" cy="150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 descr="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5141418"/>
            <a:ext cx="1695452" cy="1359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 descr="1521988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1071546"/>
            <a:ext cx="1909343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 descr="1220516849_dscn40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232" y="5143512"/>
            <a:ext cx="1571636" cy="132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 descr="1236844707_secondhand-smok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4744" y="5143512"/>
            <a:ext cx="1357322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 descr="cross09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282" y="2786058"/>
            <a:ext cx="1143008" cy="2306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 descr="getIАленка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9058" y="1071546"/>
            <a:ext cx="1809736" cy="1221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Рисунок 30" descr="plavanie2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86380" y="5159120"/>
            <a:ext cx="1681156" cy="1313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 descr="0001_1471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9322" y="1071546"/>
            <a:ext cx="1580134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 descr="0001_1472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72418" y="1142984"/>
            <a:ext cx="1257300" cy="166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Рисунок 33" descr="0001_1475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15206" y="5123178"/>
            <a:ext cx="1738313" cy="1306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 descr="1197440801_428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584607" y="2928934"/>
            <a:ext cx="1416549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30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1" name="WordArt 7"/>
          <p:cNvSpPr>
            <a:spLocks noChangeArrowheads="1" noChangeShapeType="1" noTextEdit="1"/>
          </p:cNvSpPr>
          <p:nvPr/>
        </p:nvSpPr>
        <p:spPr bwMode="gray">
          <a:xfrm>
            <a:off x="1000100" y="1785926"/>
            <a:ext cx="7286676" cy="257176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accent2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Будьте здоровы!</a:t>
            </a:r>
            <a:endParaRPr lang="ru-RU" sz="36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1"/>
              </a:gradFill>
              <a:effectLst>
                <a:outerShdw dist="63500" dir="2212194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gray">
          <a:xfrm>
            <a:off x="1928794" y="857232"/>
            <a:ext cx="5303838" cy="806450"/>
          </a:xfrm>
          <a:custGeom>
            <a:avLst/>
            <a:gdLst/>
            <a:ahLst/>
            <a:cxnLst>
              <a:cxn ang="0">
                <a:pos x="1" y="492"/>
              </a:cxn>
              <a:cxn ang="0">
                <a:pos x="1707" y="20"/>
              </a:cxn>
              <a:cxn ang="0">
                <a:pos x="3340" y="482"/>
              </a:cxn>
              <a:cxn ang="0">
                <a:pos x="1734" y="74"/>
              </a:cxn>
              <a:cxn ang="0">
                <a:pos x="1" y="492"/>
              </a:cxn>
            </a:cxnLst>
            <a:rect l="0" t="0" r="r" b="b"/>
            <a:pathLst>
              <a:path w="3341" h="508">
                <a:moveTo>
                  <a:pt x="1" y="492"/>
                </a:moveTo>
                <a:cubicBezTo>
                  <a:pt x="0" y="477"/>
                  <a:pt x="710" y="0"/>
                  <a:pt x="1707" y="20"/>
                </a:cubicBezTo>
                <a:cubicBezTo>
                  <a:pt x="2704" y="40"/>
                  <a:pt x="3339" y="467"/>
                  <a:pt x="3340" y="482"/>
                </a:cubicBezTo>
                <a:cubicBezTo>
                  <a:pt x="3341" y="496"/>
                  <a:pt x="2608" y="93"/>
                  <a:pt x="1734" y="74"/>
                </a:cubicBezTo>
                <a:cubicBezTo>
                  <a:pt x="860" y="54"/>
                  <a:pt x="2" y="508"/>
                  <a:pt x="1" y="492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45882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Словарь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00100" y="1714488"/>
            <a:ext cx="77153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Пассивное курение </a:t>
            </a:r>
            <a:r>
              <a:rPr lang="ru-RU" sz="4400" dirty="0" smtClean="0"/>
              <a:t>– это вдыхание некурящими дыма чужих сигарет и дыма, выдыхаемого курильщиками</a:t>
            </a:r>
            <a:endParaRPr lang="ru-RU" sz="4400" dirty="0"/>
          </a:p>
        </p:txBody>
      </p:sp>
      <p:pic>
        <p:nvPicPr>
          <p:cNvPr id="26" name="Рисунок 25" descr="1237113997_smoking-ki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572008"/>
            <a:ext cx="2918219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Фильм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00100" y="1214422"/>
            <a:ext cx="7072362" cy="5304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AutoShape 3"/>
          <p:cNvSpPr>
            <a:spLocks noChangeArrowheads="1"/>
          </p:cNvSpPr>
          <p:nvPr/>
        </p:nvSpPr>
        <p:spPr bwMode="auto">
          <a:xfrm>
            <a:off x="5562600" y="3776666"/>
            <a:ext cx="2286000" cy="143352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sz="1800">
              <a:effectLst/>
            </a:endParaRPr>
          </a:p>
        </p:txBody>
      </p:sp>
      <p:sp>
        <p:nvSpPr>
          <p:cNvPr id="71685" name="AutoShape 5"/>
          <p:cNvSpPr>
            <a:spLocks noChangeArrowheads="1"/>
          </p:cNvSpPr>
          <p:nvPr/>
        </p:nvSpPr>
        <p:spPr bwMode="auto">
          <a:xfrm>
            <a:off x="571472" y="3781428"/>
            <a:ext cx="2786090" cy="143352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 sz="1800">
              <a:effectLst/>
            </a:endParaRP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714348" y="4130109"/>
            <a:ext cx="25622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3200" b="1" dirty="0" smtClean="0">
                <a:solidFill>
                  <a:srgbClr val="000000"/>
                </a:solidFill>
                <a:effectLst/>
                <a:latin typeface="Arial" charset="0"/>
              </a:rPr>
              <a:t>лекарство?</a:t>
            </a:r>
            <a:endParaRPr lang="en-US" sz="3200" dirty="0"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71687" name="Freeform 7"/>
          <p:cNvSpPr>
            <a:spLocks/>
          </p:cNvSpPr>
          <p:nvPr/>
        </p:nvSpPr>
        <p:spPr bwMode="gray">
          <a:xfrm>
            <a:off x="3222625" y="3544897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688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1689" name="Freeform 9"/>
          <p:cNvSpPr>
            <a:spLocks/>
          </p:cNvSpPr>
          <p:nvPr/>
        </p:nvSpPr>
        <p:spPr bwMode="gray">
          <a:xfrm flipH="1">
            <a:off x="4875213" y="3544897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71690" name="Group 10"/>
          <p:cNvGrpSpPr>
            <a:grpSpLocks/>
          </p:cNvGrpSpPr>
          <p:nvPr/>
        </p:nvGrpSpPr>
        <p:grpSpPr bwMode="auto">
          <a:xfrm>
            <a:off x="2762248" y="1555735"/>
            <a:ext cx="3381388" cy="2087579"/>
            <a:chOff x="1997" y="1314"/>
            <a:chExt cx="1889" cy="1009"/>
          </a:xfrm>
        </p:grpSpPr>
        <p:grpSp>
          <p:nvGrpSpPr>
            <p:cNvPr id="71691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1692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693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1694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1695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1696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1697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1698" name="Text Box 18"/>
          <p:cNvSpPr txBox="1">
            <a:spLocks noChangeArrowheads="1"/>
          </p:cNvSpPr>
          <p:nvPr/>
        </p:nvSpPr>
        <p:spPr bwMode="auto">
          <a:xfrm>
            <a:off x="3214678" y="1785926"/>
            <a:ext cx="2466829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3600" b="1" dirty="0" smtClean="0">
                <a:solidFill>
                  <a:srgbClr val="000000"/>
                </a:solidFill>
                <a:effectLst/>
                <a:latin typeface="Arial" charset="0"/>
              </a:rPr>
              <a:t>Табачный</a:t>
            </a:r>
          </a:p>
          <a:p>
            <a:pPr algn="ctr" eaLnBrk="0" hangingPunct="0"/>
            <a:r>
              <a:rPr lang="ru-RU" sz="3600" b="1" dirty="0" smtClean="0">
                <a:solidFill>
                  <a:srgbClr val="000000"/>
                </a:solidFill>
                <a:effectLst/>
                <a:latin typeface="Arial" charset="0"/>
              </a:rPr>
              <a:t> дым</a:t>
            </a:r>
            <a:endParaRPr lang="en-US" sz="3600" dirty="0"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71699" name="Text Box 19"/>
          <p:cNvSpPr txBox="1">
            <a:spLocks noChangeArrowheads="1"/>
          </p:cNvSpPr>
          <p:nvPr/>
        </p:nvSpPr>
        <p:spPr bwMode="auto">
          <a:xfrm>
            <a:off x="5715008" y="4139991"/>
            <a:ext cx="2038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3600" b="1" dirty="0" smtClean="0">
                <a:solidFill>
                  <a:srgbClr val="000000"/>
                </a:solidFill>
                <a:effectLst/>
                <a:latin typeface="Arial" charset="0"/>
              </a:rPr>
              <a:t>яд?</a:t>
            </a:r>
            <a:endParaRPr lang="en-US" sz="3600" dirty="0"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22" name="Рисунок 21" descr="sigareta3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8F3F9"/>
              </a:clrFrom>
              <a:clrTo>
                <a:srgbClr val="F8F3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0" y="1500174"/>
            <a:ext cx="2014654" cy="2000264"/>
          </a:xfrm>
          <a:prstGeom prst="rect">
            <a:avLst/>
          </a:prstGeom>
        </p:spPr>
      </p:pic>
      <p:pic>
        <p:nvPicPr>
          <p:cNvPr id="23" name="Рисунок 22" descr="im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1285860"/>
            <a:ext cx="1645931" cy="2286016"/>
          </a:xfrm>
          <a:prstGeom prst="rect">
            <a:avLst/>
          </a:prstGeom>
        </p:spPr>
      </p:pic>
      <p:pic>
        <p:nvPicPr>
          <p:cNvPr id="24" name="Рисунок 23" descr="sigareta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BFCF6"/>
              </a:clrFrom>
              <a:clrTo>
                <a:srgbClr val="FBFC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3306" y="4643446"/>
            <a:ext cx="1677772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500"/>
                                        <p:tgtEl>
                                          <p:spTgt spid="7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animBg="1"/>
      <p:bldP spid="71685" grpId="0" animBg="1"/>
      <p:bldP spid="71686" grpId="0"/>
      <p:bldP spid="71687" grpId="0" animBg="1"/>
      <p:bldP spid="71689" grpId="0" animBg="1"/>
      <p:bldP spid="71698" grpId="0"/>
      <p:bldP spid="716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Табачный дым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85720" y="1285860"/>
            <a:ext cx="678661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/>
              <a:t>Затягиваясь ароматным дымом сигареты, многие не задумываются над тем, какие изменения вызывает в организме каждая затяжка.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/>
              <a:t>Горячий табачный дым в первую очередь воздействует на зубную эмаль; со временем на ней появляются микроскопические трещины—входные ворота для болезнетворных микроорганизмов.</a:t>
            </a:r>
            <a:r>
              <a:rPr lang="ru-RU" sz="1600" dirty="0"/>
              <a:t> На зубах откладывается табачный деготь, и они чернеют, издают специфический запах, который явственно ощущается при разговоре с курильщиком. Горячий дым обжигает слизистые оболочки рта и носоглотки</a:t>
            </a:r>
            <a:r>
              <a:rPr lang="ru-RU" sz="1600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/>
              <a:t>Обедненная кислородом и «обогащенная» никотином кровь вызывает спазм сосудов </a:t>
            </a:r>
            <a:r>
              <a:rPr lang="ru-RU" sz="1600" b="1" dirty="0" smtClean="0"/>
              <a:t>головного </a:t>
            </a:r>
            <a:r>
              <a:rPr lang="ru-RU" sz="1600" b="1" dirty="0"/>
              <a:t>мозга.</a:t>
            </a:r>
            <a:r>
              <a:rPr lang="ru-RU" sz="1600" dirty="0"/>
              <a:t> Это проявляется головной болью, тяжестью в затылке, нарастающей </a:t>
            </a:r>
            <a:r>
              <a:rPr lang="ru-RU" sz="1600" dirty="0" smtClean="0"/>
              <a:t>усталостью.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/>
              <a:t>От действия никотина страдают и другие функции организма, в том числе и органы чувств. Понижается острота зрения, ухудшаются цветоощущение, обоняние, ощущение вкуса.</a:t>
            </a:r>
          </a:p>
        </p:txBody>
      </p:sp>
      <p:pic>
        <p:nvPicPr>
          <p:cNvPr id="27" name="Рисунок 26" descr="1235999507_smoking-kill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68" y="1500174"/>
            <a:ext cx="1823442" cy="1852617"/>
          </a:xfrm>
          <a:prstGeom prst="rect">
            <a:avLst/>
          </a:prstGeom>
        </p:spPr>
      </p:pic>
      <p:pic>
        <p:nvPicPr>
          <p:cNvPr id="28" name="Рисунок 27" descr="image005.jpg"/>
          <p:cNvPicPr>
            <a:picLocks noChangeAspect="1"/>
          </p:cNvPicPr>
          <p:nvPr/>
        </p:nvPicPr>
        <p:blipFill>
          <a:blip r:embed="rId3"/>
          <a:srcRect l="3562" t="20032" r="7389"/>
          <a:stretch>
            <a:fillRect/>
          </a:stretch>
        </p:blipFill>
        <p:spPr>
          <a:xfrm>
            <a:off x="7143768" y="4429132"/>
            <a:ext cx="1785950" cy="1140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9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0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2008-11-10_182804_ph_1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857364"/>
            <a:ext cx="3236791" cy="4000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5" name="Group 3"/>
          <p:cNvGrpSpPr>
            <a:grpSpLocks/>
          </p:cNvGrpSpPr>
          <p:nvPr/>
        </p:nvGrpSpPr>
        <p:grpSpPr bwMode="auto">
          <a:xfrm rot="20754141">
            <a:off x="2487752" y="1754104"/>
            <a:ext cx="6310509" cy="3023588"/>
            <a:chOff x="2016" y="1200"/>
            <a:chExt cx="1872" cy="1355"/>
          </a:xfrm>
        </p:grpSpPr>
        <p:sp>
          <p:nvSpPr>
            <p:cNvPr id="27" name="AutoShape 5"/>
            <p:cNvSpPr>
              <a:spLocks noChangeArrowheads="1"/>
            </p:cNvSpPr>
            <p:nvPr/>
          </p:nvSpPr>
          <p:spPr bwMode="gray">
            <a:xfrm>
              <a:off x="2016" y="1728"/>
              <a:ext cx="1872" cy="827"/>
            </a:xfrm>
            <a:prstGeom prst="chevron">
              <a:avLst>
                <a:gd name="adj" fmla="val 17842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>
              <a:solidFill>
                <a:srgbClr val="EAEAEA"/>
              </a:solidFill>
              <a:miter lim="800000"/>
              <a:headEnd/>
              <a:tailEnd/>
            </a:ln>
            <a:effectLst>
              <a:outerShdw dist="109250" dir="3267739" algn="ctr" rotWithShape="0">
                <a:srgbClr val="333333">
                  <a:alpha val="50000"/>
                </a:srgbClr>
              </a:outerShdw>
            </a:effectLst>
          </p:spPr>
          <p:txBody>
            <a:bodyPr wrap="square" anchor="ctr">
              <a:spAutoFit/>
            </a:bodyPr>
            <a:lstStyle/>
            <a:p>
              <a:pPr algn="ctr"/>
              <a:r>
                <a:rPr lang="ru-RU" sz="3600" dirty="0" smtClean="0"/>
                <a:t>Содержит много ядовитых веществ, вредных для здоровья</a:t>
              </a:r>
              <a:endParaRPr lang="ru-RU" sz="3600" dirty="0"/>
            </a:p>
          </p:txBody>
        </p:sp>
        <p:sp>
          <p:nvSpPr>
            <p:cNvPr id="30" name="AutoShape 8"/>
            <p:cNvSpPr>
              <a:spLocks noChangeArrowheads="1"/>
            </p:cNvSpPr>
            <p:nvPr/>
          </p:nvSpPr>
          <p:spPr bwMode="gray">
            <a:xfrm>
              <a:off x="2133" y="1200"/>
              <a:ext cx="1296" cy="36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69804"/>
                    <a:invGamma/>
                  </a:schemeClr>
                </a:gs>
              </a:gsLst>
              <a:lin ang="0" scaled="1"/>
            </a:grad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ru-RU" sz="3200" b="1" dirty="0" smtClean="0">
                  <a:solidFill>
                    <a:schemeClr val="bg1"/>
                  </a:solidFill>
                  <a:effectLst/>
                  <a:latin typeface="Arial" charset="0"/>
                </a:rPr>
                <a:t>Табачный дым - яд</a:t>
              </a:r>
              <a:endParaRPr lang="en-US" sz="3200" b="1" dirty="0"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</a:t>
            </a:r>
            <a:endParaRPr lang="ru-RU" dirty="0"/>
          </a:p>
        </p:txBody>
      </p:sp>
      <p:pic>
        <p:nvPicPr>
          <p:cNvPr id="31" name="Рисунок 30" descr="1.jpg"/>
          <p:cNvPicPr>
            <a:picLocks noChangeAspect="1"/>
          </p:cNvPicPr>
          <p:nvPr/>
        </p:nvPicPr>
        <p:blipFill>
          <a:blip r:embed="rId2">
            <a:lum bright="-10000" contrast="30000"/>
          </a:blip>
          <a:stretch>
            <a:fillRect/>
          </a:stretch>
        </p:blipFill>
        <p:spPr>
          <a:xfrm>
            <a:off x="571472" y="2214554"/>
            <a:ext cx="3572256" cy="389534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42844" y="1085663"/>
            <a:ext cx="457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Посмотри на рисунок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Найди лёгкие, сердце, мозг</a:t>
            </a:r>
            <a:endParaRPr lang="ru-RU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4572000" y="2357430"/>
            <a:ext cx="40719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</a:rPr>
              <a:t>Табачный дым нарушает работу лёгких, сердца, раздражает глаза. После курения плохо пахнет изо рта, от волос и от одежды. От курения желтеют зубы и пальцы рук.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Задание </a:t>
            </a:r>
            <a:endParaRPr lang="en-US" sz="2000" dirty="0"/>
          </a:p>
        </p:txBody>
      </p:sp>
      <p:pic>
        <p:nvPicPr>
          <p:cNvPr id="32" name="Рисунок 31" descr="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lum bright="-40000" contrast="-40000"/>
          </a:blip>
          <a:stretch>
            <a:fillRect/>
          </a:stretch>
        </p:blipFill>
        <p:spPr>
          <a:xfrm>
            <a:off x="4214810" y="1500174"/>
            <a:ext cx="4395228" cy="448268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85720" y="2096524"/>
            <a:ext cx="40719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Что означает этот знак?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Какого цвета должен быть круг?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Раскрась его красным карандашом.</a:t>
            </a:r>
          </a:p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Видели ли вы где-нибудь подобный знак?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no_smoking_sign.jpg"/>
          <p:cNvPicPr>
            <a:picLocks noChangeAspect="1"/>
          </p:cNvPicPr>
          <p:nvPr/>
        </p:nvPicPr>
        <p:blipFill>
          <a:blip r:embed="rId2"/>
          <a:srcRect l="11413" t="11594" r="11956" b="12215"/>
          <a:stretch>
            <a:fillRect/>
          </a:stretch>
        </p:blipFill>
        <p:spPr>
          <a:xfrm>
            <a:off x="4357686" y="1500174"/>
            <a:ext cx="4500594" cy="4404837"/>
          </a:xfrm>
          <a:prstGeom prst="rect">
            <a:avLst/>
          </a:prstGeom>
        </p:spPr>
      </p:pic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9088"/>
            <a:ext cx="8229600" cy="563562"/>
          </a:xfrm>
        </p:spPr>
        <p:txBody>
          <a:bodyPr/>
          <a:lstStyle/>
          <a:p>
            <a:r>
              <a:rPr lang="ru-RU" dirty="0" smtClean="0"/>
              <a:t>Где курение запрещено или ограничено?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85720" y="1428736"/>
            <a:ext cx="41434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/>
              <a:t>Магазины;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Купе поезда;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Самолёт;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Школа;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Лечебные заведения;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Культурные центры;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Метро;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Вагон электрички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theme/theme1.xml><?xml version="1.0" encoding="utf-8"?>
<a:theme xmlns:a="http://schemas.openxmlformats.org/drawingml/2006/main" name="cdb2004c010gl">
  <a:themeElements>
    <a:clrScheme name="sample 3">
      <a:dk1>
        <a:srgbClr val="2B166E"/>
      </a:dk1>
      <a:lt1>
        <a:srgbClr val="FFFFFF"/>
      </a:lt1>
      <a:dk2>
        <a:srgbClr val="3F9D6C"/>
      </a:dk2>
      <a:lt2>
        <a:srgbClr val="DDDDDD"/>
      </a:lt2>
      <a:accent1>
        <a:srgbClr val="5BCD81"/>
      </a:accent1>
      <a:accent2>
        <a:srgbClr val="3399FF"/>
      </a:accent2>
      <a:accent3>
        <a:srgbClr val="FFFFFF"/>
      </a:accent3>
      <a:accent4>
        <a:srgbClr val="23115D"/>
      </a:accent4>
      <a:accent5>
        <a:srgbClr val="B5E3C1"/>
      </a:accent5>
      <a:accent6>
        <a:srgbClr val="2D8AE7"/>
      </a:accent6>
      <a:hlink>
        <a:srgbClr val="6666FF"/>
      </a:hlink>
      <a:folHlink>
        <a:srgbClr val="6C9BB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sample 1">
        <a:dk1>
          <a:srgbClr val="2B166E"/>
        </a:dk1>
        <a:lt1>
          <a:srgbClr val="FFFFFF"/>
        </a:lt1>
        <a:dk2>
          <a:srgbClr val="336699"/>
        </a:dk2>
        <a:lt2>
          <a:srgbClr val="DDDDDD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666633"/>
        </a:dk1>
        <a:lt1>
          <a:srgbClr val="FFFFFF"/>
        </a:lt1>
        <a:dk2>
          <a:srgbClr val="000066"/>
        </a:dk2>
        <a:lt2>
          <a:srgbClr val="F7F4D5"/>
        </a:lt2>
        <a:accent1>
          <a:srgbClr val="C86C62"/>
        </a:accent1>
        <a:accent2>
          <a:srgbClr val="D3A5DF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F95CA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B166E"/>
        </a:dk1>
        <a:lt1>
          <a:srgbClr val="FFFFFF"/>
        </a:lt1>
        <a:dk2>
          <a:srgbClr val="3F9D6C"/>
        </a:dk2>
        <a:lt2>
          <a:srgbClr val="DDDDDD"/>
        </a:lt2>
        <a:accent1>
          <a:srgbClr val="5BCD81"/>
        </a:accent1>
        <a:accent2>
          <a:srgbClr val="3399FF"/>
        </a:accent2>
        <a:accent3>
          <a:srgbClr val="FFFFFF"/>
        </a:accent3>
        <a:accent4>
          <a:srgbClr val="23115D"/>
        </a:accent4>
        <a:accent5>
          <a:srgbClr val="B5E3C1"/>
        </a:accent5>
        <a:accent6>
          <a:srgbClr val="2D8AE7"/>
        </a:accent6>
        <a:hlink>
          <a:srgbClr val="6666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cdb2004c010gl</Template>
  <TotalTime>185</TotalTime>
  <Words>468</Words>
  <Application>Microsoft PowerPoint</Application>
  <PresentationFormat>Экран (4:3)</PresentationFormat>
  <Paragraphs>79</Paragraphs>
  <Slides>19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cdb2004c010gl</vt:lpstr>
      <vt:lpstr>Image</vt:lpstr>
      <vt:lpstr>Пассивное курение:  учусь делать  здоровый выбор</vt:lpstr>
      <vt:lpstr>Словарь</vt:lpstr>
      <vt:lpstr>Слайд 3</vt:lpstr>
      <vt:lpstr>Слайд 4</vt:lpstr>
      <vt:lpstr>Табачный дым</vt:lpstr>
      <vt:lpstr>Слайд 6</vt:lpstr>
      <vt:lpstr>Задание</vt:lpstr>
      <vt:lpstr>Задание </vt:lpstr>
      <vt:lpstr>Где курение запрещено или ограничено? </vt:lpstr>
      <vt:lpstr>Разрешается ли курить в данной ситуации?</vt:lpstr>
      <vt:lpstr>Разрешается ли курить в данной ситуации?</vt:lpstr>
      <vt:lpstr>Разрешается ли курить в данной ситуации?</vt:lpstr>
      <vt:lpstr>Задание</vt:lpstr>
      <vt:lpstr>Что нам даёт здоровье?</vt:lpstr>
      <vt:lpstr>Для того чтобы участвовать в интересных делах и играх, надо быть здоровым</vt:lpstr>
      <vt:lpstr>Почему люди начинают курить?</vt:lpstr>
      <vt:lpstr>Слайд 17</vt:lpstr>
      <vt:lpstr>Выводы:</vt:lpstr>
      <vt:lpstr>Слайд 19</vt:lpstr>
    </vt:vector>
  </TitlesOfParts>
  <Company>Домашний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Пассивное курение:  учусь делать  здоровый выбор</dc:title>
  <dc:creator>Игорь</dc:creator>
  <cp:lastModifiedBy>Gulnara</cp:lastModifiedBy>
  <cp:revision>50</cp:revision>
  <dcterms:created xsi:type="dcterms:W3CDTF">2009-09-09T18:43:12Z</dcterms:created>
  <dcterms:modified xsi:type="dcterms:W3CDTF">2015-01-27T16:42:59Z</dcterms:modified>
</cp:coreProperties>
</file>