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9B9EBC5-2E93-41CC-9B1D-8CD5215F8C99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83A0D33-F452-4421-B87D-20844B1C0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EBC5-2E93-41CC-9B1D-8CD5215F8C99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0D33-F452-4421-B87D-20844B1C0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EBC5-2E93-41CC-9B1D-8CD5215F8C99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0D33-F452-4421-B87D-20844B1C0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B9EBC5-2E93-41CC-9B1D-8CD5215F8C99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83A0D33-F452-4421-B87D-20844B1C07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9B9EBC5-2E93-41CC-9B1D-8CD5215F8C99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83A0D33-F452-4421-B87D-20844B1C0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EBC5-2E93-41CC-9B1D-8CD5215F8C99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0D33-F452-4421-B87D-20844B1C07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EBC5-2E93-41CC-9B1D-8CD5215F8C99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0D33-F452-4421-B87D-20844B1C07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B9EBC5-2E93-41CC-9B1D-8CD5215F8C99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3A0D33-F452-4421-B87D-20844B1C07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EBC5-2E93-41CC-9B1D-8CD5215F8C99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0D33-F452-4421-B87D-20844B1C0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B9EBC5-2E93-41CC-9B1D-8CD5215F8C99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83A0D33-F452-4421-B87D-20844B1C07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B9EBC5-2E93-41CC-9B1D-8CD5215F8C99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3A0D33-F452-4421-B87D-20844B1C07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B9EBC5-2E93-41CC-9B1D-8CD5215F8C99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83A0D33-F452-4421-B87D-20844B1C0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collection.edu.ru/catalog/res/e30fb330-4d2a-4bb3-9740-1b8f21246053/?fullView=1&amp;from=&amp;interface=pupil&amp;class=50&amp;subject=8&amp;rubric_id%5b%5d=60631&amp;rubric_id%5b%5d=60632&amp;rubric_id%5b%5d=61372&amp;rubric_id%5b%5d=61373&amp;rubric_id%5b%5d=61374&amp;rubric_id%5b%5d=61375" TargetMode="External"/><Relationship Id="rId2" Type="http://schemas.openxmlformats.org/officeDocument/2006/relationships/hyperlink" Target="http://school-collection.edu.ru/catalog/res/e30fb330-4d2a-4bb3-9740-1b8f21246053/view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-collection.edu.ru/catalog/res/e5c64ce7-2de0-4618-8246-6afb569af949/view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428736"/>
            <a:ext cx="7072362" cy="189436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Обособление согласованных распространённых и нераспространённых определений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2153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rgbClr val="FF0000"/>
                </a:solidFill>
              </a:rPr>
              <a:t>Цели урока: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1.Учиться 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находить  грамматические условия обособления определений, выраженных причастными оборотами и прилагательными с зависимыми словами,  двумя (тремя) согласованными одиночными определениями; </a:t>
            </a:r>
            <a:endParaRPr lang="ru-RU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2.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У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читься правильно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ставить знаки препинания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в  таких предложениях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86636" y="2089393"/>
            <a:ext cx="75707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247DA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Интерактивная таблица "Общие условия обособления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  <a:hlinkClick r:id="rId2"/>
              </a:rPr>
              <a:t> 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определений"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267744" y="263691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u="sng" dirty="0" smtClean="0">
                <a:hlinkClick r:id="rId3"/>
              </a:rPr>
              <a:t>http://school-collection.edu.ru/catalog/res/e30fb330-4d2a-4bb3-9740-1b8f21246053/?fullView=1&amp;from=&amp;interface=pupil&amp;class=50&amp;subject=8&amp;rubric_id[]=60631&amp;rubric_id[]=60632&amp;rubric_id[]=61372&amp;rubric_id[]=61373&amp;rubric_id[]=61374&amp;rubric_id[]=61375</a:t>
            </a:r>
            <a:r>
              <a:rPr lang="ru-RU" dirty="0" smtClean="0"/>
              <a:t>,</a:t>
            </a:r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-500098" y="1851293"/>
            <a:ext cx="75724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57158" y="0"/>
            <a:ext cx="80010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Алгоритм определения грамматических условий обособления определений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1472" y="785794"/>
            <a:ext cx="764386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Найти определение и определяемое слово</a:t>
            </a:r>
            <a:endParaRPr lang="ru-RU" sz="2000" b="1" dirty="0" smtClean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7158" y="785794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</a:p>
          <a:p>
            <a:endParaRPr lang="ru-RU" dirty="0" smtClean="0"/>
          </a:p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42910" y="1285860"/>
            <a:ext cx="70008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Чем выражено определяемое слово?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57158" y="2000240"/>
            <a:ext cx="20457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Местоимением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714876" y="2000240"/>
            <a:ext cx="2643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Существительным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rot="10800000" flipV="1">
            <a:off x="1428728" y="1643050"/>
            <a:ext cx="1214446" cy="3571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214942" y="1643050"/>
            <a:ext cx="1071570" cy="3571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214282" y="2500306"/>
            <a:ext cx="23574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определение   обособляется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714876" y="2786058"/>
            <a:ext cx="3786214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Определить позицию определения по отношению к определяемому слову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rot="5400000">
            <a:off x="965175" y="2463793"/>
            <a:ext cx="356396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6001554" y="2643182"/>
            <a:ext cx="570710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214810" y="278605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642910" y="4214818"/>
            <a:ext cx="40430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после определяемого слова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643438" y="4214818"/>
            <a:ext cx="42862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перед определяемым словом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428728" y="4786322"/>
            <a:ext cx="3857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определение обособляетс</a:t>
            </a:r>
            <a:r>
              <a:rPr lang="ru-RU" b="1" dirty="0" smtClean="0">
                <a:solidFill>
                  <a:srgbClr val="FF0000"/>
                </a:solidFill>
              </a:rPr>
              <a:t>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571604" y="5214950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распространённое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071538" y="5643578"/>
            <a:ext cx="40591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определение и определение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6215074" y="4071942"/>
            <a:ext cx="1143008" cy="28575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10800000" flipV="1">
            <a:off x="4000496" y="4071942"/>
            <a:ext cx="1214446" cy="21431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>
            <a:off x="2071670" y="4714884"/>
            <a:ext cx="42862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5400000">
            <a:off x="6679818" y="4893082"/>
            <a:ext cx="642942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214942" y="5214950"/>
            <a:ext cx="34290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Определение не обособляется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14546" y="6215082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Определение, .........определяемое слово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5" grpId="0"/>
      <p:bldP spid="37" grpId="0"/>
      <p:bldP spid="5126" grpId="0"/>
      <p:bldP spid="48" grpId="0"/>
      <p:bldP spid="5127" grpId="0"/>
      <p:bldP spid="50" grpId="0"/>
      <p:bldP spid="52" grpId="0"/>
      <p:bldP spid="51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596" y="1928802"/>
            <a:ext cx="764386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1.В толпе прохожих я заметил своего знакомого(</a:t>
            </a:r>
            <a:r>
              <a:rPr kumimoji="0" lang="ru-RU" sz="3200" b="1" u="none" strike="noStrike" cap="none" normalizeH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заполнивш</a:t>
            </a:r>
            <a:r>
              <a:rPr kumimoji="0" lang="ru-RU" sz="3200" b="1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… улицу).</a:t>
            </a:r>
            <a:endParaRPr kumimoji="0" lang="ru-RU" sz="3200" b="1" u="none" strike="noStrike" cap="none" normalizeH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2.В стопке тетрадей я увидел свою тетрадь (</a:t>
            </a:r>
            <a:r>
              <a:rPr kumimoji="0" lang="ru-RU" sz="3200" b="1" u="none" strike="noStrike" cap="none" normalizeH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лежащ</a:t>
            </a:r>
            <a:r>
              <a:rPr kumimoji="0" lang="ru-RU" sz="3200" b="1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… на столе учителя).</a:t>
            </a:r>
            <a:endParaRPr kumimoji="0" lang="ru-RU" sz="3200" b="1" u="none" strike="noStrike" cap="none" normalizeH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3.Листва деревьев тихо шелестела (колеблем… ветром).</a:t>
            </a:r>
            <a:endParaRPr kumimoji="0" lang="ru-RU" sz="3200" b="1" u="none" strike="noStrike" cap="none" normalizeH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214290"/>
            <a:ext cx="842965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В каждое предложение введите причастные обороты, укажите грамматические условия обособления.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57224" y="1285860"/>
            <a:ext cx="742955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1.В толпе прохожих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Times New Roman" pitchFamily="18" charset="0"/>
              </a:rPr>
              <a:t>заполнивших  улицу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я заметил своего знакомого.</a:t>
            </a:r>
            <a:endParaRPr kumimoji="0" lang="ru-RU" sz="3200" b="1" i="0" u="none" strike="noStrike" cap="none" normalizeH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2.В стопке тетрадей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Times New Roman" pitchFamily="18" charset="0"/>
              </a:rPr>
              <a:t>лежащей на столе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учителя я увидел свою тетрадь .</a:t>
            </a:r>
            <a:endParaRPr kumimoji="0" lang="ru-RU" sz="3200" b="1" i="0" u="none" strike="noStrike" cap="none" normalizeH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3.Листва деревьев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Times New Roman" pitchFamily="18" charset="0"/>
              </a:rPr>
              <a:t>колеблемая  ветром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тихо шелестела .</a:t>
            </a:r>
            <a:endParaRPr kumimoji="0" lang="ru-RU" sz="3200" b="1" i="0" u="none" strike="noStrike" cap="none" normalizeH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08091" y="500042"/>
            <a:ext cx="21707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7030A0"/>
                </a:solidFill>
              </a:rPr>
              <a:t>Проверь!</a:t>
            </a:r>
            <a:endParaRPr lang="ru-RU" sz="3200" b="1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75656" y="2236222"/>
            <a:ext cx="53285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Тест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Обособленные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Calibri" pitchFamily="34" charset="0"/>
                <a:cs typeface="Times New Roman" pitchFamily="18" charset="0"/>
                <a:hlinkClick r:id="rId2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определения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209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Обособление согласованных распространённых и нераспространённых определений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Обособление согласованных распространённых и нераспространённых определений</dc:title>
  <dc:creator>Общий</dc:creator>
  <cp:lastModifiedBy>teacher</cp:lastModifiedBy>
  <cp:revision>30</cp:revision>
  <dcterms:created xsi:type="dcterms:W3CDTF">2010-02-02T18:47:10Z</dcterms:created>
  <dcterms:modified xsi:type="dcterms:W3CDTF">2015-02-14T09:56:42Z</dcterms:modified>
</cp:coreProperties>
</file>