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9A"/>
    <a:srgbClr val="66EF53"/>
    <a:srgbClr val="F24C4C"/>
    <a:srgbClr val="E68458"/>
    <a:srgbClr val="B17ED8"/>
    <a:srgbClr val="9E5ECE"/>
    <a:srgbClr val="E395D8"/>
    <a:srgbClr val="9EEF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6743E-4F93-4403-A3A7-634F22CABE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79725-7B32-4B66-90FE-AA60CE1D9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79725-7B32-4B66-90FE-AA60CE1D9D2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B52-77AA-4F30-8C60-258778F36AC5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194C-ABDE-4765-9FFB-91A7E9AE3918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216B-9AC3-4EC0-AD5B-520ED5ED34B8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2ADA-4EBE-4BC5-B422-65E7FF818022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69F9-D2F7-4CEF-84DE-A75C5425EE98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C464-B005-46D8-899A-6EAE2D218428}" type="datetime1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4AA2-B8C5-4AED-B823-BB0531DF908E}" type="datetime1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6324-7542-413C-BCC4-2620B63DE7A3}" type="datetime1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E357-70E5-4F18-B936-AF917D65E2F8}" type="datetime1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DA75-3D55-4967-AD43-D4FD14FF5481}" type="datetime1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BB9-7092-4014-B923-AE4F0D3C412D}" type="datetime1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8809F-1762-46AD-A467-0CDD9878A244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700B-B2EF-49DB-8B4E-E7EF9CF84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/>
          <p:cNvSpPr/>
          <p:nvPr/>
        </p:nvSpPr>
        <p:spPr>
          <a:xfrm>
            <a:off x="971600" y="692696"/>
            <a:ext cx="1008112" cy="216024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708920"/>
            <a:ext cx="144016" cy="14401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1" name="Параллелограмм 10"/>
          <p:cNvSpPr/>
          <p:nvPr/>
        </p:nvSpPr>
        <p:spPr>
          <a:xfrm rot="14831018">
            <a:off x="2788890" y="2126972"/>
            <a:ext cx="2414094" cy="2265468"/>
          </a:xfrm>
          <a:prstGeom prst="parallelogram">
            <a:avLst>
              <a:gd name="adj" fmla="val 41882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32040" y="2564904"/>
            <a:ext cx="0" cy="1368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7864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35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499992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3" name="Трапеция 22"/>
          <p:cNvSpPr/>
          <p:nvPr/>
        </p:nvSpPr>
        <p:spPr>
          <a:xfrm rot="10800000">
            <a:off x="5436096" y="1340768"/>
            <a:ext cx="2664296" cy="1440160"/>
          </a:xfrm>
          <a:prstGeom prst="trapezoid">
            <a:avLst>
              <a:gd name="adj" fmla="val 555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308304" y="1340768"/>
            <a:ext cx="0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308304" y="1340768"/>
            <a:ext cx="14401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3789040"/>
            <a:ext cx="144016" cy="14401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34" idx="2"/>
          </p:cNvCxnSpPr>
          <p:nvPr/>
        </p:nvCxnSpPr>
        <p:spPr>
          <a:xfrm>
            <a:off x="5004048" y="3933056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88224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588224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6876256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z="1400" b="1" smtClean="0">
                <a:solidFill>
                  <a:schemeClr val="tx1"/>
                </a:solidFill>
              </a:rPr>
              <a:pPr/>
              <a:t>1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476672"/>
            <a:ext cx="424847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Задания бригадам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79928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 </a:t>
            </a:r>
            <a:r>
              <a:rPr lang="ru-RU" dirty="0" smtClean="0"/>
              <a:t>бригада – столяры. Им нужно изготовить паркетные плитки указанных размеров в таком количестве, чтобы после настилки полов не осталось лишних плиток,  число треугольных плиток было минимальным, а плиток в форме параллелограммов и трапеций – одинаковое количество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284984"/>
            <a:ext cx="82089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бригада – поставщики. Им нужно доставить необходимое количество плиток на стройплощадку. Они рассчитывают это количество.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725144"/>
            <a:ext cx="82809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бригада - паркетчики. Чтобы проконтролировать  доставку, надо наперед знать – сколько и каких паркетных плиток понадобится для покрытия полов.  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z="1400" b="1" smtClean="0">
                <a:solidFill>
                  <a:schemeClr val="tx1"/>
                </a:solidFill>
              </a:rPr>
              <a:pPr/>
              <a:t>2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1728192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3419872" y="764704"/>
            <a:ext cx="2304256" cy="864096"/>
          </a:xfrm>
          <a:prstGeom prst="parallelogram">
            <a:avLst>
              <a:gd name="adj" fmla="val 48148"/>
            </a:avLst>
          </a:prstGeom>
          <a:solidFill>
            <a:srgbClr val="9EEFF8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7236296" y="260648"/>
            <a:ext cx="936104" cy="1512168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611560" y="2132856"/>
            <a:ext cx="1080120" cy="1872208"/>
          </a:xfrm>
          <a:prstGeom prst="diamon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699792" y="2204864"/>
            <a:ext cx="1008112" cy="1512168"/>
          </a:xfrm>
          <a:prstGeom prst="triangle">
            <a:avLst/>
          </a:prstGeom>
          <a:solidFill>
            <a:srgbClr val="E39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6016" y="2420888"/>
            <a:ext cx="1008112" cy="108012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апеция 10"/>
          <p:cNvSpPr/>
          <p:nvPr/>
        </p:nvSpPr>
        <p:spPr>
          <a:xfrm>
            <a:off x="6660232" y="2564904"/>
            <a:ext cx="2160240" cy="936104"/>
          </a:xfrm>
          <a:prstGeom prst="trapezoid">
            <a:avLst>
              <a:gd name="adj" fmla="val 5349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7544" y="10527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851920" y="764704"/>
            <a:ext cx="144016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419872" y="764704"/>
            <a:ext cx="2304256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51920" y="764704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процесс 23"/>
          <p:cNvSpPr/>
          <p:nvPr/>
        </p:nvSpPr>
        <p:spPr>
          <a:xfrm>
            <a:off x="3851920" y="1556792"/>
            <a:ext cx="72008" cy="72008"/>
          </a:xfrm>
          <a:prstGeom prst="flowChartProcess">
            <a:avLst/>
          </a:prstGeom>
          <a:solidFill>
            <a:srgbClr val="9EEF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355976" y="15567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860032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d₂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139952" y="7647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d₁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779912" y="9807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275856" y="5486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47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7236296" y="1628800"/>
            <a:ext cx="144016" cy="14401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948264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524328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740352" y="8367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516216" y="2606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>
            <a:stCxn id="7" idx="0"/>
            <a:endCxn id="7" idx="2"/>
          </p:cNvCxnSpPr>
          <p:nvPr/>
        </p:nvCxnSpPr>
        <p:spPr>
          <a:xfrm>
            <a:off x="1151620" y="2132856"/>
            <a:ext cx="0" cy="1872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7" idx="1"/>
            <a:endCxn id="7" idx="3"/>
          </p:cNvCxnSpPr>
          <p:nvPr/>
        </p:nvCxnSpPr>
        <p:spPr>
          <a:xfrm>
            <a:off x="611560" y="3068960"/>
            <a:ext cx="10801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7584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d₁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187624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d₂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>
            <a:stCxn id="8" idx="0"/>
            <a:endCxn id="8" idx="3"/>
          </p:cNvCxnSpPr>
          <p:nvPr/>
        </p:nvCxnSpPr>
        <p:spPr>
          <a:xfrm>
            <a:off x="3203848" y="2204864"/>
            <a:ext cx="0" cy="151216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процесс 47"/>
          <p:cNvSpPr/>
          <p:nvPr/>
        </p:nvSpPr>
        <p:spPr>
          <a:xfrm>
            <a:off x="3203848" y="3573016"/>
            <a:ext cx="144016" cy="144016"/>
          </a:xfrm>
          <a:prstGeom prst="flowChartProcess">
            <a:avLst/>
          </a:prstGeom>
          <a:solidFill>
            <a:srgbClr val="E39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627784" y="2780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059832" y="36450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49188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3203848" y="29969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2339752" y="22048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</a:t>
            </a:r>
            <a:endParaRPr lang="ru-RU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4716016" y="2420888"/>
            <a:ext cx="1008112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427984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076056" y="3429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5004048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211960" y="21328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6)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8316416" y="2564904"/>
            <a:ext cx="0" cy="936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процесс 61"/>
          <p:cNvSpPr/>
          <p:nvPr/>
        </p:nvSpPr>
        <p:spPr>
          <a:xfrm>
            <a:off x="8172400" y="3356992"/>
            <a:ext cx="144016" cy="144016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6516216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7)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7452320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7596336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8028384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683568" y="47251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S = ⅟₂ </a:t>
            </a:r>
            <a:r>
              <a:rPr lang="en-US" dirty="0" err="1" smtClean="0"/>
              <a:t>d₁d</a:t>
            </a:r>
            <a:r>
              <a:rPr lang="en-US" dirty="0" smtClean="0"/>
              <a:t>₂</a:t>
            </a:r>
            <a:r>
              <a:rPr lang="ru-RU" dirty="0" smtClean="0"/>
              <a:t>;             Б) </a:t>
            </a:r>
            <a:r>
              <a:rPr lang="en-US" dirty="0" smtClean="0"/>
              <a:t>S = </a:t>
            </a:r>
            <a:r>
              <a:rPr lang="en-US" dirty="0" err="1" smtClean="0"/>
              <a:t>ab</a:t>
            </a:r>
            <a:r>
              <a:rPr lang="ru-RU" dirty="0"/>
              <a:t>;</a:t>
            </a:r>
            <a:r>
              <a:rPr lang="en-US" dirty="0" smtClean="0"/>
              <a:t>                 B) S = 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4932040" y="458112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a+b</a:t>
            </a:r>
            <a:endParaRPr lang="ru-RU" sz="1600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4932040" y="4869160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004048" y="47251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₂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5436096" y="46531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611560" y="544522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Г) </a:t>
            </a:r>
            <a:r>
              <a:rPr lang="en-US" dirty="0" smtClean="0"/>
              <a:t>S = ah</a:t>
            </a:r>
            <a:r>
              <a:rPr lang="ru-RU" dirty="0" smtClean="0"/>
              <a:t>;                      </a:t>
            </a:r>
            <a:r>
              <a:rPr lang="en-US" dirty="0" smtClean="0"/>
              <a:t>D) S = a²                  E) S =  ⅟₂ </a:t>
            </a:r>
            <a:r>
              <a:rPr lang="en-US" dirty="0" err="1" smtClean="0"/>
              <a:t>ab</a:t>
            </a:r>
            <a:r>
              <a:rPr lang="ru-RU" dirty="0" smtClean="0"/>
              <a:t>;                      Ж) </a:t>
            </a:r>
            <a:r>
              <a:rPr lang="en-US" dirty="0" smtClean="0"/>
              <a:t>S =  ⅟₂ ah</a:t>
            </a:r>
            <a:endParaRPr lang="ru-RU" dirty="0"/>
          </a:p>
        </p:txBody>
      </p:sp>
      <p:sp>
        <p:nvSpPr>
          <p:cNvPr id="60" name="Номер слайда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z="1400" b="1" smtClean="0">
                <a:solidFill>
                  <a:schemeClr val="tx1"/>
                </a:solidFill>
              </a:rPr>
              <a:pPr/>
              <a:t>3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260648"/>
            <a:ext cx="23743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Ответы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340768"/>
            <a:ext cx="1368152" cy="584775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1) – Б;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132856"/>
            <a:ext cx="1368152" cy="646331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2) – Г;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3068960"/>
            <a:ext cx="1368152" cy="584775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3) – Е;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4005064"/>
            <a:ext cx="1368152" cy="584775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4) – А;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1340768"/>
            <a:ext cx="1368152" cy="584775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5) – Ж;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2204864"/>
            <a:ext cx="1368152" cy="584775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6) – </a:t>
            </a:r>
            <a:r>
              <a:rPr lang="en-US" sz="3200" dirty="0" smtClean="0"/>
              <a:t>D</a:t>
            </a:r>
            <a:r>
              <a:rPr lang="ru-RU" sz="3200" dirty="0" smtClean="0"/>
              <a:t>;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3212976"/>
            <a:ext cx="1368152" cy="584775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7) - </a:t>
            </a:r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z="1400" b="1" smtClean="0">
                <a:solidFill>
                  <a:schemeClr val="tx1"/>
                </a:solidFill>
              </a:rPr>
              <a:pPr/>
              <a:t>4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827584" y="1196752"/>
            <a:ext cx="1944216" cy="864096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004048" y="1196752"/>
            <a:ext cx="936104" cy="864096"/>
          </a:xfrm>
          <a:prstGeom prst="flowChartProcess">
            <a:avLst/>
          </a:prstGeom>
          <a:solidFill>
            <a:srgbClr val="B17E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5940152" y="1196752"/>
            <a:ext cx="1080120" cy="864096"/>
          </a:xfrm>
          <a:prstGeom prst="rtTriangle">
            <a:avLst/>
          </a:prstGeom>
          <a:solidFill>
            <a:srgbClr val="B17E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1259632" y="3140968"/>
            <a:ext cx="2376264" cy="936104"/>
          </a:xfrm>
          <a:prstGeom prst="parallelogram">
            <a:avLst>
              <a:gd name="adj" fmla="val 38073"/>
            </a:avLst>
          </a:prstGeom>
          <a:solidFill>
            <a:srgbClr val="F24C4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364088" y="2780928"/>
            <a:ext cx="1296144" cy="1296144"/>
          </a:xfrm>
          <a:prstGeom prst="triangle">
            <a:avLst/>
          </a:prstGeom>
          <a:solidFill>
            <a:srgbClr val="66EF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2915816" y="5013176"/>
            <a:ext cx="2520280" cy="1008112"/>
          </a:xfrm>
          <a:prstGeom prst="trapezoid">
            <a:avLst>
              <a:gd name="adj" fmla="val 6279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19672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,5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8367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9087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14127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372200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355976" y="7647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619672" y="3140968"/>
            <a:ext cx="0" cy="936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95736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54766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99592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>
            <a:stCxn id="8" idx="0"/>
            <a:endCxn id="8" idx="3"/>
          </p:cNvCxnSpPr>
          <p:nvPr/>
        </p:nvCxnSpPr>
        <p:spPr>
          <a:xfrm>
            <a:off x="6012160" y="2780928"/>
            <a:ext cx="0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652120" y="3284984"/>
            <a:ext cx="144016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228184" y="3284984"/>
            <a:ext cx="144016" cy="803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процесс 32"/>
          <p:cNvSpPr/>
          <p:nvPr/>
        </p:nvSpPr>
        <p:spPr>
          <a:xfrm>
            <a:off x="6012160" y="3933056"/>
            <a:ext cx="144016" cy="144016"/>
          </a:xfrm>
          <a:prstGeom prst="flowChartProcess">
            <a:avLst/>
          </a:prstGeom>
          <a:solidFill>
            <a:srgbClr val="66EF5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372200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940152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004048" y="27089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788024" y="5013176"/>
            <a:ext cx="0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275856" y="5229200"/>
            <a:ext cx="216024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932040" y="5229200"/>
            <a:ext cx="216024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 rot="15901101">
            <a:off x="5193470" y="5918851"/>
            <a:ext cx="215978" cy="144558"/>
          </a:xfrm>
          <a:prstGeom prst="arc">
            <a:avLst>
              <a:gd name="adj1" fmla="val 16200000"/>
              <a:gd name="adj2" fmla="val 115176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932040" y="573325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30◦</a:t>
            </a:r>
            <a:endParaRPr lang="ru-RU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995936" y="46531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923928" y="59492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4" y="53012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555776" y="47971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5)</a:t>
            </a:r>
            <a:endParaRPr lang="ru-RU" dirty="0"/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700B-B2EF-49DB-8B4E-E7EF9CF84C48}" type="slidenum">
              <a:rPr lang="ru-RU" sz="1400" b="1" smtClean="0">
                <a:solidFill>
                  <a:schemeClr val="tx1"/>
                </a:solidFill>
              </a:rPr>
              <a:pPr/>
              <a:t>5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246</Words>
  <Application>Microsoft Office PowerPoint</Application>
  <PresentationFormat>Экран (4:3)</PresentationFormat>
  <Paragraphs>77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12</cp:revision>
  <dcterms:created xsi:type="dcterms:W3CDTF">2015-01-21T11:39:00Z</dcterms:created>
  <dcterms:modified xsi:type="dcterms:W3CDTF">2015-01-22T13:45:19Z</dcterms:modified>
</cp:coreProperties>
</file>