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71" r:id="rId2"/>
    <p:sldId id="304" r:id="rId3"/>
    <p:sldId id="256" r:id="rId4"/>
    <p:sldId id="306" r:id="rId5"/>
    <p:sldId id="276" r:id="rId6"/>
    <p:sldId id="259" r:id="rId7"/>
    <p:sldId id="272" r:id="rId8"/>
    <p:sldId id="279" r:id="rId9"/>
    <p:sldId id="280" r:id="rId10"/>
    <p:sldId id="265" r:id="rId11"/>
    <p:sldId id="266" r:id="rId12"/>
    <p:sldId id="285" r:id="rId13"/>
    <p:sldId id="286" r:id="rId14"/>
    <p:sldId id="287" r:id="rId15"/>
    <p:sldId id="288" r:id="rId16"/>
    <p:sldId id="289" r:id="rId17"/>
    <p:sldId id="282" r:id="rId18"/>
    <p:sldId id="305" r:id="rId19"/>
    <p:sldId id="291" r:id="rId20"/>
    <p:sldId id="292" r:id="rId21"/>
    <p:sldId id="293" r:id="rId22"/>
    <p:sldId id="294" r:id="rId23"/>
    <p:sldId id="295" r:id="rId24"/>
    <p:sldId id="298" r:id="rId25"/>
    <p:sldId id="296" r:id="rId26"/>
    <p:sldId id="299" r:id="rId27"/>
    <p:sldId id="300" r:id="rId28"/>
    <p:sldId id="301" r:id="rId29"/>
    <p:sldId id="275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1739" autoAdjust="0"/>
  </p:normalViewPr>
  <p:slideViewPr>
    <p:cSldViewPr>
      <p:cViewPr>
        <p:scale>
          <a:sx n="80" d="100"/>
          <a:sy n="80" d="100"/>
        </p:scale>
        <p:origin x="-2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AAAA0-12E0-4205-AA41-B3FC3DEBD54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65829-747D-42B3-914C-514423148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65829-747D-42B3-914C-5144231487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65829-747D-42B3-914C-5144231487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65829-747D-42B3-914C-51442314879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1"/>
            <a:ext cx="6672282" cy="7858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tt-RU" sz="4800" b="1" dirty="0" smtClean="0">
                <a:solidFill>
                  <a:srgbClr val="C00000"/>
                </a:solidFill>
              </a:rPr>
              <a:t>Тапкырлар бәйгесе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2240501" cy="23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477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1142984"/>
            <a:ext cx="6246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Тел дигән дәрья бар,</a:t>
            </a:r>
            <a:endParaRPr lang="ru-RU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Дәрья төбендә мәрҗән бар,</a:t>
            </a:r>
            <a:endParaRPr lang="ru-RU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Белгәннәр чумып алыр,</a:t>
            </a:r>
            <a:endParaRPr lang="ru-RU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Белмәгәннәр коры калыр.</a:t>
            </a:r>
            <a:endParaRPr lang="ru-RU" sz="3200" b="1" i="1" dirty="0" smtClean="0">
              <a:solidFill>
                <a:srgbClr val="3333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071942"/>
            <a:ext cx="492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Юсупова Разина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Нургалиевна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татарского языка и литературы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Татарстан, Г.Казань, МБОУ «Гимназия №90»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481681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VIII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Бу кем?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584440" cy="45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Бу кем?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1772444"/>
            <a:ext cx="3810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IX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Әкиятләрнең  исемен  әйтегез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2125" y="1848644"/>
            <a:ext cx="56197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088232" cy="18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33438"/>
            <a:ext cx="4176463" cy="54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908720"/>
            <a:ext cx="452950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2415" y="1484784"/>
            <a:ext cx="66259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33" y="1124744"/>
            <a:ext cx="79457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оставьте предложения по рисунку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i="1" dirty="0" smtClean="0">
              <a:solidFill>
                <a:srgbClr val="0070C0"/>
              </a:solidFill>
            </a:endParaRPr>
          </a:p>
          <a:p>
            <a:r>
              <a:rPr lang="tt-RU" sz="4400" i="1" dirty="0" smtClean="0">
                <a:solidFill>
                  <a:srgbClr val="0070C0"/>
                </a:solidFill>
              </a:rPr>
              <a:t>Җавапларны тикшерәбез, балларны саныйбыз.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tt-RU" dirty="0" smtClean="0">
                <a:solidFill>
                  <a:srgbClr val="C00000"/>
                </a:solidFill>
              </a:rPr>
              <a:t>Дөрес җаваплар</a:t>
            </a:r>
            <a:endParaRPr lang="ru-RU" dirty="0"/>
          </a:p>
        </p:txBody>
      </p:sp>
      <p:pic>
        <p:nvPicPr>
          <p:cNvPr id="4" name="Picture 3" descr="D:\Разина\Анимация\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28604"/>
            <a:ext cx="1691680" cy="94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err="1" smtClean="0">
                <a:solidFill>
                  <a:srgbClr val="3333CC"/>
                </a:solidFill>
              </a:rPr>
              <a:t>Әни, мәктәп, көз,</a:t>
            </a:r>
            <a:r>
              <a:rPr lang="tt-RU" sz="4400" b="1" i="1" dirty="0" smtClean="0">
                <a:solidFill>
                  <a:srgbClr val="3333CC"/>
                </a:solidFill>
              </a:rPr>
              <a:t> җиләк, яңгыр</a:t>
            </a:r>
            <a:r>
              <a:rPr lang="ru-RU" sz="4400" b="1" i="1" dirty="0" smtClean="0">
                <a:solidFill>
                  <a:srgbClr val="3333CC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tt-RU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tt-RU" dirty="0" smtClean="0">
                <a:solidFill>
                  <a:srgbClr val="C00000"/>
                </a:solidFill>
              </a:rPr>
              <a:t>Дөрес җаваплар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1071546"/>
            <a:ext cx="7115196" cy="5054617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          </a:t>
            </a:r>
            <a:r>
              <a:rPr lang="en-US" dirty="0" smtClean="0">
                <a:solidFill>
                  <a:srgbClr val="7030A0"/>
                </a:solidFill>
              </a:rPr>
              <a:t>   </a:t>
            </a:r>
            <a:endParaRPr lang="tt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          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tt-RU" sz="3200" b="1" dirty="0" smtClean="0">
                <a:solidFill>
                  <a:schemeClr val="accent2">
                    <a:lumMod val="75000"/>
                  </a:schemeClr>
                </a:solidFill>
              </a:rPr>
              <a:t>Бәйгенең </a:t>
            </a:r>
            <a:r>
              <a:rPr lang="tt-RU" sz="3200" dirty="0" smtClean="0">
                <a:solidFill>
                  <a:schemeClr val="accent2">
                    <a:lumMod val="75000"/>
                  </a:schemeClr>
                </a:solidFill>
              </a:rPr>
              <a:t>бәяләү кретерейлары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1357298"/>
          <a:ext cx="4041874" cy="3839344"/>
        </p:xfrm>
        <a:graphic>
          <a:graphicData uri="http://schemas.openxmlformats.org/drawingml/2006/table">
            <a:tbl>
              <a:tblPr/>
              <a:tblGrid>
                <a:gridCol w="2025650"/>
                <a:gridCol w="2016224"/>
              </a:tblGrid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Баллар</a:t>
                      </a:r>
                      <a:endParaRPr lang="ru-RU" sz="18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әр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дөрес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җөмләгә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1</a:t>
                      </a: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балл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1677419" cy="145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5429264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Иң   югары  балл -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 45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чәк-чәк, токмачлы</a:t>
            </a:r>
            <a:r>
              <a:rPr lang="ru-RU" sz="3600" b="1" i="1" dirty="0" smtClean="0">
                <a:solidFill>
                  <a:srgbClr val="3333CC"/>
                </a:solidFill>
              </a:rPr>
              <a:t>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аш</a:t>
            </a:r>
            <a:r>
              <a:rPr lang="ru-RU" sz="3600" b="1" i="1" dirty="0" smtClean="0">
                <a:solidFill>
                  <a:srgbClr val="3333CC"/>
                </a:solidFill>
              </a:rPr>
              <a:t>,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бәлеш, өчпочмак, кыстыбый</a:t>
            </a:r>
            <a:r>
              <a:rPr lang="ru-RU" sz="3600" b="1" i="1" dirty="0" smtClean="0">
                <a:solidFill>
                  <a:srgbClr val="3333CC"/>
                </a:solidFill>
              </a:rPr>
              <a:t>,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гөбәдия, коймак</a:t>
            </a:r>
            <a:r>
              <a:rPr lang="ru-RU" sz="3600" b="1" i="1" dirty="0" smtClean="0">
                <a:solidFill>
                  <a:srgbClr val="3333CC"/>
                </a:solidFill>
              </a:rPr>
              <a:t>,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катык</a:t>
            </a:r>
            <a:endParaRPr lang="ru-RU" sz="3600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II.</a:t>
            </a:r>
            <a:r>
              <a:rPr lang="tt-RU" dirty="0" smtClean="0">
                <a:solidFill>
                  <a:srgbClr val="FF0000"/>
                </a:solidFill>
              </a:rPr>
              <a:t>Дөрес җаваплар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661350" cy="30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tt-RU" sz="3600" b="1" i="1" dirty="0" smtClean="0">
                <a:solidFill>
                  <a:srgbClr val="3333CC"/>
                </a:solidFill>
              </a:rPr>
              <a:t>Көн-төн,  бала- чага, ата-ана, </a:t>
            </a:r>
          </a:p>
          <a:p>
            <a:pPr>
              <a:buNone/>
            </a:pPr>
            <a:r>
              <a:rPr lang="tt-RU" sz="3600" b="1" i="1" dirty="0" smtClean="0">
                <a:solidFill>
                  <a:srgbClr val="3333CC"/>
                </a:solidFill>
              </a:rPr>
              <a:t>җиләк- җимеш,  савыт-саба, </a:t>
            </a:r>
          </a:p>
          <a:p>
            <a:pPr>
              <a:buNone/>
            </a:pPr>
            <a:r>
              <a:rPr lang="tt-RU" sz="3600" b="1" i="1" dirty="0" smtClean="0">
                <a:solidFill>
                  <a:srgbClr val="3333CC"/>
                </a:solidFill>
              </a:rPr>
              <a:t>кием-салым</a:t>
            </a:r>
            <a:endParaRPr lang="ru-RU" sz="3600" b="1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III.</a:t>
            </a:r>
            <a:r>
              <a:rPr lang="tt-RU" dirty="0" smtClean="0">
                <a:solidFill>
                  <a:srgbClr val="FF0000"/>
                </a:solidFill>
              </a:rPr>
              <a:t>Дөрес җаваплар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43050"/>
            <a:ext cx="6829444" cy="448311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Юк </a:t>
            </a:r>
            <a:endParaRPr lang="tt-RU" b="1" dirty="0" smtClean="0">
              <a:solidFill>
                <a:srgbClr val="3333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Юк</a:t>
            </a: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Әйе</a:t>
            </a: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Юк</a:t>
            </a: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Әйе</a:t>
            </a: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Юк</a:t>
            </a:r>
          </a:p>
          <a:p>
            <a:pPr marL="514350" indent="-514350">
              <a:buFont typeface="+mj-lt"/>
              <a:buAutoNum type="arabicPeriod"/>
            </a:pPr>
            <a:r>
              <a:rPr lang="tt-RU" b="1" dirty="0" smtClean="0">
                <a:solidFill>
                  <a:srgbClr val="3333CC"/>
                </a:solidFill>
              </a:rPr>
              <a:t>Әйе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IV. </a:t>
            </a:r>
            <a:r>
              <a:rPr lang="tt-RU" dirty="0" smtClean="0">
                <a:solidFill>
                  <a:srgbClr val="FF0000"/>
                </a:solidFill>
              </a:rPr>
              <a:t>Дөрес җаваплар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5972188" cy="4209331"/>
          </a:xfrm>
        </p:spPr>
        <p:txBody>
          <a:bodyPr/>
          <a:lstStyle/>
          <a:p>
            <a:r>
              <a:rPr lang="ru-RU" b="1" i="1" dirty="0" smtClean="0">
                <a:solidFill>
                  <a:srgbClr val="3333CC"/>
                </a:solidFill>
              </a:rPr>
              <a:t>Бер </a:t>
            </a:r>
            <a:r>
              <a:rPr lang="ru-RU" b="1" i="1" dirty="0" err="1" smtClean="0">
                <a:solidFill>
                  <a:srgbClr val="3333CC"/>
                </a:solidFill>
              </a:rPr>
              <a:t>елда</a:t>
            </a:r>
            <a:r>
              <a:rPr lang="ru-RU" b="1" i="1" dirty="0" smtClean="0">
                <a:solidFill>
                  <a:srgbClr val="3333CC"/>
                </a:solidFill>
              </a:rPr>
              <a:t> 12 ай.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Айда </a:t>
            </a:r>
            <a:r>
              <a:rPr lang="ru-RU" b="1" i="1" dirty="0" smtClean="0">
                <a:solidFill>
                  <a:srgbClr val="3333CC"/>
                </a:solidFill>
              </a:rPr>
              <a:t>4 </a:t>
            </a:r>
            <a:r>
              <a:rPr lang="ru-RU" b="1" i="1" dirty="0" err="1" smtClean="0">
                <a:solidFill>
                  <a:srgbClr val="3333CC"/>
                </a:solidFill>
              </a:rPr>
              <a:t>атна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Бер </a:t>
            </a:r>
            <a:r>
              <a:rPr lang="ru-RU" b="1" i="1" dirty="0" err="1" smtClean="0">
                <a:solidFill>
                  <a:srgbClr val="3333CC"/>
                </a:solidFill>
              </a:rPr>
              <a:t>атнада</a:t>
            </a:r>
            <a:r>
              <a:rPr lang="ru-RU" b="1" i="1" dirty="0" smtClean="0">
                <a:solidFill>
                  <a:srgbClr val="3333CC"/>
                </a:solidFill>
              </a:rPr>
              <a:t> 7 </a:t>
            </a:r>
            <a:r>
              <a:rPr lang="ru-RU" b="1" i="1" dirty="0" err="1" smtClean="0">
                <a:solidFill>
                  <a:srgbClr val="3333CC"/>
                </a:solidFill>
              </a:rPr>
              <a:t>көн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Без </a:t>
            </a:r>
            <a:r>
              <a:rPr lang="ru-RU" b="1" i="1" dirty="0" smtClean="0">
                <a:solidFill>
                  <a:srgbClr val="3333CC"/>
                </a:solidFill>
              </a:rPr>
              <a:t>6 </a:t>
            </a:r>
            <a:r>
              <a:rPr lang="ru-RU" b="1" i="1" dirty="0" err="1" smtClean="0">
                <a:solidFill>
                  <a:srgbClr val="3333CC"/>
                </a:solidFill>
              </a:rPr>
              <a:t>көн укыйбыз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err="1" smtClean="0">
                <a:solidFill>
                  <a:srgbClr val="3333CC"/>
                </a:solidFill>
              </a:rPr>
              <a:t>Көн </a:t>
            </a:r>
            <a:r>
              <a:rPr lang="ru-RU" b="1" i="1" dirty="0" err="1" smtClean="0">
                <a:solidFill>
                  <a:srgbClr val="3333CC"/>
                </a:solidFill>
              </a:rPr>
              <a:t>саен</a:t>
            </a:r>
            <a:r>
              <a:rPr lang="ru-RU" b="1" i="1" dirty="0" smtClean="0">
                <a:solidFill>
                  <a:srgbClr val="3333CC"/>
                </a:solidFill>
              </a:rPr>
              <a:t> 5 </a:t>
            </a:r>
            <a:r>
              <a:rPr lang="ru-RU" b="1" i="1" dirty="0" err="1" smtClean="0">
                <a:solidFill>
                  <a:srgbClr val="3333CC"/>
                </a:solidFill>
              </a:rPr>
              <a:t>дәрес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Без </a:t>
            </a:r>
            <a:r>
              <a:rPr lang="ru-RU" b="1" i="1" dirty="0" err="1" smtClean="0">
                <a:solidFill>
                  <a:srgbClr val="3333CC"/>
                </a:solidFill>
              </a:rPr>
              <a:t>сыйныфта</a:t>
            </a:r>
            <a:r>
              <a:rPr lang="ru-RU" b="1" i="1" dirty="0" smtClean="0">
                <a:solidFill>
                  <a:srgbClr val="3333CC"/>
                </a:solidFill>
              </a:rPr>
              <a:t> 26  </a:t>
            </a:r>
            <a:r>
              <a:rPr lang="ru-RU" b="1" i="1" dirty="0" err="1" smtClean="0">
                <a:solidFill>
                  <a:srgbClr val="3333CC"/>
                </a:solidFill>
              </a:rPr>
              <a:t>укучы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Без </a:t>
            </a:r>
            <a:r>
              <a:rPr lang="ru-RU" b="1" i="1" dirty="0" err="1" smtClean="0">
                <a:solidFill>
                  <a:srgbClr val="3333CC"/>
                </a:solidFill>
              </a:rPr>
              <a:t>партада</a:t>
            </a:r>
            <a:r>
              <a:rPr lang="ru-RU" b="1" i="1" dirty="0" smtClean="0">
                <a:solidFill>
                  <a:srgbClr val="3333CC"/>
                </a:solidFill>
              </a:rPr>
              <a:t> </a:t>
            </a:r>
            <a:r>
              <a:rPr lang="ru-RU" b="1" i="1" dirty="0" err="1" smtClean="0">
                <a:solidFill>
                  <a:srgbClr val="3333CC"/>
                </a:solidFill>
              </a:rPr>
              <a:t>икәү утырабыз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Мин </a:t>
            </a:r>
            <a:r>
              <a:rPr lang="ru-RU" b="1" i="1" dirty="0" smtClean="0">
                <a:solidFill>
                  <a:srgbClr val="3333CC"/>
                </a:solidFill>
              </a:rPr>
              <a:t>… </a:t>
            </a:r>
            <a:r>
              <a:rPr lang="ru-RU" b="1" i="1" dirty="0" err="1" smtClean="0">
                <a:solidFill>
                  <a:srgbClr val="3333CC"/>
                </a:solidFill>
              </a:rPr>
              <a:t>рәттә утырам</a:t>
            </a:r>
            <a:r>
              <a:rPr lang="ru-RU" b="1" i="1" dirty="0" smtClean="0">
                <a:solidFill>
                  <a:srgbClr val="3333CC"/>
                </a:solidFill>
              </a:rPr>
              <a:t>. </a:t>
            </a:r>
            <a:endParaRPr lang="ru-RU" b="1" i="1" dirty="0" smtClean="0">
              <a:solidFill>
                <a:srgbClr val="3333CC"/>
              </a:solidFill>
            </a:endParaRPr>
          </a:p>
          <a:p>
            <a:r>
              <a:rPr lang="ru-RU" b="1" i="1" dirty="0" smtClean="0">
                <a:solidFill>
                  <a:srgbClr val="3333CC"/>
                </a:solidFill>
              </a:rPr>
              <a:t>Без </a:t>
            </a:r>
            <a:r>
              <a:rPr lang="ru-RU" b="1" i="1" dirty="0" err="1" smtClean="0">
                <a:solidFill>
                  <a:srgbClr val="3333CC"/>
                </a:solidFill>
              </a:rPr>
              <a:t>өйдә </a:t>
            </a:r>
            <a:r>
              <a:rPr lang="ru-RU" b="1" i="1" dirty="0" smtClean="0">
                <a:solidFill>
                  <a:srgbClr val="3333CC"/>
                </a:solidFill>
              </a:rPr>
              <a:t>... </a:t>
            </a:r>
            <a:r>
              <a:rPr lang="ru-RU" b="1" i="1" dirty="0" err="1" smtClean="0">
                <a:solidFill>
                  <a:srgbClr val="3333CC"/>
                </a:solidFill>
              </a:rPr>
              <a:t>кеше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V. </a:t>
            </a:r>
            <a:r>
              <a:rPr lang="tt-RU" dirty="0" smtClean="0">
                <a:solidFill>
                  <a:srgbClr val="FF0000"/>
                </a:solidFill>
              </a:rPr>
              <a:t>Дөрес җаваплар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t-RU" b="1" i="1" dirty="0" smtClean="0">
                <a:solidFill>
                  <a:srgbClr val="3333CC"/>
                </a:solidFill>
              </a:rPr>
              <a:t>Койрыгы  зур, әфлисун төсендә, хәйләкәр.</a:t>
            </a:r>
          </a:p>
          <a:p>
            <a:pPr>
              <a:buNone/>
            </a:pPr>
            <a:r>
              <a:rPr lang="tt-RU" b="1" i="1" dirty="0" smtClean="0">
                <a:solidFill>
                  <a:srgbClr val="3333CC"/>
                </a:solidFill>
              </a:rPr>
              <a:t> Бу - төлке.</a:t>
            </a:r>
            <a:endParaRPr lang="ru-RU" b="1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VI. </a:t>
            </a:r>
            <a:r>
              <a:rPr lang="tt-RU" dirty="0" smtClean="0">
                <a:solidFill>
                  <a:srgbClr val="FF0000"/>
                </a:solidFill>
              </a:rPr>
              <a:t>Дөрес җавап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546499" cy="343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8021" y="1481138"/>
            <a:ext cx="39879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VII.</a:t>
            </a: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Кием- салым кибете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481681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VIII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Бу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- Габдулла Тукай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584440" cy="45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Бу – Муса Җәлил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32856"/>
            <a:ext cx="7186634" cy="3993307"/>
          </a:xfrm>
        </p:spPr>
        <p:txBody>
          <a:bodyPr/>
          <a:lstStyle/>
          <a:p>
            <a:r>
              <a:rPr lang="tt-RU" b="1" i="1" dirty="0" smtClean="0">
                <a:solidFill>
                  <a:srgbClr val="3333CC"/>
                </a:solidFill>
              </a:rPr>
              <a:t>Калач</a:t>
            </a:r>
          </a:p>
          <a:p>
            <a:r>
              <a:rPr lang="tt-RU" b="1" i="1" dirty="0" smtClean="0">
                <a:solidFill>
                  <a:srgbClr val="3333CC"/>
                </a:solidFill>
              </a:rPr>
              <a:t>Шалкан</a:t>
            </a:r>
          </a:p>
          <a:p>
            <a:r>
              <a:rPr lang="tt-RU" b="1" i="1" dirty="0" smtClean="0">
                <a:solidFill>
                  <a:srgbClr val="3333CC"/>
                </a:solidFill>
              </a:rPr>
              <a:t>Шүрәле</a:t>
            </a:r>
          </a:p>
          <a:p>
            <a:r>
              <a:rPr lang="tt-RU" b="1" i="1" dirty="0" smtClean="0">
                <a:solidFill>
                  <a:srgbClr val="3333CC"/>
                </a:solidFill>
              </a:rPr>
              <a:t>Су анасы</a:t>
            </a:r>
          </a:p>
          <a:p>
            <a:r>
              <a:rPr lang="tt-RU" b="1" i="1" dirty="0" smtClean="0">
                <a:solidFill>
                  <a:srgbClr val="3333CC"/>
                </a:solidFill>
              </a:rPr>
              <a:t>Кәҗә белән сарык</a:t>
            </a:r>
            <a:endParaRPr lang="ru-RU" b="1" i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IX</a:t>
            </a:r>
            <a:r>
              <a:rPr lang="tt-RU" dirty="0" smtClean="0">
                <a:solidFill>
                  <a:schemeClr val="accent2">
                    <a:lumMod val="75000"/>
                  </a:schemeClr>
                </a:solidFill>
              </a:rPr>
              <a:t>. Әкият исемнәре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764704"/>
            <a:ext cx="7427168" cy="5361459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solidFill>
                  <a:srgbClr val="7030A0"/>
                </a:solidFill>
              </a:rPr>
              <a:t>          Иң   югары  балл -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 45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t-RU" sz="3200" b="1" dirty="0" smtClean="0">
                <a:solidFill>
                  <a:schemeClr val="accent2">
                    <a:lumMod val="75000"/>
                  </a:schemeClr>
                </a:solidFill>
              </a:rPr>
              <a:t>Һәр биремгә  тиешле баллар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1412776"/>
          <a:ext cx="4041874" cy="3858154"/>
        </p:xfrm>
        <a:graphic>
          <a:graphicData uri="http://schemas.openxmlformats.org/drawingml/2006/table">
            <a:tbl>
              <a:tblPr/>
              <a:tblGrid>
                <a:gridCol w="2025650"/>
                <a:gridCol w="2016224"/>
              </a:tblGrid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Баллар</a:t>
                      </a:r>
                      <a:endParaRPr lang="ru-RU" sz="1800" b="1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әр 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дөрес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җөмләгә</a:t>
                      </a:r>
                      <a:r>
                        <a:rPr lang="en-US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1</a:t>
                      </a:r>
                      <a:r>
                        <a:rPr lang="tt-RU" sz="18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балл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4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844408" cy="1594436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I</a:t>
            </a:r>
            <a:r>
              <a:rPr lang="tt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Прочитайте и укажите слова со звуками, которых нет в русском алфавите.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I</a:t>
            </a:r>
            <a:r>
              <a:rPr lang="tt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Прочитайте и укажите слова со звуками, которых нет в русском алфавите.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215370" cy="2299696"/>
          </a:xfrm>
        </p:spPr>
        <p:txBody>
          <a:bodyPr>
            <a:normAutofit/>
          </a:bodyPr>
          <a:lstStyle/>
          <a:p>
            <a:pPr algn="l"/>
            <a:endParaRPr lang="en-US" sz="3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t-RU" b="1" i="1" dirty="0" smtClean="0">
                <a:solidFill>
                  <a:srgbClr val="3333CC"/>
                </a:solidFill>
              </a:rPr>
              <a:t>Әни, кибет, театр, бакча, мәктәп, хата, көз, журнал, урындык, җиләк, яфрак, туп, яңгыр.</a:t>
            </a:r>
            <a:endParaRPr lang="ru-RU" b="1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D:\Разина\Анимация\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91680" cy="94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886700" cy="27146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ҖИҢҮЧЕЛӘРНЕ</a:t>
            </a:r>
            <a:r>
              <a:rPr lang="ru-RU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/>
            </a:r>
            <a:br>
              <a:rPr lang="ru-RU" sz="6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</a:br>
            <a:r>
              <a:rPr lang="ru-RU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КОТЛЫЙБЫЗ!</a:t>
            </a:r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/>
            </a:r>
            <a:b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</a:br>
            <a:endParaRPr lang="ru-RU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5060" name="Рисунок 3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7828">
            <a:off x="179388" y="404813"/>
            <a:ext cx="20145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4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96167">
            <a:off x="357188" y="3571875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5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69581">
            <a:off x="3714750" y="7143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6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1433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7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715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8" descr="Рисуно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930142">
            <a:off x="6753225" y="3733800"/>
            <a:ext cx="20145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Рисунок 9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0350"/>
            <a:ext cx="889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0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571875"/>
            <a:ext cx="35718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Рисунок 11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788" y="357188"/>
            <a:ext cx="12112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Рисунок 12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714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Рисунок 13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60007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Рисунок 14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4857750"/>
            <a:ext cx="785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Рисунок 15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785938"/>
            <a:ext cx="7620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Рисунок 16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6072188"/>
            <a:ext cx="7858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Рисунок 17" descr="Рисунок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63" y="5786438"/>
            <a:ext cx="3524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Рисунок 18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67974">
            <a:off x="6443663" y="10525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Рисунок 19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22401">
            <a:off x="7429500" y="3500438"/>
            <a:ext cx="347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Рисунок 20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2451">
            <a:off x="388938" y="5532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8" name="Рисунок 21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76669">
            <a:off x="6000750" y="4929188"/>
            <a:ext cx="6810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9" name="Рисунок 22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4286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0" name="Рисунок 23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7146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Рисунок 24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60007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2" name="Рисунок 25" descr="1staro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29219">
            <a:off x="8118475" y="6889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3" name="Рисунок 26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7824">
            <a:off x="5286375" y="4429125"/>
            <a:ext cx="57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4" name="Рисунок 27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350043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5" name="Рисунок 28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61436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6" name="Рисунок 29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4862">
            <a:off x="8143875" y="1647825"/>
            <a:ext cx="4286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7" name="Рисунок 30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050" y="1785938"/>
            <a:ext cx="4333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8" name="Рисунок 31" descr="zvz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20436">
            <a:off x="2357438" y="5072063"/>
            <a:ext cx="7143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9" name="Рисунок 33" descr="sport01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642918"/>
            <a:ext cx="1214438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0" name="Рисунок 34" descr="zvz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75" y="3357563"/>
            <a:ext cx="577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1" name="Рисунок 35" descr="zvz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172919">
            <a:off x="7858125" y="3000375"/>
            <a:ext cx="9398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2" name="Рисунок 36" descr="zvz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163495">
            <a:off x="4000500" y="5357813"/>
            <a:ext cx="9286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3" name="Рисунок 37" descr="zvz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121379">
            <a:off x="5072063" y="1714500"/>
            <a:ext cx="5715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94" name="Рисунок 38" descr="zvz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3286125"/>
            <a:ext cx="1214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3333CC"/>
                </a:solidFill>
              </a:rPr>
              <a:t>Борщ,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чәк-чәк,</a:t>
            </a:r>
            <a:r>
              <a:rPr lang="ru-RU" sz="3200" b="1" i="1" dirty="0" smtClean="0">
                <a:solidFill>
                  <a:srgbClr val="3333CC"/>
                </a:solidFill>
              </a:rPr>
              <a:t>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токмачлы</a:t>
            </a:r>
            <a:r>
              <a:rPr lang="ru-RU" sz="3200" b="1" i="1" dirty="0" smtClean="0">
                <a:solidFill>
                  <a:srgbClr val="3333CC"/>
                </a:solidFill>
              </a:rPr>
              <a:t> </a:t>
            </a:r>
            <a:r>
              <a:rPr lang="ru-RU" sz="3200" b="1" i="1" dirty="0" err="1" smtClean="0">
                <a:solidFill>
                  <a:srgbClr val="3333CC"/>
                </a:solidFill>
              </a:rPr>
              <a:t>аш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бәлеш,</a:t>
            </a:r>
            <a:r>
              <a:rPr lang="ru-RU" sz="3200" b="1" i="1" dirty="0" smtClean="0">
                <a:solidFill>
                  <a:srgbClr val="3333CC"/>
                </a:solidFill>
              </a:rPr>
              <a:t>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өчпочмак,</a:t>
            </a:r>
            <a:r>
              <a:rPr lang="ru-RU" sz="3200" b="1" i="1" dirty="0" smtClean="0">
                <a:solidFill>
                  <a:srgbClr val="3333CC"/>
                </a:solidFill>
              </a:rPr>
              <a:t>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ботка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кыстыбый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пылау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гөбәдия</a:t>
            </a:r>
            <a:r>
              <a:rPr lang="ru-RU" sz="3200" b="1" i="1" dirty="0" err="1" smtClean="0">
                <a:solidFill>
                  <a:srgbClr val="3333CC"/>
                </a:solidFill>
              </a:rPr>
              <a:t>,</a:t>
            </a:r>
            <a:r>
              <a:rPr lang="ru-RU" sz="3200" b="1" i="1" dirty="0" smtClean="0">
                <a:solidFill>
                  <a:srgbClr val="3333CC"/>
                </a:solidFill>
              </a:rPr>
              <a:t>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коймак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катык</a:t>
            </a:r>
            <a:r>
              <a:rPr lang="ru-RU" sz="3200" b="1" i="1" dirty="0" smtClean="0">
                <a:solidFill>
                  <a:srgbClr val="3333CC"/>
                </a:solidFill>
              </a:rPr>
              <a:t>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i="1" dirty="0" err="1" smtClean="0">
                <a:solidFill>
                  <a:srgbClr val="3333CC"/>
                </a:solidFill>
              </a:rPr>
              <a:t>пилмән</a:t>
            </a:r>
            <a:r>
              <a:rPr lang="ru-RU" sz="3200" b="1" i="1" dirty="0" err="1" smtClean="0">
                <a:solidFill>
                  <a:srgbClr val="3333CC"/>
                </a:solidFill>
              </a:rPr>
              <a:t>.</a:t>
            </a:r>
            <a:endParaRPr lang="ru-RU" sz="3200" b="1" i="1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II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азовите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татарские национальные блюда.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2257428"/>
          </a:xfrm>
        </p:spPr>
        <p:txBody>
          <a:bodyPr/>
          <a:lstStyle/>
          <a:p>
            <a:pPr>
              <a:buNone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chemeClr val="accent1">
                    <a:lumMod val="75000"/>
                  </a:schemeClr>
                </a:solidFill>
              </a:rPr>
              <a:t>Көн, бала, ата, төн, чага,  ана, җиләк,  савыт, кием, саба, җимеш, салым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129614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III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Из данных слов образуйте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парные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слова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857628"/>
            <a:ext cx="23868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1.Я</a:t>
            </a:r>
            <a:r>
              <a:rPr lang="tt-RU" b="1" i="1" dirty="0" smtClean="0">
                <a:solidFill>
                  <a:srgbClr val="3333CC"/>
                </a:solidFill>
              </a:rPr>
              <a:t>ң</a:t>
            </a:r>
            <a:r>
              <a:rPr lang="ru-RU" b="1" i="1" dirty="0" smtClean="0">
                <a:solidFill>
                  <a:srgbClr val="3333CC"/>
                </a:solidFill>
              </a:rPr>
              <a:t>а  ел </a:t>
            </a:r>
            <a:r>
              <a:rPr lang="ru-RU" b="1" i="1" dirty="0" err="1" smtClean="0">
                <a:solidFill>
                  <a:srgbClr val="3333CC"/>
                </a:solidFill>
              </a:rPr>
              <a:t>бәйрәме көз көне була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2.Азат </a:t>
            </a:r>
            <a:r>
              <a:rPr lang="ru-RU" b="1" i="1" dirty="0" err="1" smtClean="0">
                <a:solidFill>
                  <a:srgbClr val="3333CC"/>
                </a:solidFill>
              </a:rPr>
              <a:t>аш</a:t>
            </a:r>
            <a:r>
              <a:rPr lang="tt-RU" b="1" i="1" dirty="0" smtClean="0">
                <a:solidFill>
                  <a:srgbClr val="3333CC"/>
                </a:solidFill>
              </a:rPr>
              <a:t>ханәдә дәрес әзерли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3333CC"/>
                </a:solidFill>
              </a:rPr>
              <a:t>3.Безнең </a:t>
            </a:r>
            <a:r>
              <a:rPr lang="ru-RU" b="1" i="1" dirty="0" smtClean="0">
                <a:solidFill>
                  <a:srgbClr val="3333CC"/>
                </a:solidFill>
              </a:rPr>
              <a:t>ял </a:t>
            </a:r>
            <a:r>
              <a:rPr lang="ru-RU" b="1" i="1" dirty="0" err="1" smtClean="0">
                <a:solidFill>
                  <a:srgbClr val="3333CC"/>
                </a:solidFill>
              </a:rPr>
              <a:t>көнебез бик</a:t>
            </a:r>
            <a:r>
              <a:rPr lang="ru-RU" b="1" i="1" dirty="0" smtClean="0">
                <a:solidFill>
                  <a:srgbClr val="3333CC"/>
                </a:solidFill>
              </a:rPr>
              <a:t> </a:t>
            </a:r>
            <a:r>
              <a:rPr lang="ru-RU" b="1" i="1" dirty="0" err="1" smtClean="0">
                <a:solidFill>
                  <a:srgbClr val="3333CC"/>
                </a:solidFill>
              </a:rPr>
              <a:t>күңелле үтә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4. Марат </a:t>
            </a:r>
            <a:r>
              <a:rPr lang="ru-RU" b="1" i="1" dirty="0" err="1" smtClean="0">
                <a:solidFill>
                  <a:srgbClr val="3333CC"/>
                </a:solidFill>
              </a:rPr>
              <a:t>кашык</a:t>
            </a:r>
            <a:r>
              <a:rPr lang="ru-RU" b="1" i="1" dirty="0" smtClean="0">
                <a:solidFill>
                  <a:srgbClr val="3333CC"/>
                </a:solidFill>
              </a:rPr>
              <a:t> </a:t>
            </a:r>
            <a:r>
              <a:rPr lang="ru-RU" b="1" i="1" dirty="0" err="1" smtClean="0">
                <a:solidFill>
                  <a:srgbClr val="3333CC"/>
                </a:solidFill>
              </a:rPr>
              <a:t>белән ипи</a:t>
            </a:r>
            <a:r>
              <a:rPr lang="ru-RU" b="1" i="1" dirty="0" smtClean="0">
                <a:solidFill>
                  <a:srgbClr val="3333CC"/>
                </a:solidFill>
              </a:rPr>
              <a:t> </a:t>
            </a:r>
            <a:r>
              <a:rPr lang="ru-RU" b="1" i="1" dirty="0" err="1" smtClean="0">
                <a:solidFill>
                  <a:srgbClr val="3333CC"/>
                </a:solidFill>
              </a:rPr>
              <a:t>кисә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5. </a:t>
            </a:r>
            <a:r>
              <a:rPr lang="ru-RU" b="1" i="1" dirty="0" err="1" smtClean="0">
                <a:solidFill>
                  <a:srgbClr val="3333CC"/>
                </a:solidFill>
              </a:rPr>
              <a:t>Әни </a:t>
            </a:r>
            <a:r>
              <a:rPr lang="ru-RU" b="1" i="1" dirty="0" smtClean="0">
                <a:solidFill>
                  <a:srgbClr val="3333CC"/>
                </a:solidFill>
              </a:rPr>
              <a:t>кичке </a:t>
            </a:r>
            <a:r>
              <a:rPr lang="ru-RU" b="1" i="1" dirty="0" err="1" smtClean="0">
                <a:solidFill>
                  <a:srgbClr val="3333CC"/>
                </a:solidFill>
              </a:rPr>
              <a:t>ашка</a:t>
            </a:r>
            <a:r>
              <a:rPr lang="ru-RU" b="1" i="1" dirty="0" smtClean="0">
                <a:solidFill>
                  <a:srgbClr val="3333CC"/>
                </a:solidFill>
              </a:rPr>
              <a:t> </a:t>
            </a:r>
            <a:r>
              <a:rPr lang="ru-RU" b="1" i="1" dirty="0" err="1" smtClean="0">
                <a:solidFill>
                  <a:srgbClr val="3333CC"/>
                </a:solidFill>
              </a:rPr>
              <a:t>бәлеш пешерә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6.Ноябрь, декабрь , </a:t>
            </a:r>
            <a:r>
              <a:rPr lang="ru-RU" b="1" i="1" dirty="0" err="1" smtClean="0">
                <a:solidFill>
                  <a:srgbClr val="3333CC"/>
                </a:solidFill>
              </a:rPr>
              <a:t>гыйнвар</a:t>
            </a:r>
            <a:r>
              <a:rPr lang="ru-RU" b="1" i="1" dirty="0" smtClean="0">
                <a:solidFill>
                  <a:srgbClr val="3333CC"/>
                </a:solidFill>
              </a:rPr>
              <a:t> — кыш </a:t>
            </a:r>
            <a:r>
              <a:rPr lang="ru-RU" b="1" i="1" dirty="0" err="1" smtClean="0">
                <a:solidFill>
                  <a:srgbClr val="3333CC"/>
                </a:solidFill>
              </a:rPr>
              <a:t>айлары</a:t>
            </a:r>
            <a:r>
              <a:rPr lang="ru-RU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7.</a:t>
            </a:r>
            <a:r>
              <a:rPr lang="tt-RU" b="1" i="1" dirty="0" smtClean="0">
                <a:solidFill>
                  <a:srgbClr val="3333CC"/>
                </a:solidFill>
              </a:rPr>
              <a:t>Яз  көне кошлар җылы яктан  очып килә.</a:t>
            </a:r>
            <a:endParaRPr lang="ru-RU" b="1" i="1" dirty="0" smtClean="0">
              <a:solidFill>
                <a:srgbClr val="3333CC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8680"/>
            <a:ext cx="812339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tt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t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t-RU" sz="4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tt-RU" sz="4000" b="1" dirty="0" smtClean="0">
                <a:solidFill>
                  <a:schemeClr val="accent2">
                    <a:lumMod val="75000"/>
                  </a:schemeClr>
                </a:solidFill>
              </a:rPr>
              <a:t>. Дайте ответ одним    словом: “Әйе,  юк”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285852" cy="111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28736"/>
            <a:ext cx="5972188" cy="469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3333CC"/>
                </a:solidFill>
              </a:rPr>
              <a:t> </a:t>
            </a:r>
            <a:r>
              <a:rPr lang="ru-RU" sz="3600" b="1" i="1" dirty="0" smtClean="0">
                <a:solidFill>
                  <a:srgbClr val="3333CC"/>
                </a:solidFill>
              </a:rPr>
              <a:t>Бер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елда</a:t>
            </a:r>
            <a:r>
              <a:rPr lang="ru-RU" sz="3600" b="1" i="1" dirty="0" smtClean="0">
                <a:solidFill>
                  <a:srgbClr val="3333CC"/>
                </a:solidFill>
              </a:rPr>
              <a:t> ... ай</a:t>
            </a:r>
            <a:r>
              <a:rPr lang="ru-RU" sz="3600" b="1" i="1" dirty="0" smtClean="0">
                <a:solidFill>
                  <a:srgbClr val="3333CC"/>
                </a:solidFill>
              </a:rPr>
              <a:t>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 </a:t>
            </a:r>
            <a:r>
              <a:rPr lang="ru-RU" sz="3600" b="1" i="1" dirty="0" smtClean="0">
                <a:solidFill>
                  <a:srgbClr val="3333CC"/>
                </a:solidFill>
              </a:rPr>
              <a:t>Айда...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атна</a:t>
            </a:r>
            <a:r>
              <a:rPr lang="ru-RU" sz="3600" b="1" i="1" dirty="0" smtClean="0">
                <a:solidFill>
                  <a:srgbClr val="3333CC"/>
                </a:solidFill>
              </a:rPr>
              <a:t>.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Бер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атнада</a:t>
            </a:r>
            <a:r>
              <a:rPr lang="ru-RU" sz="3600" b="1" i="1" dirty="0" smtClean="0">
                <a:solidFill>
                  <a:srgbClr val="3333CC"/>
                </a:solidFill>
              </a:rPr>
              <a:t>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көн.</a:t>
            </a:r>
            <a:r>
              <a:rPr lang="ru-RU" sz="3600" b="1" i="1" dirty="0" smtClean="0">
                <a:solidFill>
                  <a:srgbClr val="3333CC"/>
                </a:solidFill>
              </a:rPr>
              <a:t>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Без </a:t>
            </a:r>
            <a:r>
              <a:rPr lang="ru-RU" sz="3600" b="1" i="1" dirty="0" smtClean="0">
                <a:solidFill>
                  <a:srgbClr val="3333CC"/>
                </a:solidFill>
              </a:rPr>
              <a:t>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көн укыйбыз</a:t>
            </a:r>
            <a:r>
              <a:rPr lang="ru-RU" sz="3600" b="1" i="1" dirty="0" smtClean="0">
                <a:solidFill>
                  <a:srgbClr val="3333CC"/>
                </a:solidFill>
              </a:rPr>
              <a:t>.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err="1" smtClean="0">
                <a:solidFill>
                  <a:srgbClr val="3333CC"/>
                </a:solidFill>
              </a:rPr>
              <a:t>Көн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саен</a:t>
            </a:r>
            <a:r>
              <a:rPr lang="ru-RU" sz="3600" b="1" i="1" dirty="0" smtClean="0">
                <a:solidFill>
                  <a:srgbClr val="3333CC"/>
                </a:solidFill>
              </a:rPr>
              <a:t> 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дәрес.</a:t>
            </a:r>
            <a:r>
              <a:rPr lang="ru-RU" sz="3600" b="1" i="1" dirty="0" smtClean="0">
                <a:solidFill>
                  <a:srgbClr val="3333CC"/>
                </a:solidFill>
              </a:rPr>
              <a:t>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Без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сыйныфта</a:t>
            </a:r>
            <a:r>
              <a:rPr lang="ru-RU" sz="3600" b="1" i="1" dirty="0" smtClean="0">
                <a:solidFill>
                  <a:srgbClr val="3333CC"/>
                </a:solidFill>
              </a:rPr>
              <a:t> 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укучы</a:t>
            </a:r>
            <a:r>
              <a:rPr lang="ru-RU" sz="3600" b="1" i="1" dirty="0" smtClean="0">
                <a:solidFill>
                  <a:srgbClr val="3333CC"/>
                </a:solidFill>
              </a:rPr>
              <a:t>.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Без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партада</a:t>
            </a:r>
            <a:r>
              <a:rPr lang="ru-RU" sz="3600" b="1" i="1" dirty="0" smtClean="0">
                <a:solidFill>
                  <a:srgbClr val="3333CC"/>
                </a:solidFill>
              </a:rPr>
              <a:t> 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утырабыз</a:t>
            </a:r>
            <a:r>
              <a:rPr lang="ru-RU" sz="3600" b="1" i="1" dirty="0" smtClean="0">
                <a:solidFill>
                  <a:srgbClr val="3333CC"/>
                </a:solidFill>
              </a:rPr>
              <a:t>.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Мин </a:t>
            </a:r>
            <a:r>
              <a:rPr lang="ru-RU" sz="3600" b="1" i="1" dirty="0" smtClean="0">
                <a:solidFill>
                  <a:srgbClr val="3333CC"/>
                </a:solidFill>
              </a:rPr>
              <a:t>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рәттә утырам</a:t>
            </a:r>
            <a:r>
              <a:rPr lang="ru-RU" sz="3600" b="1" i="1" dirty="0" smtClean="0">
                <a:solidFill>
                  <a:srgbClr val="3333CC"/>
                </a:solidFill>
              </a:rPr>
              <a:t>. </a:t>
            </a:r>
            <a:endParaRPr lang="ru-RU" sz="36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3333CC"/>
                </a:solidFill>
              </a:rPr>
              <a:t>Без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өйдә </a:t>
            </a:r>
            <a:r>
              <a:rPr lang="ru-RU" sz="3600" b="1" i="1" dirty="0" smtClean="0">
                <a:solidFill>
                  <a:srgbClr val="3333CC"/>
                </a:solidFill>
              </a:rPr>
              <a:t>... </a:t>
            </a:r>
            <a:r>
              <a:rPr lang="ru-RU" sz="3600" b="1" i="1" dirty="0" err="1" smtClean="0">
                <a:solidFill>
                  <a:srgbClr val="3333CC"/>
                </a:solidFill>
              </a:rPr>
              <a:t>кеше</a:t>
            </a:r>
            <a:r>
              <a:rPr lang="ru-RU" sz="3600" b="1" i="1" dirty="0" smtClean="0">
                <a:solidFill>
                  <a:srgbClr val="3333CC"/>
                </a:solidFill>
              </a:rPr>
              <a:t>.</a:t>
            </a:r>
            <a:endParaRPr lang="ru-RU" sz="3600" b="1" i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V</a:t>
            </a:r>
            <a:r>
              <a:rPr lang="tt-RU" sz="3600" b="1" dirty="0" smtClean="0">
                <a:solidFill>
                  <a:schemeClr val="accent2">
                    <a:lumMod val="75000"/>
                  </a:schemeClr>
                </a:solidFill>
              </a:rPr>
              <a:t>.Напишите нужные цифры</a:t>
            </a:r>
            <a:r>
              <a:rPr lang="tt-RU" sz="4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3868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tt-RU" b="1" i="1" dirty="0" smtClean="0">
                <a:solidFill>
                  <a:srgbClr val="3333CC"/>
                </a:solidFill>
              </a:rPr>
              <a:t> </a:t>
            </a:r>
            <a:r>
              <a:rPr lang="tt-RU" sz="3200" b="1" i="1" dirty="0" smtClean="0">
                <a:solidFill>
                  <a:srgbClr val="3333CC"/>
                </a:solidFill>
              </a:rPr>
              <a:t>Койрыгы  зур,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әфлисун </a:t>
            </a:r>
            <a:r>
              <a:rPr lang="tt-RU" sz="3200" b="1" i="1" dirty="0" smtClean="0">
                <a:solidFill>
                  <a:srgbClr val="3333CC"/>
                </a:solidFill>
              </a:rPr>
              <a:t>төсендә, </a:t>
            </a:r>
            <a:endParaRPr lang="en-US" sz="3200" b="1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хәйләкәр</a:t>
            </a:r>
            <a:r>
              <a:rPr lang="tt-RU" sz="3200" b="1" i="1" dirty="0" smtClean="0">
                <a:solidFill>
                  <a:srgbClr val="3333CC"/>
                </a:solidFill>
              </a:rPr>
              <a:t>.- Бу...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</a:t>
            </a:r>
            <a:r>
              <a:rPr lang="tt-RU" b="1" dirty="0" smtClean="0">
                <a:solidFill>
                  <a:schemeClr val="accent2">
                    <a:lumMod val="75000"/>
                  </a:schemeClr>
                </a:solidFill>
              </a:rPr>
              <a:t>.Это кто?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2088232" cy="18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85992"/>
            <a:ext cx="8229600" cy="3633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Әнисе  кызына  </a:t>
            </a:r>
            <a:r>
              <a:rPr lang="tt-RU" sz="3200" b="1" i="1" dirty="0" smtClean="0">
                <a:solidFill>
                  <a:srgbClr val="3333CC"/>
                </a:solidFill>
              </a:rPr>
              <a:t>чәчә</a:t>
            </a:r>
            <a:r>
              <a:rPr lang="tt-RU" sz="3200" b="1" i="1" dirty="0" smtClean="0">
                <a:solidFill>
                  <a:srgbClr val="3333CC"/>
                </a:solidFill>
              </a:rPr>
              <a:t>к</a:t>
            </a:r>
            <a:r>
              <a:rPr lang="tt-RU" sz="3200" b="1" i="1" dirty="0" smtClean="0">
                <a:solidFill>
                  <a:srgbClr val="3333CC"/>
                </a:solidFill>
              </a:rPr>
              <a:t>ле  </a:t>
            </a:r>
            <a:r>
              <a:rPr lang="tt-RU" sz="3200" b="1" i="1" dirty="0" smtClean="0">
                <a:solidFill>
                  <a:srgbClr val="3333CC"/>
                </a:solidFill>
              </a:rPr>
              <a:t>күлмәк, </a:t>
            </a:r>
            <a:endParaRPr lang="tt-RU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улына  </a:t>
            </a:r>
            <a:r>
              <a:rPr lang="tt-RU" sz="3200" b="1" i="1" dirty="0" smtClean="0">
                <a:solidFill>
                  <a:srgbClr val="3333CC"/>
                </a:solidFill>
              </a:rPr>
              <a:t>ак  футболка, </a:t>
            </a:r>
            <a:endParaRPr lang="tt-RU" sz="3200" b="1" i="1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tt-RU" sz="3200" b="1" i="1" dirty="0" smtClean="0">
                <a:solidFill>
                  <a:srgbClr val="3333CC"/>
                </a:solidFill>
              </a:rPr>
              <a:t>үзенә </a:t>
            </a:r>
            <a:r>
              <a:rPr lang="tt-RU" sz="3200" b="1" i="1" dirty="0" smtClean="0">
                <a:solidFill>
                  <a:srgbClr val="3333CC"/>
                </a:solidFill>
              </a:rPr>
              <a:t>зәңгәр яулык алган.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tt-RU" i="1" dirty="0" smtClean="0"/>
              <a:t> </a:t>
            </a:r>
            <a:r>
              <a:rPr lang="tt-RU" b="1" dirty="0" smtClean="0"/>
              <a:t/>
            </a:r>
            <a:br>
              <a:rPr lang="tt-RU" b="1" dirty="0" smtClean="0"/>
            </a:br>
            <a:r>
              <a:rPr lang="en-US" b="1" dirty="0" smtClean="0"/>
              <a:t>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VII</a:t>
            </a:r>
            <a:r>
              <a:rPr lang="tt-RU" sz="4000" b="1" dirty="0" smtClean="0">
                <a:solidFill>
                  <a:schemeClr val="accent2">
                    <a:lumMod val="75000"/>
                  </a:schemeClr>
                </a:solidFill>
              </a:rPr>
              <a:t>.Девочка с мамой в  какой магазин зашли?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462390" cy="126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431</TotalTime>
  <Words>520</Words>
  <Application>Microsoft Office PowerPoint</Application>
  <PresentationFormat>Экран (4:3)</PresentationFormat>
  <Paragraphs>154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     Тапкырлар бәйгесе</vt:lpstr>
      <vt:lpstr>            Бәйгенең бәяләү кретерейлары</vt:lpstr>
      <vt:lpstr>     I.  Прочитайте и укажите слова со звуками, которых нет в русском алфавите.       I.  Прочитайте и укажите слова со звуками, которых нет в русском алфавите.        </vt:lpstr>
      <vt:lpstr> II. Назовите татарские национальные блюда.  </vt:lpstr>
      <vt:lpstr>   III.Из данных слов образуйте                парные слова.  </vt:lpstr>
      <vt:lpstr>            IV. Дайте ответ одним    словом: “Әйе,  юк”  </vt:lpstr>
      <vt:lpstr>                 V.Напишите нужные цифры. </vt:lpstr>
      <vt:lpstr>VI.Это кто? </vt:lpstr>
      <vt:lpstr>          VII.Девочка с мамой в  какой магазин зашли? </vt:lpstr>
      <vt:lpstr> VIII. Бу кем?</vt:lpstr>
      <vt:lpstr>Бу кем?</vt:lpstr>
      <vt:lpstr>IX. Әкиятләрнең  исемен  әйтегез</vt:lpstr>
      <vt:lpstr>Слайд 13</vt:lpstr>
      <vt:lpstr>Слайд 14</vt:lpstr>
      <vt:lpstr>Слайд 15</vt:lpstr>
      <vt:lpstr>Слайд 16</vt:lpstr>
      <vt:lpstr>X. Составьте предложения по рисунку.  </vt:lpstr>
      <vt:lpstr>   Дөрес җаваплар</vt:lpstr>
      <vt:lpstr>   I.    Дөрес җаваплар</vt:lpstr>
      <vt:lpstr>II.Дөрес җаваплар</vt:lpstr>
      <vt:lpstr>III.Дөрес җаваплар</vt:lpstr>
      <vt:lpstr>    IV. Дөрес җаваплар</vt:lpstr>
      <vt:lpstr>V. Дөрес җаваплар</vt:lpstr>
      <vt:lpstr>VI. Дөрес җавап</vt:lpstr>
      <vt:lpstr>   VII.Кием- салым кибете</vt:lpstr>
      <vt:lpstr> VIII. Бу - Габдулла Тукай</vt:lpstr>
      <vt:lpstr>Бу – Муса Җәлил</vt:lpstr>
      <vt:lpstr>IX. Әкият исемнәре</vt:lpstr>
      <vt:lpstr>Һәр биремгә  тиешле баллар </vt:lpstr>
      <vt:lpstr>ҖИҢҮЧЕЛӘРНЕ КОТЛЫЙБЫЗ!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Прочитайте и укажите слова со звуками, которых нет в русском алфавите.</dc:title>
  <dc:creator>Home</dc:creator>
  <cp:lastModifiedBy>Corporate</cp:lastModifiedBy>
  <cp:revision>62</cp:revision>
  <dcterms:created xsi:type="dcterms:W3CDTF">2013-02-16T17:54:13Z</dcterms:created>
  <dcterms:modified xsi:type="dcterms:W3CDTF">2015-01-26T13:31:16Z</dcterms:modified>
</cp:coreProperties>
</file>