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32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55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3374-E503-41A2-A6BE-390A7A1939B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8B193-F657-403B-8228-E94DC6EF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знак завершения 4"/>
          <p:cNvSpPr/>
          <p:nvPr/>
        </p:nvSpPr>
        <p:spPr>
          <a:xfrm>
            <a:off x="3367078" y="3295648"/>
            <a:ext cx="2786082" cy="642942"/>
          </a:xfrm>
          <a:prstGeom prst="flowChartTermina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3286116" y="3143248"/>
            <a:ext cx="2428892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School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214678" y="5715016"/>
            <a:ext cx="2571768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3214678" y="285728"/>
            <a:ext cx="2643206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0" y="1142984"/>
            <a:ext cx="2571768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0" y="3143248"/>
            <a:ext cx="2571768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6572232" y="1071546"/>
            <a:ext cx="2571768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6572232" y="3143248"/>
            <a:ext cx="2571768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6572232" y="4714884"/>
            <a:ext cx="2571768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0" y="4714884"/>
            <a:ext cx="2571768" cy="64294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5143504" y="1643050"/>
            <a:ext cx="157163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7" idx="2"/>
            <a:endCxn id="8" idx="0"/>
          </p:cNvCxnSpPr>
          <p:nvPr/>
        </p:nvCxnSpPr>
        <p:spPr>
          <a:xfrm rot="5400000">
            <a:off x="3536149" y="4750603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2357422" y="3786190"/>
            <a:ext cx="1571636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286380" y="3786190"/>
            <a:ext cx="157163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2357422" y="1714488"/>
            <a:ext cx="1428760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1" idx="3"/>
            <a:endCxn id="7" idx="1"/>
          </p:cNvCxnSpPr>
          <p:nvPr/>
        </p:nvCxnSpPr>
        <p:spPr>
          <a:xfrm>
            <a:off x="2571768" y="3464719"/>
            <a:ext cx="7143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7" idx="3"/>
            <a:endCxn id="13" idx="1"/>
          </p:cNvCxnSpPr>
          <p:nvPr/>
        </p:nvCxnSpPr>
        <p:spPr>
          <a:xfrm>
            <a:off x="5715008" y="3464719"/>
            <a:ext cx="8572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9" idx="2"/>
            <a:endCxn id="7" idx="0"/>
          </p:cNvCxnSpPr>
          <p:nvPr/>
        </p:nvCxnSpPr>
        <p:spPr>
          <a:xfrm rot="5400000">
            <a:off x="3411133" y="2018100"/>
            <a:ext cx="221457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8786874" cy="56436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6600" b="1" smtClean="0">
                <a:solidFill>
                  <a:srgbClr val="00B050"/>
                </a:solidFill>
                <a:latin typeface="Bookman Old Style" pitchFamily="18" charset="0"/>
              </a:rPr>
              <a:t>The </a:t>
            </a:r>
            <a:r>
              <a:rPr lang="en-US" sz="6600" b="1" dirty="0" smtClean="0">
                <a:solidFill>
                  <a:srgbClr val="00B050"/>
                </a:solidFill>
                <a:latin typeface="Bookman Old Style" pitchFamily="18" charset="0"/>
              </a:rPr>
              <a:t>School Uniform:</a:t>
            </a:r>
            <a:br>
              <a:rPr lang="en-US" sz="6600" b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en-US" sz="6600" b="1" dirty="0" smtClean="0">
                <a:solidFill>
                  <a:srgbClr val="00B050"/>
                </a:solidFill>
                <a:latin typeface="Bookman Old Style" pitchFamily="18" charset="0"/>
              </a:rPr>
              <a:t>  </a:t>
            </a:r>
            <a:br>
              <a:rPr lang="en-US" sz="6600" b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en-US" sz="6600" b="1" dirty="0" smtClean="0">
                <a:solidFill>
                  <a:srgbClr val="00B050"/>
                </a:solidFill>
                <a:latin typeface="Bookman Old Style" pitchFamily="18" charset="0"/>
              </a:rPr>
              <a:t>Advantages And Disadvantages</a:t>
            </a: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6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Read the definitions and name the words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643998" cy="5214974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6572296"/>
                <a:gridCol w="2071702"/>
              </a:tblGrid>
              <a:tr h="511943"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to support a person or an idea that your  believe is right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3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</a:t>
                      </a:r>
                      <a:r>
                        <a:rPr lang="en-US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set of rules about</a:t>
                      </a:r>
                      <a:r>
                        <a:rPr lang="en-US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what you should wear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3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to stop yourself from showing your feelings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3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</a:t>
                      </a:r>
                      <a:r>
                        <a:rPr lang="en-US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symbol that represents an </a:t>
                      </a:r>
                      <a:r>
                        <a:rPr lang="en-US" sz="20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organisation</a:t>
                      </a:r>
                      <a:r>
                        <a:rPr lang="en-US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or company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3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e) the name that a company chooses for its product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3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f) to remove something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3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g) simple in design with no decoration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3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h) extremely fashionable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90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to</a:t>
                      </a:r>
                      <a:r>
                        <a:rPr lang="en-US" sz="20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continue to do something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639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j) to support something / someone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929454" y="1357298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favour of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1857364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dress code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2428868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suppress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29454" y="2928934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logo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29454" y="3429000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brand name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3857628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take away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29454" y="4357694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plain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00892" y="4857761"/>
            <a:ext cx="1857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trendy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6929454" y="5429264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go ahead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29454" y="6000768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back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Find the odd word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072594" cy="5143536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shirt, trousers, shoes, tie, socks,                  jacket, trainers, belt</a:t>
            </a:r>
          </a:p>
          <a:p>
            <a:pPr marL="457200" indent="-457200">
              <a:buAutoNum type="alphaLcParenR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handbag, umbrella, earrings, bracelet, belt, ring, </a:t>
            </a:r>
          </a:p>
          <a:p>
            <a:pPr marL="457200" indent="-457200">
              <a:buAutoNum type="alphaLcParenR" startAt="2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trainers, boots, sandals,           , tennis shoes, wellingtons</a:t>
            </a:r>
          </a:p>
          <a:p>
            <a:pPr marL="457200" indent="-457200">
              <a:buAutoNum type="alphaLcParenR" startAt="3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  trendy,                  , beautiful, outrageous, fashionable, smart, elegant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628" y="1285860"/>
            <a:ext cx="1571636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uniform,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643702" y="2571744"/>
            <a:ext cx="2214578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boots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86116" y="3500438"/>
            <a:ext cx="2071702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T-shirt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85852" y="4357694"/>
            <a:ext cx="2214578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handsome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5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3071810"/>
          <a:ext cx="6191272" cy="1285884"/>
        </p:xfrm>
        <a:graphic>
          <a:graphicData uri="http://schemas.openxmlformats.org/drawingml/2006/table">
            <a:tbl>
              <a:tblPr/>
              <a:tblGrid>
                <a:gridCol w="1175551"/>
                <a:gridCol w="768839"/>
                <a:gridCol w="768839"/>
                <a:gridCol w="768235"/>
                <a:gridCol w="768839"/>
                <a:gridCol w="854398"/>
                <a:gridCol w="1086571"/>
              </a:tblGrid>
              <a:tr h="416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The speaker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b="1">
                          <a:latin typeface="Times New Roman"/>
                          <a:ea typeface="Calibri"/>
                          <a:cs typeface="Times New Roman"/>
                        </a:rPr>
                        <a:t>     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b="1">
                          <a:latin typeface="Times New Roman"/>
                          <a:ea typeface="Calibri"/>
                          <a:cs typeface="Times New Roman"/>
                        </a:rPr>
                        <a:t>      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b="1">
                          <a:latin typeface="Times New Roman"/>
                          <a:ea typeface="Calibri"/>
                          <a:cs typeface="Times New Roman"/>
                        </a:rPr>
                        <a:t>     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b="1">
                          <a:latin typeface="Times New Roman"/>
                          <a:ea typeface="Calibri"/>
                          <a:cs typeface="Times New Roman"/>
                        </a:rPr>
                        <a:t>    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b="1">
                          <a:latin typeface="Times New Roman"/>
                          <a:ea typeface="Calibri"/>
                          <a:cs typeface="Times New Roman"/>
                        </a:rPr>
                        <a:t>   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     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The statement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Times New Roman"/>
                          <a:ea typeface="Calibri"/>
                          <a:cs typeface="Times New Roman"/>
                        </a:rPr>
                        <a:t>   B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Times New Roman"/>
                          <a:ea typeface="Calibri"/>
                          <a:cs typeface="Times New Roman"/>
                        </a:rPr>
                        <a:t>    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Times New Roman"/>
                          <a:ea typeface="Calibri"/>
                          <a:cs typeface="Times New Roman"/>
                        </a:rPr>
                        <a:t>   C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Times New Roman"/>
                          <a:ea typeface="Calibri"/>
                          <a:cs typeface="Times New Roman"/>
                        </a:rPr>
                        <a:t>   A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Times New Roman"/>
                          <a:ea typeface="Calibri"/>
                          <a:cs typeface="Times New Roman"/>
                        </a:rPr>
                        <a:t>   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b="1" dirty="0">
                          <a:latin typeface="Times New Roman"/>
                          <a:ea typeface="Calibri"/>
                          <a:cs typeface="Times New Roman"/>
                        </a:rPr>
                        <a:t>   G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44" y="0"/>
            <a:ext cx="88583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You will hear 6 speakers. Match the speakers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statements (1-6) with the statements (A-G) below.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is one extra statement.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Uniforms can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people.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Uniform rules can be too strict.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 Dress code as a sort of uniform.</a:t>
            </a:r>
            <a:r>
              <a:rPr lang="en-US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Marks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 Dress codes can prevent one looking one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best.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E. Unbelievable coincidence.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F. Uniforms are always dull.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G. Dress codes  can be 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fun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The Key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Mistakes                               Marks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0                                             5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4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– 3                                       3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328</Words>
  <Application>Microsoft Office PowerPoint</Application>
  <PresentationFormat>Экран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The School Uniform:    Advantages And Disadvantages </vt:lpstr>
      <vt:lpstr>Read the definitions and name the words</vt:lpstr>
      <vt:lpstr>Find the odd word</vt:lpstr>
      <vt:lpstr>Слайд 5</vt:lpstr>
    </vt:vector>
  </TitlesOfParts>
  <Company>Школа №51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МБОУ "СОШ № 51"</cp:lastModifiedBy>
  <cp:revision>50</cp:revision>
  <dcterms:created xsi:type="dcterms:W3CDTF">2013-10-07T06:24:07Z</dcterms:created>
  <dcterms:modified xsi:type="dcterms:W3CDTF">2015-01-27T07:29:07Z</dcterms:modified>
</cp:coreProperties>
</file>