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106"/>
    <a:srgbClr val="F20000"/>
    <a:srgbClr val="FF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ne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746" y="188641"/>
            <a:ext cx="1701741" cy="165618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3568" y="3140968"/>
            <a:ext cx="801213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50" normalizeH="0" baseline="0" noProof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Ковалентная химическая связь</a:t>
            </a:r>
            <a:endParaRPr kumimoji="0" lang="ru-RU" sz="4400" b="1" i="0" u="none" strike="noStrike" kern="0" cap="none" spc="50" normalizeH="0" baseline="0" noProof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48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363" y="5393545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F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0528" y="5393545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F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786181" y="5607859"/>
            <a:ext cx="71438" cy="71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685" y="5393545"/>
            <a:ext cx="71438" cy="71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71999" y="5393545"/>
            <a:ext cx="71438" cy="71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875" y="5607859"/>
            <a:ext cx="71438" cy="71438"/>
          </a:xfrm>
          <a:prstGeom prst="ellipse">
            <a:avLst/>
          </a:prstGeom>
          <a:solidFill>
            <a:srgbClr val="884106"/>
          </a:solidFill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14875" y="5822173"/>
            <a:ext cx="71438" cy="71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84324" y="5997474"/>
            <a:ext cx="71438" cy="71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57685" y="5997474"/>
            <a:ext cx="71438" cy="71438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Умножение 12"/>
          <p:cNvSpPr/>
          <p:nvPr/>
        </p:nvSpPr>
        <p:spPr>
          <a:xfrm>
            <a:off x="4714743" y="5750735"/>
            <a:ext cx="214314" cy="214314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4679024" y="5128803"/>
            <a:ext cx="214314" cy="0"/>
          </a:xfrm>
          <a:prstGeom prst="line">
            <a:avLst/>
          </a:prstGeom>
          <a:noFill/>
          <a:ln w="9525" cap="flat" cmpd="sng" algn="ctr">
            <a:solidFill>
              <a:srgbClr val="884106"/>
            </a:solidFill>
            <a:prstDash val="soli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679024" y="5429264"/>
            <a:ext cx="214314" cy="0"/>
          </a:xfrm>
          <a:prstGeom prst="line">
            <a:avLst/>
          </a:prstGeom>
          <a:noFill/>
          <a:ln w="9525" cap="flat" cmpd="sng" algn="ctr">
            <a:solidFill>
              <a:srgbClr val="884106"/>
            </a:solidFill>
            <a:prstDash val="soli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679024" y="6143644"/>
            <a:ext cx="214314" cy="0"/>
          </a:xfrm>
          <a:prstGeom prst="line">
            <a:avLst/>
          </a:prstGeom>
          <a:noFill/>
          <a:ln w="9525" cap="flat" cmpd="sng" algn="ctr">
            <a:solidFill>
              <a:srgbClr val="884106"/>
            </a:solidFill>
            <a:prstDash val="soli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679024" y="6500834"/>
            <a:ext cx="214314" cy="0"/>
          </a:xfrm>
          <a:prstGeom prst="line">
            <a:avLst/>
          </a:prstGeom>
          <a:noFill/>
          <a:ln w="9525" cap="flat" cmpd="sng" algn="ctr">
            <a:solidFill>
              <a:srgbClr val="884106"/>
            </a:solidFill>
            <a:prstDash val="soli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071801" y="4679165"/>
            <a:ext cx="128588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Ось симметрии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19" name="Умножение 18"/>
          <p:cNvSpPr/>
          <p:nvPr/>
        </p:nvSpPr>
        <p:spPr>
          <a:xfrm>
            <a:off x="4000363" y="5965049"/>
            <a:ext cx="214314" cy="214314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Умножение 19"/>
          <p:cNvSpPr/>
          <p:nvPr/>
        </p:nvSpPr>
        <p:spPr>
          <a:xfrm>
            <a:off x="4214677" y="5965049"/>
            <a:ext cx="214314" cy="214314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Умножение 20"/>
          <p:cNvSpPr/>
          <p:nvPr/>
        </p:nvSpPr>
        <p:spPr>
          <a:xfrm>
            <a:off x="3857487" y="5750735"/>
            <a:ext cx="214314" cy="214314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Умножение 21"/>
          <p:cNvSpPr/>
          <p:nvPr/>
        </p:nvSpPr>
        <p:spPr>
          <a:xfrm>
            <a:off x="3857487" y="5536421"/>
            <a:ext cx="214314" cy="214314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Умножение 22"/>
          <p:cNvSpPr/>
          <p:nvPr/>
        </p:nvSpPr>
        <p:spPr>
          <a:xfrm>
            <a:off x="4214677" y="5322107"/>
            <a:ext cx="214314" cy="214314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43569" y="1321579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F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500693" y="1964521"/>
            <a:ext cx="428628" cy="42862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00693" y="196452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+9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57817" y="310752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1s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86445" y="310752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15073" y="310752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2131" y="2964653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00759" y="2964653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00825" y="2964653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5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29321" y="260746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86511" y="260746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429255" y="432197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 flipH="1" flipV="1">
            <a:off x="6394330" y="449977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7" name="Прямая со стрелкой 36"/>
          <p:cNvCxnSpPr/>
          <p:nvPr/>
        </p:nvCxnSpPr>
        <p:spPr>
          <a:xfrm rot="5400000">
            <a:off x="6537206" y="449977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6751520" y="414258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9" name="Прямая со стрелкой 38"/>
          <p:cNvCxnSpPr/>
          <p:nvPr/>
        </p:nvCxnSpPr>
        <p:spPr>
          <a:xfrm rot="5400000">
            <a:off x="6894396" y="414258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0" name="Прямоугольник 39"/>
          <p:cNvSpPr/>
          <p:nvPr/>
        </p:nvSpPr>
        <p:spPr>
          <a:xfrm>
            <a:off x="6786445" y="396478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43635" y="360759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500825" y="360759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858015" y="360759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 flipH="1" flipV="1">
            <a:off x="7108710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5" name="Прямая со стрелкой 44"/>
          <p:cNvCxnSpPr/>
          <p:nvPr/>
        </p:nvCxnSpPr>
        <p:spPr>
          <a:xfrm rot="5400000">
            <a:off x="7251586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7465900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7" name="Прямая со стрелкой 46"/>
          <p:cNvCxnSpPr/>
          <p:nvPr/>
        </p:nvCxnSpPr>
        <p:spPr>
          <a:xfrm rot="5400000">
            <a:off x="7608776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7823090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072065" y="432197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1s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29255" y="396478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86445" y="360759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 flipH="1" flipV="1">
            <a:off x="6394330" y="449977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53" name="Прямая со стрелкой 52"/>
          <p:cNvCxnSpPr/>
          <p:nvPr/>
        </p:nvCxnSpPr>
        <p:spPr>
          <a:xfrm rot="5400000">
            <a:off x="6537206" y="449977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6751520" y="414258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55" name="Прямая со стрелкой 54"/>
          <p:cNvCxnSpPr/>
          <p:nvPr/>
        </p:nvCxnSpPr>
        <p:spPr>
          <a:xfrm rot="5400000">
            <a:off x="6894396" y="414258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56" name="Прямая со стрелкой 55"/>
          <p:cNvCxnSpPr/>
          <p:nvPr/>
        </p:nvCxnSpPr>
        <p:spPr>
          <a:xfrm rot="5400000" flipH="1" flipV="1">
            <a:off x="7108710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57" name="Прямая со стрелкой 56"/>
          <p:cNvCxnSpPr/>
          <p:nvPr/>
        </p:nvCxnSpPr>
        <p:spPr>
          <a:xfrm rot="5400000" flipH="1" flipV="1">
            <a:off x="7465900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58" name="Прямая со стрелкой 57"/>
          <p:cNvCxnSpPr/>
          <p:nvPr/>
        </p:nvCxnSpPr>
        <p:spPr>
          <a:xfrm rot="5400000" flipH="1" flipV="1">
            <a:off x="7823090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59" name="Прямая со стрелкой 58"/>
          <p:cNvCxnSpPr/>
          <p:nvPr/>
        </p:nvCxnSpPr>
        <p:spPr>
          <a:xfrm rot="5400000">
            <a:off x="7251586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60" name="Прямая со стрелкой 59"/>
          <p:cNvCxnSpPr/>
          <p:nvPr/>
        </p:nvCxnSpPr>
        <p:spPr>
          <a:xfrm rot="5400000">
            <a:off x="7608776" y="378539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071537" y="1393017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F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928661" y="2035959"/>
            <a:ext cx="428628" cy="42862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28661" y="2035959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+9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85785" y="317896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1s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14413" y="317896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3041" y="317896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00099" y="3036091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28727" y="3036091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28793" y="3036091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5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57289" y="2678901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14479" y="2678901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857223" y="4393413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 rot="5400000" flipH="1" flipV="1">
            <a:off x="1822298" y="457121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74" name="Прямая со стрелкой 73"/>
          <p:cNvCxnSpPr/>
          <p:nvPr/>
        </p:nvCxnSpPr>
        <p:spPr>
          <a:xfrm rot="5400000">
            <a:off x="1965174" y="457121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75" name="Прямая со стрелкой 74"/>
          <p:cNvCxnSpPr/>
          <p:nvPr/>
        </p:nvCxnSpPr>
        <p:spPr>
          <a:xfrm rot="5400000" flipH="1" flipV="1">
            <a:off x="2179488" y="421402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76" name="Прямая со стрелкой 75"/>
          <p:cNvCxnSpPr/>
          <p:nvPr/>
        </p:nvCxnSpPr>
        <p:spPr>
          <a:xfrm rot="5400000">
            <a:off x="2322364" y="421402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77" name="Прямоугольник 76"/>
          <p:cNvSpPr/>
          <p:nvPr/>
        </p:nvSpPr>
        <p:spPr>
          <a:xfrm>
            <a:off x="2214413" y="4036223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571603" y="3679033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928793" y="3679033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285983" y="3679033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 rot="5400000" flipH="1" flipV="1">
            <a:off x="2536678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2" name="Прямая со стрелкой 81"/>
          <p:cNvCxnSpPr/>
          <p:nvPr/>
        </p:nvCxnSpPr>
        <p:spPr>
          <a:xfrm rot="5400000">
            <a:off x="2679554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3" name="Прямая со стрелкой 82"/>
          <p:cNvCxnSpPr/>
          <p:nvPr/>
        </p:nvCxnSpPr>
        <p:spPr>
          <a:xfrm rot="5400000" flipH="1" flipV="1">
            <a:off x="2893868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4" name="Прямая со стрелкой 83"/>
          <p:cNvCxnSpPr/>
          <p:nvPr/>
        </p:nvCxnSpPr>
        <p:spPr>
          <a:xfrm rot="5400000">
            <a:off x="3036744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5" name="Прямая со стрелкой 84"/>
          <p:cNvCxnSpPr/>
          <p:nvPr/>
        </p:nvCxnSpPr>
        <p:spPr>
          <a:xfrm rot="5400000" flipH="1" flipV="1">
            <a:off x="3251058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1500033" y="439341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1s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57223" y="403622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14413" y="367903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 rot="5400000" flipH="1" flipV="1">
            <a:off x="1822298" y="457121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90" name="Прямая со стрелкой 89"/>
          <p:cNvCxnSpPr/>
          <p:nvPr/>
        </p:nvCxnSpPr>
        <p:spPr>
          <a:xfrm rot="5400000">
            <a:off x="1965174" y="457121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91" name="Прямая со стрелкой 90"/>
          <p:cNvCxnSpPr/>
          <p:nvPr/>
        </p:nvCxnSpPr>
        <p:spPr>
          <a:xfrm rot="5400000" flipH="1" flipV="1">
            <a:off x="2179488" y="421402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92" name="Прямая со стрелкой 91"/>
          <p:cNvCxnSpPr/>
          <p:nvPr/>
        </p:nvCxnSpPr>
        <p:spPr>
          <a:xfrm rot="5400000">
            <a:off x="2322364" y="421402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93" name="Прямая со стрелкой 92"/>
          <p:cNvCxnSpPr/>
          <p:nvPr/>
        </p:nvCxnSpPr>
        <p:spPr>
          <a:xfrm rot="5400000" flipH="1" flipV="1">
            <a:off x="2536678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94" name="Прямая со стрелкой 93"/>
          <p:cNvCxnSpPr/>
          <p:nvPr/>
        </p:nvCxnSpPr>
        <p:spPr>
          <a:xfrm rot="5400000" flipH="1" flipV="1">
            <a:off x="2893868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95" name="Прямая со стрелкой 94"/>
          <p:cNvCxnSpPr/>
          <p:nvPr/>
        </p:nvCxnSpPr>
        <p:spPr>
          <a:xfrm rot="5400000" flipH="1" flipV="1">
            <a:off x="3251058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96" name="Прямая со стрелкой 95"/>
          <p:cNvCxnSpPr/>
          <p:nvPr/>
        </p:nvCxnSpPr>
        <p:spPr>
          <a:xfrm rot="5400000">
            <a:off x="2679554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97" name="Прямая со стрелкой 96"/>
          <p:cNvCxnSpPr/>
          <p:nvPr/>
        </p:nvCxnSpPr>
        <p:spPr>
          <a:xfrm rot="5400000">
            <a:off x="3036744" y="3856834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sp>
        <p:nvSpPr>
          <p:cNvPr id="98" name="Умножение 97"/>
          <p:cNvSpPr/>
          <p:nvPr/>
        </p:nvSpPr>
        <p:spPr>
          <a:xfrm>
            <a:off x="4000363" y="5322107"/>
            <a:ext cx="214314" cy="214314"/>
          </a:xfrm>
          <a:prstGeom prst="mathMultiply">
            <a:avLst/>
          </a:prstGeom>
          <a:solidFill>
            <a:schemeClr val="accent6">
              <a:lumMod val="50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57817" y="517923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3.98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500165" y="517923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3.98</a:t>
            </a:r>
          </a:p>
        </p:txBody>
      </p:sp>
      <p:sp>
        <p:nvSpPr>
          <p:cNvPr id="101" name="Овал 100"/>
          <p:cNvSpPr/>
          <p:nvPr/>
        </p:nvSpPr>
        <p:spPr>
          <a:xfrm>
            <a:off x="3500297" y="5179231"/>
            <a:ext cx="1571636" cy="1143008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4500429" y="5179231"/>
            <a:ext cx="1571636" cy="1143008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Arc 12"/>
          <p:cNvSpPr>
            <a:spLocks/>
          </p:cNvSpPr>
          <p:nvPr/>
        </p:nvSpPr>
        <p:spPr bwMode="auto">
          <a:xfrm rot="3734765">
            <a:off x="1874272" y="1897542"/>
            <a:ext cx="766763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4" name="Arc 12"/>
          <p:cNvSpPr>
            <a:spLocks/>
          </p:cNvSpPr>
          <p:nvPr/>
        </p:nvSpPr>
        <p:spPr bwMode="auto">
          <a:xfrm rot="3734765">
            <a:off x="2231461" y="1897542"/>
            <a:ext cx="766763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5" name="Arc 12"/>
          <p:cNvSpPr>
            <a:spLocks/>
          </p:cNvSpPr>
          <p:nvPr/>
        </p:nvSpPr>
        <p:spPr bwMode="auto">
          <a:xfrm rot="3734765">
            <a:off x="6446304" y="1826104"/>
            <a:ext cx="766763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6" name="Arc 12"/>
          <p:cNvSpPr>
            <a:spLocks/>
          </p:cNvSpPr>
          <p:nvPr/>
        </p:nvSpPr>
        <p:spPr bwMode="auto">
          <a:xfrm rot="3734765">
            <a:off x="6803493" y="1826104"/>
            <a:ext cx="766763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12016" y="359463"/>
            <a:ext cx="8605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                     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Схема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соединения атомов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фтора в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молекулу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4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500"/>
                            </p:stCondLst>
                            <p:childTnLst>
                              <p:par>
                                <p:cTn id="1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500"/>
                            </p:stCondLst>
                            <p:childTnLst>
                              <p:par>
                                <p:cTn id="1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0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500"/>
                            </p:stCondLst>
                            <p:childTnLst>
                              <p:par>
                                <p:cTn id="1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000"/>
                            </p:stCondLst>
                            <p:childTnLst>
                              <p:par>
                                <p:cTn id="2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5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000"/>
                            </p:stCondLst>
                            <p:childTnLst>
                              <p:par>
                                <p:cTn id="2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500"/>
                            </p:stCondLst>
                            <p:childTnLst>
                              <p:par>
                                <p:cTn id="2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0.27292 " pathEditMode="relative" ptsTypes="AA">
                                      <p:cBhvr>
                                        <p:cTn id="30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0.27292 " pathEditMode="relative" ptsTypes="AA">
                                      <p:cBhvr>
                                        <p:cTn id="30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3000"/>
                            </p:stCondLst>
                            <p:childTnLst>
                              <p:par>
                                <p:cTn id="3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500"/>
                            </p:stCondLst>
                            <p:childTnLst>
                              <p:par>
                                <p:cTn id="3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85 0.27292 " pathEditMode="relative" ptsTypes="AA">
                                      <p:cBhvr>
                                        <p:cTn id="32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85 0.27292 " pathEditMode="relative" ptsTypes="AA">
                                      <p:cBhvr>
                                        <p:cTn id="32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604 0.2206 " pathEditMode="relative" ptsTypes="AA">
                                      <p:cBhvr>
                                        <p:cTn id="34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604 0.2206 " pathEditMode="relative" ptsTypes="AA">
                                      <p:cBhvr>
                                        <p:cTn id="34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8000"/>
                            </p:stCondLst>
                            <p:childTnLst>
                              <p:par>
                                <p:cTn id="3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500"/>
                            </p:stCondLst>
                            <p:childTnLst>
                              <p:par>
                                <p:cTn id="3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463 L 0.16406 0.29884 " pathEditMode="relative" ptsTypes="AA">
                                      <p:cBhvr>
                                        <p:cTn id="35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747 0.27292 " pathEditMode="relative" ptsTypes="AA">
                                      <p:cBhvr>
                                        <p:cTn id="36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747 0.27292 " pathEditMode="relative" ptsTypes="AA">
                                      <p:cBhvr>
                                        <p:cTn id="37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8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528 0.29398 " pathEditMode="relative" ptsTypes="AA">
                                      <p:cBhvr>
                                        <p:cTn id="38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528 0.29398 " pathEditMode="relative" ptsTypes="AA">
                                      <p:cBhvr>
                                        <p:cTn id="38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5500"/>
                            </p:stCondLst>
                            <p:childTnLst>
                              <p:par>
                                <p:cTn id="3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8 0.24143 " pathEditMode="relative" ptsTypes="AA">
                                      <p:cBhvr>
                                        <p:cTn id="40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8 0.24143 " pathEditMode="relative" ptsTypes="AA">
                                      <p:cBhvr>
                                        <p:cTn id="40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4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578 L -0.33594 0.26713 " pathEditMode="relative" ptsTypes="AA">
                                      <p:cBhvr>
                                        <p:cTn id="42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20500"/>
                            </p:stCondLst>
                            <p:childTnLst>
                              <p:par>
                                <p:cTn id="4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23000"/>
                            </p:stCondLst>
                            <p:childTnLst>
                              <p:par>
                                <p:cTn id="4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40" grpId="0" animBg="1"/>
      <p:bldP spid="41" grpId="0" animBg="1"/>
      <p:bldP spid="42" grpId="0" animBg="1"/>
      <p:bldP spid="43" grpId="0" animBg="1"/>
      <p:bldP spid="49" grpId="0"/>
      <p:bldP spid="50" grpId="0"/>
      <p:bldP spid="51" grpId="0"/>
      <p:bldP spid="61" grpId="0"/>
      <p:bldP spid="62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 animBg="1"/>
      <p:bldP spid="77" grpId="0" animBg="1"/>
      <p:bldP spid="78" grpId="0" animBg="1"/>
      <p:bldP spid="79" grpId="0" animBg="1"/>
      <p:bldP spid="80" grpId="0" animBg="1"/>
      <p:bldP spid="86" grpId="0"/>
      <p:bldP spid="87" grpId="0"/>
      <p:bldP spid="88" grpId="0"/>
      <p:bldP spid="98" grpId="0" animBg="1"/>
      <p:bldP spid="99" grpId="0"/>
      <p:bldP spid="100" grpId="0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0693" y="1266629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rPr>
              <a:t>H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34097" y="1266629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F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19255" y="1909571"/>
            <a:ext cx="428628" cy="428628"/>
          </a:xfrm>
          <a:prstGeom prst="ellipse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491221" y="1909571"/>
            <a:ext cx="428628" cy="42862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6379" y="305257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1s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0693" y="2909703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1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9321" y="255251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9255" y="190957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+1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1221" y="190957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+9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8345" y="305257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1s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76973" y="305257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05601" y="305257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62659" y="2909703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91287" y="2909703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91353" y="2909703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5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19849" y="255251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77039" y="255251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7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19783" y="426702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47817" y="376695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1s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2670082" y="3873322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6384858" y="444482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>
          <a:xfrm rot="5400000">
            <a:off x="6527734" y="444482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6742048" y="408763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7" name="Прямая со стрелкой 26"/>
          <p:cNvCxnSpPr/>
          <p:nvPr/>
        </p:nvCxnSpPr>
        <p:spPr>
          <a:xfrm rot="5400000">
            <a:off x="6884924" y="408763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8" name="Прямоугольник 27"/>
          <p:cNvSpPr/>
          <p:nvPr/>
        </p:nvSpPr>
        <p:spPr>
          <a:xfrm>
            <a:off x="2705007" y="3695521"/>
            <a:ext cx="357190" cy="35719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76973" y="390983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34163" y="355264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491353" y="355264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48543" y="3552645"/>
            <a:ext cx="357190" cy="357190"/>
          </a:xfrm>
          <a:prstGeom prst="rect">
            <a:avLst/>
          </a:prstGeom>
          <a:noFill/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 flipH="1" flipV="1">
            <a:off x="7099238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4" name="Прямая со стрелкой 33"/>
          <p:cNvCxnSpPr/>
          <p:nvPr/>
        </p:nvCxnSpPr>
        <p:spPr>
          <a:xfrm rot="5400000">
            <a:off x="7242114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5" name="Прямая со стрелкой 34"/>
          <p:cNvCxnSpPr/>
          <p:nvPr/>
        </p:nvCxnSpPr>
        <p:spPr>
          <a:xfrm rot="5400000" flipH="1" flipV="1">
            <a:off x="7456428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6" name="Прямая со стрелкой 35"/>
          <p:cNvCxnSpPr/>
          <p:nvPr/>
        </p:nvCxnSpPr>
        <p:spPr>
          <a:xfrm rot="5400000">
            <a:off x="7599304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7" name="Прямая со стрелкой 36"/>
          <p:cNvCxnSpPr/>
          <p:nvPr/>
        </p:nvCxnSpPr>
        <p:spPr>
          <a:xfrm rot="5400000" flipH="1" flipV="1">
            <a:off x="7813618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062593" y="426702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1s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19783" y="390983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s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76973" y="355264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2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p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90891" y="5338595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H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35797" y="5341842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F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rgbClr val="884106"/>
              </a:solidFill>
              <a:effectLst/>
              <a:uLnTx/>
              <a:uFillTx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776709" y="5552909"/>
            <a:ext cx="71438" cy="71438"/>
          </a:xfrm>
          <a:prstGeom prst="ellipse">
            <a:avLst/>
          </a:prstGeom>
          <a:solidFill>
            <a:srgbClr val="884106"/>
          </a:solidFill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242954" y="5338595"/>
            <a:ext cx="71438" cy="71438"/>
          </a:xfrm>
          <a:prstGeom prst="ellipse">
            <a:avLst/>
          </a:prstGeom>
          <a:solidFill>
            <a:srgbClr val="884106"/>
          </a:solidFill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5459533" y="5338595"/>
            <a:ext cx="71438" cy="71438"/>
          </a:xfrm>
          <a:prstGeom prst="ellipse">
            <a:avLst/>
          </a:prstGeom>
          <a:solidFill>
            <a:srgbClr val="884106"/>
          </a:solidFill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633965" y="5552909"/>
            <a:ext cx="71438" cy="71438"/>
          </a:xfrm>
          <a:prstGeom prst="ellipse">
            <a:avLst/>
          </a:prstGeom>
          <a:solidFill>
            <a:srgbClr val="884106"/>
          </a:solidFill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5633965" y="5767223"/>
            <a:ext cx="71438" cy="71438"/>
          </a:xfrm>
          <a:prstGeom prst="ellipse">
            <a:avLst/>
          </a:prstGeom>
          <a:solidFill>
            <a:srgbClr val="884106"/>
          </a:solidFill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459533" y="5983772"/>
            <a:ext cx="71438" cy="71438"/>
          </a:xfrm>
          <a:prstGeom prst="ellipse">
            <a:avLst/>
          </a:prstGeom>
          <a:solidFill>
            <a:srgbClr val="884106"/>
          </a:solidFill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260182" y="5975043"/>
            <a:ext cx="71438" cy="71438"/>
          </a:xfrm>
          <a:prstGeom prst="ellipse">
            <a:avLst/>
          </a:prstGeom>
          <a:solidFill>
            <a:srgbClr val="884106"/>
          </a:solidFill>
          <a:ln w="25400" cap="flat" cmpd="sng" algn="ctr">
            <a:solidFill>
              <a:srgbClr val="88410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Умножение 49"/>
          <p:cNvSpPr/>
          <p:nvPr/>
        </p:nvSpPr>
        <p:spPr>
          <a:xfrm>
            <a:off x="4705271" y="5695785"/>
            <a:ext cx="214314" cy="214314"/>
          </a:xfrm>
          <a:prstGeom prst="mathMultiply">
            <a:avLst/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4669552" y="5017124"/>
            <a:ext cx="214314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669552" y="5374314"/>
            <a:ext cx="214314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669552" y="6088694"/>
            <a:ext cx="214314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669552" y="6445884"/>
            <a:ext cx="214314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062329" y="4624215"/>
            <a:ext cx="128588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Ось симметрии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04941" y="1480943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+1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rot="5400000" flipH="1" flipV="1">
            <a:off x="2670082" y="3873322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arrow"/>
          </a:ln>
          <a:effectLst/>
        </p:spPr>
      </p:cxnSp>
      <p:cxnSp>
        <p:nvCxnSpPr>
          <p:cNvPr id="58" name="Прямая со стрелкой 57"/>
          <p:cNvCxnSpPr/>
          <p:nvPr/>
        </p:nvCxnSpPr>
        <p:spPr>
          <a:xfrm rot="5400000" flipH="1" flipV="1">
            <a:off x="6384858" y="444482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59" name="Прямая со стрелкой 58"/>
          <p:cNvCxnSpPr/>
          <p:nvPr/>
        </p:nvCxnSpPr>
        <p:spPr>
          <a:xfrm rot="5400000">
            <a:off x="6527734" y="444482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60" name="Прямая со стрелкой 59"/>
          <p:cNvCxnSpPr/>
          <p:nvPr/>
        </p:nvCxnSpPr>
        <p:spPr>
          <a:xfrm rot="5400000" flipH="1" flipV="1">
            <a:off x="6742048" y="408763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61" name="Прямая со стрелкой 60"/>
          <p:cNvCxnSpPr/>
          <p:nvPr/>
        </p:nvCxnSpPr>
        <p:spPr>
          <a:xfrm rot="5400000">
            <a:off x="6884924" y="408763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62" name="Прямая со стрелкой 61"/>
          <p:cNvCxnSpPr/>
          <p:nvPr/>
        </p:nvCxnSpPr>
        <p:spPr>
          <a:xfrm rot="5400000" flipH="1" flipV="1">
            <a:off x="7099238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63" name="Прямая со стрелкой 62"/>
          <p:cNvCxnSpPr/>
          <p:nvPr/>
        </p:nvCxnSpPr>
        <p:spPr>
          <a:xfrm rot="5400000" flipH="1" flipV="1">
            <a:off x="7456428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64" name="Прямая со стрелкой 63"/>
          <p:cNvCxnSpPr/>
          <p:nvPr/>
        </p:nvCxnSpPr>
        <p:spPr>
          <a:xfrm rot="5400000" flipH="1" flipV="1">
            <a:off x="7813618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65" name="Прямая со стрелкой 64"/>
          <p:cNvCxnSpPr/>
          <p:nvPr/>
        </p:nvCxnSpPr>
        <p:spPr>
          <a:xfrm rot="5400000">
            <a:off x="7242114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cxnSp>
        <p:nvCxnSpPr>
          <p:cNvPr id="66" name="Прямая со стрелкой 65"/>
          <p:cNvCxnSpPr/>
          <p:nvPr/>
        </p:nvCxnSpPr>
        <p:spPr>
          <a:xfrm rot="5400000">
            <a:off x="7599304" y="3730446"/>
            <a:ext cx="214314" cy="1588"/>
          </a:xfrm>
          <a:prstGeom prst="straightConnector1">
            <a:avLst/>
          </a:prstGeom>
          <a:noFill/>
          <a:ln w="19050" cap="flat" cmpd="sng" algn="ctr">
            <a:solidFill>
              <a:srgbClr val="884106"/>
            </a:solidFill>
            <a:prstDash val="soli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2919321" y="5052843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2.20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48345" y="5124281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84106"/>
                </a:solidFill>
                <a:effectLst/>
                <a:uLnTx/>
                <a:uFillTx/>
              </a:rPr>
              <a:t>3.98</a:t>
            </a:r>
          </a:p>
        </p:txBody>
      </p:sp>
      <p:sp>
        <p:nvSpPr>
          <p:cNvPr id="69" name="Овал 68"/>
          <p:cNvSpPr/>
          <p:nvPr/>
        </p:nvSpPr>
        <p:spPr>
          <a:xfrm>
            <a:off x="3564161" y="5121034"/>
            <a:ext cx="1571636" cy="1143008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4562395" y="5121034"/>
            <a:ext cx="1571636" cy="1143008"/>
          </a:xfrm>
          <a:prstGeom prst="ellipse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Arc 12"/>
          <p:cNvSpPr>
            <a:spLocks/>
          </p:cNvSpPr>
          <p:nvPr/>
        </p:nvSpPr>
        <p:spPr bwMode="auto">
          <a:xfrm rot="3734765">
            <a:off x="2364864" y="1771153"/>
            <a:ext cx="766763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Arc 12"/>
          <p:cNvSpPr>
            <a:spLocks/>
          </p:cNvSpPr>
          <p:nvPr/>
        </p:nvSpPr>
        <p:spPr bwMode="auto">
          <a:xfrm rot="3734765">
            <a:off x="6436827" y="1771153"/>
            <a:ext cx="766763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Arc 12"/>
          <p:cNvSpPr>
            <a:spLocks/>
          </p:cNvSpPr>
          <p:nvPr/>
        </p:nvSpPr>
        <p:spPr bwMode="auto">
          <a:xfrm rot="3734765">
            <a:off x="6794019" y="1771153"/>
            <a:ext cx="766763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259716" y="5160106"/>
            <a:ext cx="380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/>
              </a:rPr>
              <a:t>d</a:t>
            </a:r>
            <a:r>
              <a:rPr kumimoji="0" lang="ru-RU" sz="20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+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538530" y="5160106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/>
              </a:rPr>
              <a:t>d</a:t>
            </a:r>
            <a:r>
              <a:rPr kumimoji="0" lang="ru-RU" sz="20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-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55576" y="332656"/>
            <a:ext cx="8133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     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Схема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соединения атомов водорода и фтора 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                                               в молекулу 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/>
                <a:cs typeface="Calibri" pitchFamily="34" charset="0"/>
              </a:rPr>
              <a:t>фтороводорода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8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0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000"/>
                            </p:stCondLst>
                            <p:childTnLst>
                              <p:par>
                                <p:cTn id="1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22049 0.27292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13634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0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500"/>
                            </p:stCondLst>
                            <p:childTnLst>
                              <p:par>
                                <p:cTn id="2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9 -0.00394 L -0.16285 0.26898 " pathEditMode="relative" rAng="0" ptsTypes="AA">
                                      <p:cBhvr>
                                        <p:cTn id="21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13634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-0.15747 0.27292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13634"/>
                                    </p:animMotion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6000"/>
                            </p:stCondLst>
                            <p:childTnLst>
                              <p:par>
                                <p:cTn id="2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439 L -0.1625 0.27917 " pathEditMode="relative" rAng="0" ptsTypes="AA">
                                      <p:cBhvr>
                                        <p:cTn id="23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14167"/>
                                    </p:animMotion>
                                  </p:childTnLst>
                                </p:cTn>
                              </p:par>
                              <p:par>
                                <p:cTn id="2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439 L -0.1625 0.27917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14167"/>
                                    </p:animMotion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000"/>
                            </p:stCondLst>
                            <p:childTnLst>
                              <p:par>
                                <p:cTn id="2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8500"/>
                            </p:stCondLst>
                            <p:childTnLst>
                              <p:par>
                                <p:cTn id="2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8 0.24143 " pathEditMode="relative" ptsTypes="AA">
                                      <p:cBhvr>
                                        <p:cTn id="25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8 0.24143 " pathEditMode="relative" ptsTypes="AA">
                                      <p:cBhvr>
                                        <p:cTn id="25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463 L -0.33594 0.26713 " pathEditMode="relative" ptsTypes="AA">
                                      <p:cBhvr>
                                        <p:cTn id="27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 " pathEditMode="relative" ptsTypes="AA">
                                      <p:cBhvr>
                                        <p:cTn id="30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 " pathEditMode="relative" ptsTypes="AA">
                                      <p:cBhvr>
                                        <p:cTn id="30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85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8500"/>
                            </p:stCondLst>
                            <p:childTnLst>
                              <p:par>
                                <p:cTn id="3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8" grpId="0" animBg="1"/>
      <p:bldP spid="29" grpId="0" animBg="1"/>
      <p:bldP spid="30" grpId="0" animBg="1"/>
      <p:bldP spid="31" grpId="0" animBg="1"/>
      <p:bldP spid="32" grpId="0" animBg="1"/>
      <p:bldP spid="38" grpId="0"/>
      <p:bldP spid="39" grpId="0"/>
      <p:bldP spid="40" grpId="0"/>
      <p:bldP spid="41" grpId="0"/>
      <p:bldP spid="42" grpId="0"/>
      <p:bldP spid="43" grpId="0" animBg="1"/>
      <p:bldP spid="43" grpId="1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0" grpId="1" animBg="1"/>
      <p:bldP spid="55" grpId="0"/>
      <p:bldP spid="56" grpId="0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7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88</Words>
  <Application>Microsoft Office PowerPoint</Application>
  <PresentationFormat>Экран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2015-01-29T17:45:59Z</dcterms:created>
  <dcterms:modified xsi:type="dcterms:W3CDTF">2015-01-30T08:33:40Z</dcterms:modified>
</cp:coreProperties>
</file>