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82" r:id="rId2"/>
    <p:sldId id="297" r:id="rId3"/>
    <p:sldId id="298" r:id="rId4"/>
    <p:sldId id="299" r:id="rId5"/>
    <p:sldId id="300" r:id="rId6"/>
    <p:sldId id="285" r:id="rId7"/>
    <p:sldId id="283" r:id="rId8"/>
    <p:sldId id="319" r:id="rId9"/>
    <p:sldId id="311" r:id="rId10"/>
    <p:sldId id="310" r:id="rId11"/>
    <p:sldId id="323" r:id="rId12"/>
    <p:sldId id="314" r:id="rId13"/>
    <p:sldId id="307" r:id="rId14"/>
    <p:sldId id="326" r:id="rId15"/>
    <p:sldId id="301" r:id="rId16"/>
    <p:sldId id="302" r:id="rId17"/>
    <p:sldId id="303" r:id="rId18"/>
    <p:sldId id="328" r:id="rId19"/>
    <p:sldId id="327" r:id="rId20"/>
    <p:sldId id="329" r:id="rId21"/>
    <p:sldId id="33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60" d="100"/>
          <a:sy n="60" d="100"/>
        </p:scale>
        <p:origin x="-109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4A3A2-CC37-4103-8ECC-EA1DF8AF580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BC2B9-0D83-472F-A2AD-8D72926DE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8008-94EA-4D2B-9BE4-026344CC1770}" type="slidenum">
              <a:rPr lang="ru-RU"/>
              <a:pPr/>
              <a:t>19</a:t>
            </a:fld>
            <a:endParaRPr lang="ru-RU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Контрольный проверочный момент урока. Работа выполняется учащимися самостоятельно. Проверяется учителем.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934BA-3705-4A61-AEBE-E78EAC4CDF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05924-1813-411A-BB71-4C4722B193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4D1AB-A105-43CE-9FA5-DBAE2D8DE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CF190-585A-4D7C-BB50-8CF887C61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549EA-AF5D-4D5B-87EE-061FDB6B1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12191-EBF0-4E38-B194-536BEFF13E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0A66-2E0E-4FD0-91E7-D040A46256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C86DB-B7D2-407D-A04C-A3CDD82BDE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28405-511E-4C2A-B137-66D4830491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512D5-112A-403E-A4F8-053D81682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5EDE-38A2-48D7-BE3C-9C12815D4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80A2B-AF9D-44E8-848A-8833AEC03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883D5-E69F-42CE-8317-99B1A2C955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09315A-20F6-4780-B5AF-984C0E8F400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6;&#1077;&#1085;&#1103;\&#1056;&#1072;&#1073;&#1086;&#1095;&#1080;&#1081;%20&#1089;&#1090;&#1086;&#1083;\&#1053;&#1086;&#1090;&#1088;%20&#1044;&#1072;&#1084;%20&#1044;&#1077;%20&#1055;&#1072;&#1088;&#1080;.wmv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6072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Урок математики </a:t>
            </a:r>
          </a:p>
          <a:p>
            <a:r>
              <a:rPr lang="ru-RU" sz="48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в 6 классе.</a:t>
            </a:r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Тема урока: Осевая симметрия</a:t>
            </a:r>
            <a:endParaRPr lang="ru-RU"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149080"/>
            <a:ext cx="4572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sz="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Дидактическая цель:  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создать условия для 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формирования новой 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учебной информации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54760" cy="329837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Симметрия в животном мире.</a:t>
            </a:r>
            <a:endParaRPr lang="ru-RU" b="1" dirty="0" smtClean="0">
              <a:solidFill>
                <a:srgbClr val="92D050"/>
              </a:solidFill>
            </a:endParaRPr>
          </a:p>
        </p:txBody>
      </p:sp>
      <p:pic>
        <p:nvPicPr>
          <p:cNvPr id="19460" name="Picture 4" descr="3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80728"/>
            <a:ext cx="4429125" cy="2779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6" descr="80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995738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5" descr="20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4032250" cy="2735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2D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Содержимое 12" descr="bd266528a25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4500" y="0"/>
            <a:ext cx="3619500" cy="2971800"/>
          </a:xfrm>
        </p:spPr>
      </p:pic>
      <p:pic>
        <p:nvPicPr>
          <p:cNvPr id="25604" name="Содержимое 14" descr="5xsinty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343400"/>
            <a:ext cx="3352800" cy="2514600"/>
          </a:xfrm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5606" name="Содержимое 8" descr="66750506_funnyanim38_768x5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Содержимое 7" descr="408190_39154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9600" y="4343400"/>
            <a:ext cx="345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Содержимое 13" descr="56376152_462872376_animalelephant0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3434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Содержимое 11" descr="86a08870b868.jp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051720" y="0"/>
            <a:ext cx="4021138" cy="2971800"/>
          </a:xfrm>
        </p:spPr>
      </p:pic>
      <p:sp>
        <p:nvSpPr>
          <p:cNvPr id="11" name="Прямоугольник 10"/>
          <p:cNvSpPr/>
          <p:nvPr/>
        </p:nvSpPr>
        <p:spPr>
          <a:xfrm>
            <a:off x="0" y="292494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Симметрия является фундаментальным свойством природы, представление о котором  слагалось в течение десятков, сотен, тысяч поколений.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467544" y="1988840"/>
            <a:ext cx="576064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мир неживой природы очарование симметрии вносят кристаллы. Каждая снежинка- это маленький кристалл замерзшей воды. Форма снежинок может быть очень разнообразной, но все они обладают симметрией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5688632" cy="1224136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Симметрия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неживой 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природе</a:t>
            </a:r>
          </a:p>
        </p:txBody>
      </p:sp>
      <p:pic>
        <p:nvPicPr>
          <p:cNvPr id="9" name="Содержимое 9" descr="1195668105__66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520000" cy="21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0" descr="1195669260__93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237808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11" descr="Gallery-Snowflakes-A-Stel-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365104"/>
            <a:ext cx="214612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8" descr="1195667867__25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348880"/>
            <a:ext cx="2520000" cy="218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11" descr="i22.jpe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588224" y="4365104"/>
            <a:ext cx="2146034" cy="2160000"/>
          </a:xfrm>
        </p:spPr>
      </p:pic>
      <p:pic>
        <p:nvPicPr>
          <p:cNvPr id="8" name="Содержимое 13" descr="2920073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365104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0329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2376264" cy="304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7" descr="Крепость Кейт-Бей построена на фундаменте Фаросского маяка"/>
          <p:cNvPicPr>
            <a:picLocks noChangeAspect="1" noChangeArrowheads="1"/>
          </p:cNvPicPr>
          <p:nvPr/>
        </p:nvPicPr>
        <p:blipFill>
          <a:blip r:embed="rId4" cstate="print"/>
          <a:srcRect l="8951" r="6912"/>
          <a:stretch>
            <a:fillRect/>
          </a:stretch>
        </p:blipFill>
        <p:spPr bwMode="auto">
          <a:xfrm>
            <a:off x="323528" y="3950504"/>
            <a:ext cx="3456384" cy="261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332656"/>
            <a:ext cx="842493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Симметрия в </a:t>
            </a:r>
            <a:r>
              <a:rPr lang="ru-RU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архитектуре</a:t>
            </a:r>
            <a:endParaRPr lang="ru-RU" sz="4400" b="1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Нотр Дам Де Пари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 l="21211" t="565" r="14636" b="4286"/>
          <a:stretch>
            <a:fillRect/>
          </a:stretch>
        </p:blipFill>
        <p:spPr>
          <a:xfrm>
            <a:off x="6156176" y="3717032"/>
            <a:ext cx="2592288" cy="2808312"/>
          </a:xfrm>
          <a:prstGeom prst="rect">
            <a:avLst/>
          </a:prstGeom>
          <a:noFill/>
        </p:spPr>
      </p:pic>
      <p:pic>
        <p:nvPicPr>
          <p:cNvPr id="10" name="Picture 15" descr="3844_9_o"/>
          <p:cNvPicPr>
            <a:picLocks noChangeAspect="1" noChangeArrowheads="1"/>
          </p:cNvPicPr>
          <p:nvPr/>
        </p:nvPicPr>
        <p:blipFill>
          <a:blip r:embed="rId6" cstate="print"/>
          <a:srcRect b="33530"/>
          <a:stretch>
            <a:fillRect/>
          </a:stretch>
        </p:blipFill>
        <p:spPr bwMode="auto">
          <a:xfrm>
            <a:off x="323528" y="2060848"/>
            <a:ext cx="3899925" cy="1944216"/>
          </a:xfrm>
          <a:prstGeom prst="rect">
            <a:avLst/>
          </a:prstGeom>
          <a:noFill/>
        </p:spPr>
      </p:pic>
      <p:pic>
        <p:nvPicPr>
          <p:cNvPr id="11" name="Содержимое 13" descr="1_04f0efab07177985b94540113564e0cd.jpg"/>
          <p:cNvPicPr>
            <a:picLocks noChangeAspect="1"/>
          </p:cNvPicPr>
          <p:nvPr/>
        </p:nvPicPr>
        <p:blipFill>
          <a:blip r:embed="rId7" cstate="print"/>
          <a:srcRect r="9047"/>
          <a:stretch>
            <a:fillRect/>
          </a:stretch>
        </p:blipFill>
        <p:spPr bwMode="auto">
          <a:xfrm>
            <a:off x="6444208" y="332656"/>
            <a:ext cx="228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6" descr="lolling-around-in-london-big-ben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923928" y="332656"/>
            <a:ext cx="2514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827584" y="76200"/>
            <a:ext cx="69448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Симметрия в архитектуре России</a:t>
            </a:r>
          </a:p>
        </p:txBody>
      </p:sp>
      <p:pic>
        <p:nvPicPr>
          <p:cNvPr id="30723" name="Содержимое 9" descr="004f9950dcab865b254fe92fe442f2d3_ful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08720"/>
            <a:ext cx="2833688" cy="3503613"/>
          </a:xfrm>
        </p:spPr>
      </p:pic>
      <p:pic>
        <p:nvPicPr>
          <p:cNvPr id="30724" name="Содержимое 10" descr="WhiteNights_1280x1024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343400"/>
            <a:ext cx="3143250" cy="2514600"/>
          </a:xfrm>
        </p:spPr>
      </p:pic>
      <p:pic>
        <p:nvPicPr>
          <p:cNvPr id="30726" name="Содержимое 13" descr="4(6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64921"/>
            <a:ext cx="3528392" cy="26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Содержимое 15" descr="1265565099_1242379731_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3194" y="3356992"/>
            <a:ext cx="280080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Главное здание МГУ им. М.В. Ломоносова, фотография с сайта http://msu.mnc.ru/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0014" y="1124744"/>
            <a:ext cx="2833986" cy="2299990"/>
          </a:xfrm>
          <a:prstGeom prst="rect">
            <a:avLst/>
          </a:prstGeom>
          <a:noFill/>
        </p:spPr>
      </p:pic>
      <p:pic>
        <p:nvPicPr>
          <p:cNvPr id="16" name="Picture 9" descr="Missia_Theat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343523"/>
            <a:ext cx="3240360" cy="2514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1430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Построение точки, симметричной данной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2051050" y="3213100"/>
            <a:ext cx="73025" cy="714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3708400" y="4868863"/>
            <a:ext cx="73025" cy="714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58888" y="2060575"/>
            <a:ext cx="3600450" cy="3673475"/>
            <a:chOff x="1258888" y="2060575"/>
            <a:chExt cx="3600450" cy="3673475"/>
          </a:xfrm>
        </p:grpSpPr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1476375" y="2997200"/>
              <a:ext cx="7921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bg1"/>
                  </a:solidFill>
                  <a:latin typeface="Verdana" pitchFamily="34" charset="0"/>
                </a:rPr>
                <a:t>А</a:t>
              </a:r>
            </a:p>
          </p:txBody>
        </p:sp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 flipH="1">
              <a:off x="1258888" y="2349500"/>
              <a:ext cx="3457575" cy="338455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4211638" y="2060575"/>
              <a:ext cx="647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i="1">
                  <a:solidFill>
                    <a:schemeClr val="bg1"/>
                  </a:solidFill>
                  <a:latin typeface="Verdana" pitchFamily="34" charset="0"/>
                </a:rPr>
                <a:t>с</a:t>
              </a:r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>
              <a:off x="2124075" y="3284538"/>
              <a:ext cx="1584325" cy="15843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2843213" y="3933825"/>
              <a:ext cx="144462" cy="71438"/>
              <a:chOff x="1791" y="2432"/>
              <a:chExt cx="91" cy="45"/>
            </a:xfrm>
          </p:grpSpPr>
          <p:sp>
            <p:nvSpPr>
              <p:cNvPr id="13330" name="Line 9"/>
              <p:cNvSpPr>
                <a:spLocks noChangeShapeType="1"/>
              </p:cNvSpPr>
              <p:nvPr/>
            </p:nvSpPr>
            <p:spPr bwMode="auto">
              <a:xfrm flipV="1">
                <a:off x="1791" y="2432"/>
                <a:ext cx="4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331" name="Line 10"/>
              <p:cNvSpPr>
                <a:spLocks noChangeShapeType="1"/>
              </p:cNvSpPr>
              <p:nvPr/>
            </p:nvSpPr>
            <p:spPr bwMode="auto">
              <a:xfrm>
                <a:off x="1837" y="2432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 flipH="1">
              <a:off x="2339975" y="3573463"/>
              <a:ext cx="215900" cy="7143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332" name="Line 12"/>
            <p:cNvSpPr>
              <a:spLocks noChangeShapeType="1"/>
            </p:cNvSpPr>
            <p:nvPr/>
          </p:nvSpPr>
          <p:spPr bwMode="auto">
            <a:xfrm flipH="1">
              <a:off x="3132138" y="4365625"/>
              <a:ext cx="215900" cy="7143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3851275" y="4797425"/>
              <a:ext cx="474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Verdana" pitchFamily="34" charset="0"/>
                </a:rPr>
                <a:t>А</a:t>
              </a:r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’</a:t>
              </a:r>
              <a:endParaRPr lang="ru-RU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6084888" y="2349500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508104" y="3284984"/>
            <a:ext cx="2808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Verdana" pitchFamily="34" charset="0"/>
              </a:rPr>
              <a:t>1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Verdana" pitchFamily="34" charset="0"/>
              </a:rPr>
              <a:t>АО</a:t>
            </a:r>
            <a:r>
              <a:rPr lang="ru-RU" sz="2400" dirty="0" err="1" smtClean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с</a:t>
            </a:r>
            <a:endParaRPr lang="ru-RU" sz="2400" dirty="0">
              <a:solidFill>
                <a:schemeClr val="bg1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2700338" y="4221163"/>
            <a:ext cx="431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5436096" y="3933056"/>
            <a:ext cx="2952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2. АО=ОА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</a:rPr>
              <a:t>’</a:t>
            </a:r>
            <a:endParaRPr lang="ru-RU" sz="2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33" grpId="0" animBg="1"/>
      <p:bldP spid="563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Построение отрезка, симметричного данному</a:t>
            </a: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6084888" y="2349500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899592" y="1844824"/>
            <a:ext cx="4392687" cy="4249737"/>
            <a:chOff x="971600" y="1556792"/>
            <a:chExt cx="4392687" cy="4249737"/>
          </a:xfrm>
        </p:grpSpPr>
        <p:sp>
          <p:nvSpPr>
            <p:cNvPr id="57378" name="Text Box 34"/>
            <p:cNvSpPr txBox="1">
              <a:spLocks noChangeArrowheads="1"/>
            </p:cNvSpPr>
            <p:nvPr/>
          </p:nvSpPr>
          <p:spPr bwMode="auto">
            <a:xfrm>
              <a:off x="4788024" y="4509120"/>
              <a:ext cx="5762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solidFill>
                    <a:schemeClr val="bg1"/>
                  </a:solidFill>
                  <a:latin typeface="Verdana" pitchFamily="34" charset="0"/>
                </a:rPr>
                <a:t>В</a:t>
              </a:r>
              <a:r>
                <a:rPr lang="en-US" sz="2400" dirty="0">
                  <a:solidFill>
                    <a:schemeClr val="bg1"/>
                  </a:solidFill>
                  <a:latin typeface="Verdana" pitchFamily="34" charset="0"/>
                </a:rPr>
                <a:t>’</a:t>
              </a:r>
              <a:endParaRPr lang="ru-RU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971600" y="1556792"/>
              <a:ext cx="3849687" cy="4249737"/>
              <a:chOff x="1258888" y="1484313"/>
              <a:chExt cx="3849687" cy="4249737"/>
            </a:xfrm>
          </p:grpSpPr>
          <p:sp>
            <p:nvSpPr>
              <p:cNvPr id="57347" name="Text Box 3"/>
              <p:cNvSpPr txBox="1">
                <a:spLocks noChangeArrowheads="1"/>
              </p:cNvSpPr>
              <p:nvPr/>
            </p:nvSpPr>
            <p:spPr bwMode="auto">
              <a:xfrm>
                <a:off x="1618928" y="2997200"/>
                <a:ext cx="6496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dirty="0">
                    <a:solidFill>
                      <a:schemeClr val="bg1"/>
                    </a:solidFill>
                    <a:latin typeface="Verdana" pitchFamily="34" charset="0"/>
                  </a:rPr>
                  <a:t>А</a:t>
                </a:r>
              </a:p>
            </p:txBody>
          </p:sp>
          <p:sp>
            <p:nvSpPr>
              <p:cNvPr id="57348" name="Line 4"/>
              <p:cNvSpPr>
                <a:spLocks noChangeShapeType="1"/>
              </p:cNvSpPr>
              <p:nvPr/>
            </p:nvSpPr>
            <p:spPr bwMode="auto">
              <a:xfrm flipH="1">
                <a:off x="1258888" y="2349500"/>
                <a:ext cx="3457575" cy="338455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49" name="Text Box 5"/>
              <p:cNvSpPr txBox="1">
                <a:spLocks noChangeArrowheads="1"/>
              </p:cNvSpPr>
              <p:nvPr/>
            </p:nvSpPr>
            <p:spPr bwMode="auto">
              <a:xfrm>
                <a:off x="4211638" y="206057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i="1" dirty="0">
                    <a:solidFill>
                      <a:schemeClr val="bg1"/>
                    </a:solidFill>
                    <a:latin typeface="Verdana" pitchFamily="34" charset="0"/>
                  </a:rPr>
                  <a:t>с</a:t>
                </a:r>
              </a:p>
            </p:txBody>
          </p:sp>
          <p:grpSp>
            <p:nvGrpSpPr>
              <p:cNvPr id="2" name="Group 6"/>
              <p:cNvGrpSpPr>
                <a:grpSpLocks/>
              </p:cNvGrpSpPr>
              <p:nvPr/>
            </p:nvGrpSpPr>
            <p:grpSpPr bwMode="auto">
              <a:xfrm>
                <a:off x="2124075" y="3284538"/>
                <a:ext cx="1584325" cy="1584325"/>
                <a:chOff x="1338" y="2069"/>
                <a:chExt cx="998" cy="998"/>
              </a:xfrm>
            </p:grpSpPr>
            <p:sp>
              <p:nvSpPr>
                <p:cNvPr id="14368" name="Line 7"/>
                <p:cNvSpPr>
                  <a:spLocks noChangeShapeType="1"/>
                </p:cNvSpPr>
                <p:nvPr/>
              </p:nvSpPr>
              <p:spPr bwMode="auto">
                <a:xfrm>
                  <a:off x="1338" y="2069"/>
                  <a:ext cx="998" cy="99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" name="Group 8"/>
                <p:cNvGrpSpPr>
                  <a:grpSpLocks/>
                </p:cNvGrpSpPr>
                <p:nvPr/>
              </p:nvGrpSpPr>
              <p:grpSpPr bwMode="auto">
                <a:xfrm>
                  <a:off x="1474" y="2251"/>
                  <a:ext cx="635" cy="544"/>
                  <a:chOff x="1474" y="2251"/>
                  <a:chExt cx="635" cy="544"/>
                </a:xfrm>
              </p:grpSpPr>
              <p:grpSp>
                <p:nvGrpSpPr>
                  <p:cNvPr id="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91" y="2478"/>
                    <a:ext cx="91" cy="45"/>
                    <a:chOff x="1791" y="2432"/>
                    <a:chExt cx="91" cy="45"/>
                  </a:xfrm>
                </p:grpSpPr>
                <p:sp>
                  <p:nvSpPr>
                    <p:cNvPr id="14373" name="Line 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91" y="2432"/>
                      <a:ext cx="4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7" y="2432"/>
                      <a:ext cx="45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371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72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3" y="2750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7358" name="Oval 14"/>
              <p:cNvSpPr>
                <a:spLocks noChangeArrowheads="1"/>
              </p:cNvSpPr>
              <p:nvPr/>
            </p:nvSpPr>
            <p:spPr bwMode="auto">
              <a:xfrm>
                <a:off x="3706813" y="4832350"/>
                <a:ext cx="73025" cy="714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359" name="Rectangle 15"/>
              <p:cNvSpPr>
                <a:spLocks noChangeArrowheads="1"/>
              </p:cNvSpPr>
              <p:nvPr/>
            </p:nvSpPr>
            <p:spPr bwMode="auto">
              <a:xfrm>
                <a:off x="3851275" y="4797425"/>
                <a:ext cx="47466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chemeClr val="bg1"/>
                    </a:solidFill>
                    <a:latin typeface="Verdana" pitchFamily="34" charset="0"/>
                  </a:rPr>
                  <a:t>А</a:t>
                </a:r>
                <a:r>
                  <a:rPr lang="en-US" sz="2400" dirty="0">
                    <a:solidFill>
                      <a:schemeClr val="bg1"/>
                    </a:solidFill>
                    <a:latin typeface="Verdana" pitchFamily="34" charset="0"/>
                  </a:rPr>
                  <a:t>’</a:t>
                </a:r>
                <a:endParaRPr lang="ru-RU" sz="2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7361" name="Line 17"/>
              <p:cNvSpPr>
                <a:spLocks noChangeShapeType="1"/>
              </p:cNvSpPr>
              <p:nvPr/>
            </p:nvSpPr>
            <p:spPr bwMode="auto">
              <a:xfrm flipV="1">
                <a:off x="3779838" y="4508500"/>
                <a:ext cx="1296987" cy="36036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62" name="Oval 18"/>
              <p:cNvSpPr>
                <a:spLocks noChangeArrowheads="1"/>
              </p:cNvSpPr>
              <p:nvPr/>
            </p:nvSpPr>
            <p:spPr bwMode="auto">
              <a:xfrm>
                <a:off x="5037138" y="4471988"/>
                <a:ext cx="7143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051050" y="1989138"/>
                <a:ext cx="504825" cy="1295400"/>
                <a:chOff x="1292" y="1253"/>
                <a:chExt cx="318" cy="816"/>
              </a:xfrm>
            </p:grpSpPr>
            <p:sp>
              <p:nvSpPr>
                <p:cNvPr id="14365" name="Oval 20"/>
                <p:cNvSpPr>
                  <a:spLocks noChangeArrowheads="1"/>
                </p:cNvSpPr>
                <p:nvPr/>
              </p:nvSpPr>
              <p:spPr bwMode="auto">
                <a:xfrm>
                  <a:off x="1565" y="1253"/>
                  <a:ext cx="45" cy="4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6" name="Oval 21"/>
                <p:cNvSpPr>
                  <a:spLocks noChangeArrowheads="1"/>
                </p:cNvSpPr>
                <p:nvPr/>
              </p:nvSpPr>
              <p:spPr bwMode="auto">
                <a:xfrm>
                  <a:off x="1292" y="2024"/>
                  <a:ext cx="46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7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314" y="1298"/>
                  <a:ext cx="273" cy="72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2555875" y="2060575"/>
                <a:ext cx="2520950" cy="2447925"/>
                <a:chOff x="1610" y="1298"/>
                <a:chExt cx="1588" cy="1542"/>
              </a:xfrm>
            </p:grpSpPr>
            <p:sp>
              <p:nvSpPr>
                <p:cNvPr id="14356" name="Line 24"/>
                <p:cNvSpPr>
                  <a:spLocks noChangeShapeType="1"/>
                </p:cNvSpPr>
                <p:nvPr/>
              </p:nvSpPr>
              <p:spPr bwMode="auto">
                <a:xfrm>
                  <a:off x="1610" y="1298"/>
                  <a:ext cx="1588" cy="154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" name="Group 25"/>
                <p:cNvGrpSpPr>
                  <a:grpSpLocks/>
                </p:cNvGrpSpPr>
                <p:nvPr/>
              </p:nvGrpSpPr>
              <p:grpSpPr bwMode="auto">
                <a:xfrm>
                  <a:off x="1837" y="1570"/>
                  <a:ext cx="952" cy="862"/>
                  <a:chOff x="1837" y="1570"/>
                  <a:chExt cx="952" cy="862"/>
                </a:xfrm>
              </p:grpSpPr>
              <p:grpSp>
                <p:nvGrpSpPr>
                  <p:cNvPr id="8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336" y="1979"/>
                    <a:ext cx="91" cy="45"/>
                    <a:chOff x="1791" y="2432"/>
                    <a:chExt cx="91" cy="45"/>
                  </a:xfrm>
                </p:grpSpPr>
                <p:sp>
                  <p:nvSpPr>
                    <p:cNvPr id="14363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91" y="2432"/>
                      <a:ext cx="4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64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7" y="2432"/>
                      <a:ext cx="45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359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7" y="1570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0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2" y="161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1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08" y="234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2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53" y="2387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7377" name="Text Box 33"/>
              <p:cNvSpPr txBox="1">
                <a:spLocks noChangeArrowheads="1"/>
              </p:cNvSpPr>
              <p:nvPr/>
            </p:nvSpPr>
            <p:spPr bwMode="auto">
              <a:xfrm>
                <a:off x="2124075" y="1484313"/>
                <a:ext cx="36036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dirty="0">
                    <a:solidFill>
                      <a:schemeClr val="bg1"/>
                    </a:solidFill>
                    <a:latin typeface="Verdana" pitchFamily="34" charset="0"/>
                  </a:rPr>
                  <a:t>В</a:t>
                </a:r>
              </a:p>
            </p:txBody>
          </p:sp>
          <p:sp>
            <p:nvSpPr>
              <p:cNvPr id="57382" name="Text Box 38"/>
              <p:cNvSpPr txBox="1">
                <a:spLocks noChangeArrowheads="1"/>
              </p:cNvSpPr>
              <p:nvPr/>
            </p:nvSpPr>
            <p:spPr bwMode="auto">
              <a:xfrm>
                <a:off x="2411413" y="3860800"/>
                <a:ext cx="503237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bg1"/>
                    </a:solidFill>
                    <a:latin typeface="Verdana" pitchFamily="34" charset="0"/>
                  </a:rPr>
                  <a:t>O</a:t>
                </a:r>
                <a:endParaRPr lang="ru-RU" sz="2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7383" name="Text Box 39"/>
              <p:cNvSpPr txBox="1">
                <a:spLocks noChangeArrowheads="1"/>
              </p:cNvSpPr>
              <p:nvPr/>
            </p:nvSpPr>
            <p:spPr bwMode="auto">
              <a:xfrm>
                <a:off x="3203575" y="2708275"/>
                <a:ext cx="1295400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bg1"/>
                    </a:solidFill>
                    <a:latin typeface="Verdana" pitchFamily="34" charset="0"/>
                  </a:rPr>
                  <a:t>O'</a:t>
                </a:r>
              </a:p>
            </p:txBody>
          </p:sp>
        </p:grpSp>
      </p:grp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5148064" y="2348880"/>
            <a:ext cx="360052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АА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</a:rPr>
              <a:t>’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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с, АО=ОА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’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.</a:t>
            </a:r>
            <a:endParaRPr lang="en-US" sz="2400" dirty="0">
              <a:solidFill>
                <a:schemeClr val="bg1"/>
              </a:solidFill>
              <a:latin typeface="Verdana" pitchFamily="34" charset="0"/>
              <a:sym typeface="Symbol" pitchFamily="18" charset="2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ВВ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’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с, ВО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’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=О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’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В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’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3. А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’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В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’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 – искомый отрезок.</a:t>
            </a:r>
            <a:endParaRPr lang="en-US" sz="2400" dirty="0">
              <a:solidFill>
                <a:schemeClr val="bg1"/>
              </a:solidFill>
              <a:latin typeface="Verdana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Построение треугольника, симметричного данному</a:t>
            </a: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6084888" y="2349500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8421" name="Text Box 53"/>
          <p:cNvSpPr txBox="1">
            <a:spLocks noChangeArrowheads="1"/>
          </p:cNvSpPr>
          <p:nvPr/>
        </p:nvSpPr>
        <p:spPr bwMode="auto">
          <a:xfrm>
            <a:off x="5148064" y="1988840"/>
            <a:ext cx="352839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1. </a:t>
            </a:r>
            <a:r>
              <a:rPr lang="en-US" sz="2400" dirty="0" err="1">
                <a:solidFill>
                  <a:schemeClr val="bg1"/>
                </a:solidFill>
                <a:latin typeface="Verdana" pitchFamily="34" charset="0"/>
              </a:rPr>
              <a:t>AA</a:t>
            </a: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’</a:t>
            </a: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c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AO=OA’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BB’c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  BO’=O’B’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3. 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СС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’c  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С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O”=O”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С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’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4.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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A’B’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С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’ – 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искомый треугольник.</a:t>
            </a:r>
            <a:endParaRPr lang="en-US" sz="2400" dirty="0">
              <a:solidFill>
                <a:schemeClr val="bg1"/>
              </a:solidFill>
              <a:latin typeface="Verdana" pitchFamily="34" charset="0"/>
              <a:sym typeface="Symbol" pitchFamily="18" charset="2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1043608" y="2204864"/>
            <a:ext cx="4032647" cy="3744590"/>
            <a:chOff x="1619672" y="1556792"/>
            <a:chExt cx="4032647" cy="3744590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1619672" y="2996952"/>
              <a:ext cx="57534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solidFill>
                    <a:schemeClr val="bg1"/>
                  </a:solidFill>
                  <a:latin typeface="Verdana" pitchFamily="34" charset="0"/>
                </a:rPr>
                <a:t>А</a:t>
              </a:r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 flipH="1">
              <a:off x="1691680" y="1916832"/>
              <a:ext cx="3457575" cy="33845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373" name="Text Box 5"/>
            <p:cNvSpPr txBox="1">
              <a:spLocks noChangeArrowheads="1"/>
            </p:cNvSpPr>
            <p:nvPr/>
          </p:nvSpPr>
          <p:spPr bwMode="auto">
            <a:xfrm>
              <a:off x="4427984" y="1916832"/>
              <a:ext cx="647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i="1" dirty="0">
                  <a:solidFill>
                    <a:schemeClr val="bg1"/>
                  </a:solidFill>
                  <a:latin typeface="Verdana" pitchFamily="34" charset="0"/>
                </a:rPr>
                <a:t>с</a:t>
              </a:r>
            </a:p>
          </p:txBody>
        </p:sp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2124075" y="3284538"/>
              <a:ext cx="1584325" cy="1584325"/>
              <a:chOff x="1338" y="2069"/>
              <a:chExt cx="998" cy="998"/>
            </a:xfrm>
          </p:grpSpPr>
          <p:sp>
            <p:nvSpPr>
              <p:cNvPr id="15408" name="Line 7"/>
              <p:cNvSpPr>
                <a:spLocks noChangeShapeType="1"/>
              </p:cNvSpPr>
              <p:nvPr/>
            </p:nvSpPr>
            <p:spPr bwMode="auto">
              <a:xfrm>
                <a:off x="1338" y="2069"/>
                <a:ext cx="998" cy="99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" name="Group 8"/>
              <p:cNvGrpSpPr>
                <a:grpSpLocks/>
              </p:cNvGrpSpPr>
              <p:nvPr/>
            </p:nvGrpSpPr>
            <p:grpSpPr bwMode="auto">
              <a:xfrm>
                <a:off x="1474" y="2251"/>
                <a:ext cx="635" cy="544"/>
                <a:chOff x="1474" y="2251"/>
                <a:chExt cx="635" cy="544"/>
              </a:xfrm>
            </p:grpSpPr>
            <p:grpSp>
              <p:nvGrpSpPr>
                <p:cNvPr id="4" name="Group 9"/>
                <p:cNvGrpSpPr>
                  <a:grpSpLocks/>
                </p:cNvGrpSpPr>
                <p:nvPr/>
              </p:nvGrpSpPr>
              <p:grpSpPr bwMode="auto">
                <a:xfrm>
                  <a:off x="1791" y="2478"/>
                  <a:ext cx="91" cy="45"/>
                  <a:chOff x="1791" y="2432"/>
                  <a:chExt cx="91" cy="45"/>
                </a:xfrm>
              </p:grpSpPr>
              <p:sp>
                <p:nvSpPr>
                  <p:cNvPr id="15413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1" y="2432"/>
                    <a:ext cx="4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41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432"/>
                    <a:ext cx="45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541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74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1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973" y="2750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8382" name="Oval 14"/>
            <p:cNvSpPr>
              <a:spLocks noChangeArrowheads="1"/>
            </p:cNvSpPr>
            <p:nvPr/>
          </p:nvSpPr>
          <p:spPr bwMode="auto">
            <a:xfrm>
              <a:off x="3706813" y="4832350"/>
              <a:ext cx="73025" cy="714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383" name="Rectangle 15"/>
            <p:cNvSpPr>
              <a:spLocks noChangeArrowheads="1"/>
            </p:cNvSpPr>
            <p:nvPr/>
          </p:nvSpPr>
          <p:spPr bwMode="auto">
            <a:xfrm>
              <a:off x="3851275" y="4797425"/>
              <a:ext cx="474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Verdana" pitchFamily="34" charset="0"/>
                </a:rPr>
                <a:t>А</a:t>
              </a:r>
              <a:r>
                <a:rPr lang="en-US" sz="2400" dirty="0">
                  <a:solidFill>
                    <a:schemeClr val="bg1"/>
                  </a:solidFill>
                  <a:latin typeface="Verdana" pitchFamily="34" charset="0"/>
                </a:rPr>
                <a:t>’</a:t>
              </a:r>
              <a:endParaRPr lang="ru-RU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 flipV="1">
              <a:off x="3779838" y="4508500"/>
              <a:ext cx="1296987" cy="360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386" name="Oval 18"/>
            <p:cNvSpPr>
              <a:spLocks noChangeArrowheads="1"/>
            </p:cNvSpPr>
            <p:nvPr/>
          </p:nvSpPr>
          <p:spPr bwMode="auto">
            <a:xfrm>
              <a:off x="5037138" y="4471988"/>
              <a:ext cx="71437" cy="73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555875" y="2060575"/>
              <a:ext cx="2520950" cy="2447925"/>
              <a:chOff x="1610" y="1298"/>
              <a:chExt cx="1588" cy="1542"/>
            </a:xfrm>
          </p:grpSpPr>
          <p:sp>
            <p:nvSpPr>
              <p:cNvPr id="15399" name="Line 20"/>
              <p:cNvSpPr>
                <a:spLocks noChangeShapeType="1"/>
              </p:cNvSpPr>
              <p:nvPr/>
            </p:nvSpPr>
            <p:spPr bwMode="auto">
              <a:xfrm>
                <a:off x="1610" y="1298"/>
                <a:ext cx="1588" cy="1542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1837" y="1570"/>
                <a:ext cx="952" cy="862"/>
                <a:chOff x="1837" y="1570"/>
                <a:chExt cx="952" cy="862"/>
              </a:xfrm>
            </p:grpSpPr>
            <p:grpSp>
              <p:nvGrpSpPr>
                <p:cNvPr id="7" name="Group 22"/>
                <p:cNvGrpSpPr>
                  <a:grpSpLocks/>
                </p:cNvGrpSpPr>
                <p:nvPr/>
              </p:nvGrpSpPr>
              <p:grpSpPr bwMode="auto">
                <a:xfrm>
                  <a:off x="2336" y="1979"/>
                  <a:ext cx="91" cy="45"/>
                  <a:chOff x="1791" y="2432"/>
                  <a:chExt cx="91" cy="45"/>
                </a:xfrm>
              </p:grpSpPr>
              <p:sp>
                <p:nvSpPr>
                  <p:cNvPr id="15406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1" y="2432"/>
                    <a:ext cx="4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40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432"/>
                    <a:ext cx="45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540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837" y="1570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0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882" y="161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04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608" y="234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0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653" y="2387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8397" name="Text Box 29"/>
            <p:cNvSpPr txBox="1">
              <a:spLocks noChangeArrowheads="1"/>
            </p:cNvSpPr>
            <p:nvPr/>
          </p:nvSpPr>
          <p:spPr bwMode="auto">
            <a:xfrm>
              <a:off x="2267744" y="1556792"/>
              <a:ext cx="360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solidFill>
                    <a:schemeClr val="bg1"/>
                  </a:solidFill>
                  <a:latin typeface="Verdana" pitchFamily="34" charset="0"/>
                </a:rPr>
                <a:t>В</a:t>
              </a:r>
            </a:p>
          </p:txBody>
        </p:sp>
        <p:sp>
          <p:nvSpPr>
            <p:cNvPr id="58398" name="Text Box 30"/>
            <p:cNvSpPr txBox="1">
              <a:spLocks noChangeArrowheads="1"/>
            </p:cNvSpPr>
            <p:nvPr/>
          </p:nvSpPr>
          <p:spPr bwMode="auto">
            <a:xfrm>
              <a:off x="5076056" y="4149080"/>
              <a:ext cx="5762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solidFill>
                    <a:schemeClr val="bg1"/>
                  </a:solidFill>
                  <a:latin typeface="Verdana" pitchFamily="34" charset="0"/>
                </a:rPr>
                <a:t>В</a:t>
              </a:r>
              <a:r>
                <a:rPr lang="en-US" sz="2400" dirty="0">
                  <a:solidFill>
                    <a:schemeClr val="bg1"/>
                  </a:solidFill>
                  <a:latin typeface="Verdana" pitchFamily="34" charset="0"/>
                </a:rPr>
                <a:t>’</a:t>
              </a:r>
              <a:endParaRPr lang="ru-RU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375" name="Line 31"/>
            <p:cNvSpPr>
              <a:spLocks noChangeShapeType="1"/>
            </p:cNvSpPr>
            <p:nvPr/>
          </p:nvSpPr>
          <p:spPr bwMode="auto">
            <a:xfrm flipV="1">
              <a:off x="2124075" y="2997200"/>
              <a:ext cx="503238" cy="2524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2051050" y="1989138"/>
              <a:ext cx="611188" cy="1295400"/>
              <a:chOff x="1292" y="1253"/>
              <a:chExt cx="385" cy="816"/>
            </a:xfrm>
          </p:grpSpPr>
          <p:sp>
            <p:nvSpPr>
              <p:cNvPr id="15394" name="Oval 33"/>
              <p:cNvSpPr>
                <a:spLocks noChangeArrowheads="1"/>
              </p:cNvSpPr>
              <p:nvPr/>
            </p:nvSpPr>
            <p:spPr bwMode="auto">
              <a:xfrm>
                <a:off x="1571" y="1253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5395" name="Oval 34"/>
              <p:cNvSpPr>
                <a:spLocks noChangeArrowheads="1"/>
              </p:cNvSpPr>
              <p:nvPr/>
            </p:nvSpPr>
            <p:spPr bwMode="auto">
              <a:xfrm>
                <a:off x="1292" y="2024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5396" name="Line 35"/>
              <p:cNvSpPr>
                <a:spLocks noChangeShapeType="1"/>
              </p:cNvSpPr>
              <p:nvPr/>
            </p:nvSpPr>
            <p:spPr bwMode="auto">
              <a:xfrm flipH="1">
                <a:off x="1310" y="1298"/>
                <a:ext cx="273" cy="7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5397" name="Line 36"/>
              <p:cNvSpPr>
                <a:spLocks noChangeShapeType="1"/>
              </p:cNvSpPr>
              <p:nvPr/>
            </p:nvSpPr>
            <p:spPr bwMode="auto">
              <a:xfrm>
                <a:off x="1602" y="1276"/>
                <a:ext cx="45" cy="62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5398" name="Oval 37"/>
              <p:cNvSpPr>
                <a:spLocks noChangeArrowheads="1"/>
              </p:cNvSpPr>
              <p:nvPr/>
            </p:nvSpPr>
            <p:spPr bwMode="auto">
              <a:xfrm>
                <a:off x="1632" y="1865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406" name="Text Box 38"/>
            <p:cNvSpPr txBox="1">
              <a:spLocks noChangeArrowheads="1"/>
            </p:cNvSpPr>
            <p:nvPr/>
          </p:nvSpPr>
          <p:spPr bwMode="auto">
            <a:xfrm>
              <a:off x="2627784" y="2564904"/>
              <a:ext cx="3603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solidFill>
                    <a:schemeClr val="bg1"/>
                  </a:solidFill>
                  <a:latin typeface="Verdana" pitchFamily="34" charset="0"/>
                </a:rPr>
                <a:t>С</a:t>
              </a:r>
            </a:p>
          </p:txBody>
        </p:sp>
        <p:sp>
          <p:nvSpPr>
            <p:cNvPr id="58407" name="Line 39"/>
            <p:cNvSpPr>
              <a:spLocks noChangeShapeType="1"/>
            </p:cNvSpPr>
            <p:nvPr/>
          </p:nvSpPr>
          <p:spPr bwMode="auto">
            <a:xfrm flipH="1">
              <a:off x="3779912" y="4293097"/>
              <a:ext cx="215900" cy="5760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408" name="Line 40"/>
            <p:cNvSpPr>
              <a:spLocks noChangeShapeType="1"/>
            </p:cNvSpPr>
            <p:nvPr/>
          </p:nvSpPr>
          <p:spPr bwMode="auto">
            <a:xfrm>
              <a:off x="3995936" y="4293096"/>
              <a:ext cx="1081087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409" name="Oval 41"/>
            <p:cNvSpPr>
              <a:spLocks noChangeArrowheads="1"/>
            </p:cNvSpPr>
            <p:nvPr/>
          </p:nvSpPr>
          <p:spPr bwMode="auto">
            <a:xfrm>
              <a:off x="3957638" y="4256088"/>
              <a:ext cx="71437" cy="730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410" name="Text Box 42"/>
            <p:cNvSpPr txBox="1">
              <a:spLocks noChangeArrowheads="1"/>
            </p:cNvSpPr>
            <p:nvPr/>
          </p:nvSpPr>
          <p:spPr bwMode="auto">
            <a:xfrm>
              <a:off x="3779838" y="3789363"/>
              <a:ext cx="504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bg1"/>
                  </a:solidFill>
                  <a:latin typeface="Verdana" pitchFamily="34" charset="0"/>
                </a:rPr>
                <a:t>С</a:t>
              </a:r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’</a:t>
              </a:r>
              <a:endParaRPr lang="ru-RU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627313" y="2997200"/>
              <a:ext cx="1368425" cy="1295400"/>
              <a:chOff x="1655" y="1888"/>
              <a:chExt cx="862" cy="816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655" y="1888"/>
                <a:ext cx="862" cy="816"/>
                <a:chOff x="1655" y="1888"/>
                <a:chExt cx="862" cy="816"/>
              </a:xfrm>
            </p:grpSpPr>
            <p:sp>
              <p:nvSpPr>
                <p:cNvPr id="15390" name="Line 45"/>
                <p:cNvSpPr>
                  <a:spLocks noChangeShapeType="1"/>
                </p:cNvSpPr>
                <p:nvPr/>
              </p:nvSpPr>
              <p:spPr bwMode="auto">
                <a:xfrm>
                  <a:off x="1655" y="1888"/>
                  <a:ext cx="862" cy="816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91" name="Freeform 46"/>
                <p:cNvSpPr>
                  <a:spLocks/>
                </p:cNvSpPr>
                <p:nvPr/>
              </p:nvSpPr>
              <p:spPr bwMode="auto">
                <a:xfrm>
                  <a:off x="1791" y="2025"/>
                  <a:ext cx="136" cy="90"/>
                </a:xfrm>
                <a:custGeom>
                  <a:avLst/>
                  <a:gdLst>
                    <a:gd name="T0" fmla="*/ 0 w 216"/>
                    <a:gd name="T1" fmla="*/ 1 h 153"/>
                    <a:gd name="T2" fmla="*/ 1 w 216"/>
                    <a:gd name="T3" fmla="*/ 1 h 153"/>
                    <a:gd name="T4" fmla="*/ 1 w 216"/>
                    <a:gd name="T5" fmla="*/ 0 h 153"/>
                    <a:gd name="T6" fmla="*/ 1 w 216"/>
                    <a:gd name="T7" fmla="*/ 1 h 153"/>
                    <a:gd name="T8" fmla="*/ 1 w 216"/>
                    <a:gd name="T9" fmla="*/ 1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"/>
                    <a:gd name="T16" fmla="*/ 0 h 153"/>
                    <a:gd name="T17" fmla="*/ 216 w 216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" h="153">
                      <a:moveTo>
                        <a:pt x="0" y="45"/>
                      </a:moveTo>
                      <a:cubicBezTo>
                        <a:pt x="6" y="36"/>
                        <a:pt x="9" y="24"/>
                        <a:pt x="18" y="18"/>
                      </a:cubicBezTo>
                      <a:cubicBezTo>
                        <a:pt x="34" y="8"/>
                        <a:pt x="72" y="0"/>
                        <a:pt x="72" y="0"/>
                      </a:cubicBezTo>
                      <a:cubicBezTo>
                        <a:pt x="112" y="60"/>
                        <a:pt x="85" y="103"/>
                        <a:pt x="135" y="153"/>
                      </a:cubicBezTo>
                      <a:cubicBezTo>
                        <a:pt x="205" y="143"/>
                        <a:pt x="179" y="153"/>
                        <a:pt x="216" y="13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92" name="Freeform 47"/>
                <p:cNvSpPr>
                  <a:spLocks/>
                </p:cNvSpPr>
                <p:nvPr/>
              </p:nvSpPr>
              <p:spPr bwMode="auto">
                <a:xfrm>
                  <a:off x="2200" y="2432"/>
                  <a:ext cx="136" cy="91"/>
                </a:xfrm>
                <a:custGeom>
                  <a:avLst/>
                  <a:gdLst>
                    <a:gd name="T0" fmla="*/ 0 w 216"/>
                    <a:gd name="T1" fmla="*/ 1 h 153"/>
                    <a:gd name="T2" fmla="*/ 1 w 216"/>
                    <a:gd name="T3" fmla="*/ 1 h 153"/>
                    <a:gd name="T4" fmla="*/ 1 w 216"/>
                    <a:gd name="T5" fmla="*/ 0 h 153"/>
                    <a:gd name="T6" fmla="*/ 1 w 216"/>
                    <a:gd name="T7" fmla="*/ 1 h 153"/>
                    <a:gd name="T8" fmla="*/ 1 w 216"/>
                    <a:gd name="T9" fmla="*/ 1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"/>
                    <a:gd name="T16" fmla="*/ 0 h 153"/>
                    <a:gd name="T17" fmla="*/ 216 w 216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" h="153">
                      <a:moveTo>
                        <a:pt x="0" y="45"/>
                      </a:moveTo>
                      <a:cubicBezTo>
                        <a:pt x="6" y="36"/>
                        <a:pt x="9" y="24"/>
                        <a:pt x="18" y="18"/>
                      </a:cubicBezTo>
                      <a:cubicBezTo>
                        <a:pt x="34" y="8"/>
                        <a:pt x="72" y="0"/>
                        <a:pt x="72" y="0"/>
                      </a:cubicBezTo>
                      <a:cubicBezTo>
                        <a:pt x="112" y="60"/>
                        <a:pt x="85" y="103"/>
                        <a:pt x="135" y="153"/>
                      </a:cubicBezTo>
                      <a:cubicBezTo>
                        <a:pt x="205" y="143"/>
                        <a:pt x="179" y="153"/>
                        <a:pt x="216" y="13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9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064" y="2251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389" name="Line 49"/>
              <p:cNvSpPr>
                <a:spLocks noChangeShapeType="1"/>
              </p:cNvSpPr>
              <p:nvPr/>
            </p:nvSpPr>
            <p:spPr bwMode="auto">
              <a:xfrm>
                <a:off x="2109" y="2251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422" name="Text Box 54"/>
            <p:cNvSpPr txBox="1">
              <a:spLocks noChangeArrowheads="1"/>
            </p:cNvSpPr>
            <p:nvPr/>
          </p:nvSpPr>
          <p:spPr bwMode="auto">
            <a:xfrm>
              <a:off x="2627313" y="3500438"/>
              <a:ext cx="5762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O</a:t>
              </a:r>
              <a:endParaRPr lang="ru-RU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8423" name="Text Box 55"/>
            <p:cNvSpPr txBox="1">
              <a:spLocks noChangeArrowheads="1"/>
            </p:cNvSpPr>
            <p:nvPr/>
          </p:nvSpPr>
          <p:spPr bwMode="auto">
            <a:xfrm>
              <a:off x="2484438" y="3141663"/>
              <a:ext cx="1727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O”</a:t>
              </a:r>
              <a:endParaRPr lang="ru-RU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8424" name="Text Box 56"/>
            <p:cNvSpPr txBox="1">
              <a:spLocks noChangeArrowheads="1"/>
            </p:cNvSpPr>
            <p:nvPr/>
          </p:nvSpPr>
          <p:spPr bwMode="auto">
            <a:xfrm>
              <a:off x="3563938" y="2708275"/>
              <a:ext cx="6477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O’</a:t>
              </a:r>
              <a:endParaRPr lang="ru-RU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№ 474; №480; №481</a:t>
            </a:r>
            <a:endParaRPr lang="ru-RU" sz="48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Екатерина\Pictures\Безымянный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4230419" cy="2952328"/>
          </a:xfrm>
          <a:prstGeom prst="rect">
            <a:avLst/>
          </a:prstGeom>
          <a:noFill/>
        </p:spPr>
      </p:pic>
      <p:pic>
        <p:nvPicPr>
          <p:cNvPr id="2051" name="Picture 3" descr="C:\Users\Екатерина\Pictures\Безымянный 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3068960"/>
            <a:ext cx="4536504" cy="317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Freeform 5"/>
          <p:cNvSpPr>
            <a:spLocks/>
          </p:cNvSpPr>
          <p:nvPr/>
        </p:nvSpPr>
        <p:spPr bwMode="auto">
          <a:xfrm>
            <a:off x="4572000" y="1772816"/>
            <a:ext cx="12700" cy="469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960"/>
              </a:cxn>
            </a:cxnLst>
            <a:rect l="0" t="0" r="r" b="b"/>
            <a:pathLst>
              <a:path w="8" h="2960">
                <a:moveTo>
                  <a:pt x="0" y="0"/>
                </a:moveTo>
                <a:lnTo>
                  <a:pt x="8" y="2960"/>
                </a:lnTo>
              </a:path>
            </a:pathLst>
          </a:custGeom>
          <a:noFill/>
          <a:ln w="349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879475" y="1382713"/>
            <a:ext cx="1781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1 вариант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156325" y="1412875"/>
            <a:ext cx="178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2 вариант</a:t>
            </a: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 rot="-1276645">
            <a:off x="179388" y="2781300"/>
            <a:ext cx="2952750" cy="2447925"/>
          </a:xfrm>
          <a:prstGeom prst="triangle">
            <a:avLst>
              <a:gd name="adj" fmla="val 79912"/>
            </a:avLst>
          </a:prstGeom>
          <a:gradFill rotWithShape="1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 flipH="1">
            <a:off x="1258888" y="2565400"/>
            <a:ext cx="2952750" cy="3959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851275" y="22050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76238" y="54657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1692275" y="2205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3419475" y="4508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 rot="1774319">
            <a:off x="6398022" y="3310807"/>
            <a:ext cx="2520950" cy="2520950"/>
          </a:xfrm>
          <a:prstGeom prst="triangle">
            <a:avLst>
              <a:gd name="adj" fmla="val 0"/>
            </a:avLst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6443663" y="2420938"/>
            <a:ext cx="792162" cy="4032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6156325" y="2276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5508104" y="494116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7236296" y="24208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8172400" y="594928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404664"/>
            <a:ext cx="6837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92D050"/>
                </a:solidFill>
                <a:latin typeface="Times New Roman" pitchFamily="18" charset="0"/>
              </a:rPr>
              <a:t>Проверочная работа</a:t>
            </a:r>
            <a:endParaRPr lang="ru-RU" sz="4400" b="1" dirty="0">
              <a:solidFill>
                <a:srgbClr val="92D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1368425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55576" y="1412776"/>
            <a:ext cx="75608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На рисунке – бумажная салфетка,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сложенная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вчетверо.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Нарисовать, как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будет выглядеть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салфетка, если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её развернуть.</a:t>
            </a:r>
          </a:p>
        </p:txBody>
      </p:sp>
      <p:sp>
        <p:nvSpPr>
          <p:cNvPr id="80910" name="Freeform 14"/>
          <p:cNvSpPr>
            <a:spLocks/>
          </p:cNvSpPr>
          <p:nvPr/>
        </p:nvSpPr>
        <p:spPr bwMode="auto">
          <a:xfrm>
            <a:off x="2915816" y="3356992"/>
            <a:ext cx="2664000" cy="266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8" y="0"/>
              </a:cxn>
              <a:cxn ang="0">
                <a:pos x="1688" y="1680"/>
              </a:cxn>
              <a:cxn ang="0">
                <a:pos x="848" y="1680"/>
              </a:cxn>
              <a:cxn ang="0">
                <a:pos x="8" y="808"/>
              </a:cxn>
              <a:cxn ang="0">
                <a:pos x="8" y="16"/>
              </a:cxn>
            </a:cxnLst>
            <a:rect l="0" t="0" r="r" b="b"/>
            <a:pathLst>
              <a:path w="1688" h="1680">
                <a:moveTo>
                  <a:pt x="0" y="0"/>
                </a:moveTo>
                <a:lnTo>
                  <a:pt x="1688" y="0"/>
                </a:lnTo>
                <a:lnTo>
                  <a:pt x="1688" y="1680"/>
                </a:lnTo>
                <a:lnTo>
                  <a:pt x="848" y="1680"/>
                </a:lnTo>
                <a:lnTo>
                  <a:pt x="8" y="808"/>
                </a:lnTo>
                <a:lnTo>
                  <a:pt x="8" y="16"/>
                </a:lnTo>
              </a:path>
            </a:pathLst>
          </a:custGeom>
          <a:solidFill>
            <a:srgbClr val="FFFF99"/>
          </a:solidFill>
          <a:ln w="31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12" name="Freeform 16"/>
          <p:cNvSpPr>
            <a:spLocks/>
          </p:cNvSpPr>
          <p:nvPr/>
        </p:nvSpPr>
        <p:spPr bwMode="auto">
          <a:xfrm>
            <a:off x="2915816" y="3356992"/>
            <a:ext cx="2664296" cy="2736304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688" y="0"/>
              </a:cxn>
              <a:cxn ang="0">
                <a:pos x="1688" y="1712"/>
              </a:cxn>
            </a:cxnLst>
            <a:rect l="0" t="0" r="r" b="b"/>
            <a:pathLst>
              <a:path w="1688" h="1712">
                <a:moveTo>
                  <a:pt x="0" y="8"/>
                </a:moveTo>
                <a:lnTo>
                  <a:pt x="1688" y="0"/>
                </a:lnTo>
                <a:lnTo>
                  <a:pt x="1688" y="1712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0914" name="Picture 18" descr="Snimu_v_arendu_rassmotryu_varianty_po_pokupki_pomescheniy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725144"/>
            <a:ext cx="1292225" cy="1295400"/>
          </a:xfrm>
          <a:prstGeom prst="rect">
            <a:avLst/>
          </a:prstGeom>
          <a:noFill/>
        </p:spPr>
      </p:pic>
      <p:pic>
        <p:nvPicPr>
          <p:cNvPr id="80915" name="Picture 19" descr="Snimu_v_arendu_rassmotryu_varianty_po_pokupki_pomescheniy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429000"/>
            <a:ext cx="1295400" cy="1228725"/>
          </a:xfrm>
          <a:prstGeom prst="rect">
            <a:avLst/>
          </a:prstGeom>
          <a:noFill/>
        </p:spPr>
      </p:pic>
      <p:pic>
        <p:nvPicPr>
          <p:cNvPr id="80917" name="Picture 21" descr="0_96113_89b6302d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1500188" cy="20605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404664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Задача №1</a:t>
            </a:r>
            <a:endParaRPr lang="ru-RU"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95536" y="332656"/>
            <a:ext cx="82809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Имеют ли оси симметрии фигуры и если да, то сколько?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450" y="2565400"/>
            <a:ext cx="936625" cy="86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771775" y="2420938"/>
            <a:ext cx="1295400" cy="10080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1331913" y="4005263"/>
            <a:ext cx="914400" cy="1368425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4932363" y="2636838"/>
            <a:ext cx="1584325" cy="698500"/>
          </a:xfrm>
          <a:prstGeom prst="parallelogram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375" y="4221163"/>
            <a:ext cx="792163" cy="12017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рест 9"/>
          <p:cNvSpPr/>
          <p:nvPr/>
        </p:nvSpPr>
        <p:spPr>
          <a:xfrm>
            <a:off x="5651500" y="4005263"/>
            <a:ext cx="1152525" cy="1058862"/>
          </a:xfrm>
          <a:prstGeom prst="plu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692275" y="2349500"/>
            <a:ext cx="0" cy="14398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19475" y="2276475"/>
            <a:ext cx="0" cy="14398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27763" y="3789363"/>
            <a:ext cx="0" cy="14398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63713" y="3860800"/>
            <a:ext cx="0" cy="19446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348038" y="4797425"/>
            <a:ext cx="14398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555875" y="2708275"/>
            <a:ext cx="1728788" cy="7921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2700338" y="2708275"/>
            <a:ext cx="1511300" cy="7921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042988" y="4724400"/>
            <a:ext cx="151288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651500" y="4076700"/>
            <a:ext cx="1223963" cy="10080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724525" y="4005263"/>
            <a:ext cx="1150938" cy="9366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900113" y="2997200"/>
            <a:ext cx="158432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995738" y="4005263"/>
            <a:ext cx="0" cy="15843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042988" y="2420938"/>
            <a:ext cx="1296987" cy="11525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1042988" y="2420938"/>
            <a:ext cx="1225550" cy="11525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292725" y="4508500"/>
            <a:ext cx="180022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Задание на дом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6400800" cy="175260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31, № 479, №482, №483</a:t>
            </a:r>
          </a:p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Эл.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Прилож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лаборатория «Симметрия»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51050" y="3429000"/>
            <a:ext cx="2664000" cy="2664000"/>
            <a:chOff x="1280" y="2160"/>
            <a:chExt cx="1688" cy="1680"/>
          </a:xfrm>
        </p:grpSpPr>
        <p:sp>
          <p:nvSpPr>
            <p:cNvPr id="79877" name="Freeform 5"/>
            <p:cNvSpPr>
              <a:spLocks/>
            </p:cNvSpPr>
            <p:nvPr/>
          </p:nvSpPr>
          <p:spPr bwMode="auto">
            <a:xfrm>
              <a:off x="1280" y="2160"/>
              <a:ext cx="1688" cy="1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1680"/>
                </a:cxn>
                <a:cxn ang="0">
                  <a:pos x="848" y="1680"/>
                </a:cxn>
                <a:cxn ang="0">
                  <a:pos x="8" y="808"/>
                </a:cxn>
                <a:cxn ang="0">
                  <a:pos x="8" y="16"/>
                </a:cxn>
              </a:cxnLst>
              <a:rect l="0" t="0" r="r" b="b"/>
              <a:pathLst>
                <a:path w="1688" h="1680">
                  <a:moveTo>
                    <a:pt x="0" y="0"/>
                  </a:moveTo>
                  <a:lnTo>
                    <a:pt x="1688" y="0"/>
                  </a:lnTo>
                  <a:lnTo>
                    <a:pt x="1688" y="1680"/>
                  </a:lnTo>
                  <a:lnTo>
                    <a:pt x="848" y="1680"/>
                  </a:lnTo>
                  <a:lnTo>
                    <a:pt x="8" y="808"/>
                  </a:lnTo>
                  <a:lnTo>
                    <a:pt x="8" y="16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79879" name="Picture 7" descr="Snimu_v_arendu_rassmotryu_varianty_po_pokupki_pomescheniy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2" y="3022"/>
              <a:ext cx="814" cy="816"/>
            </a:xfrm>
            <a:prstGeom prst="rect">
              <a:avLst/>
            </a:prstGeom>
            <a:noFill/>
          </p:spPr>
        </p:pic>
        <p:pic>
          <p:nvPicPr>
            <p:cNvPr id="79880" name="Picture 8" descr="Snimu_v_arendu_rassmotryu_varianty_po_pokupki_pomescheniy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 flipH="1">
              <a:off x="1313" y="2139"/>
              <a:ext cx="774" cy="816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 flipV="1">
            <a:off x="2051720" y="764704"/>
            <a:ext cx="2664000" cy="2664000"/>
            <a:chOff x="1280" y="2160"/>
            <a:chExt cx="1688" cy="1680"/>
          </a:xfrm>
        </p:grpSpPr>
        <p:sp>
          <p:nvSpPr>
            <p:cNvPr id="79883" name="Freeform 11"/>
            <p:cNvSpPr>
              <a:spLocks/>
            </p:cNvSpPr>
            <p:nvPr/>
          </p:nvSpPr>
          <p:spPr bwMode="auto">
            <a:xfrm>
              <a:off x="1280" y="2160"/>
              <a:ext cx="1688" cy="1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1680"/>
                </a:cxn>
                <a:cxn ang="0">
                  <a:pos x="848" y="1680"/>
                </a:cxn>
                <a:cxn ang="0">
                  <a:pos x="8" y="808"/>
                </a:cxn>
                <a:cxn ang="0">
                  <a:pos x="8" y="16"/>
                </a:cxn>
              </a:cxnLst>
              <a:rect l="0" t="0" r="r" b="b"/>
              <a:pathLst>
                <a:path w="1688" h="1680">
                  <a:moveTo>
                    <a:pt x="0" y="0"/>
                  </a:moveTo>
                  <a:lnTo>
                    <a:pt x="1688" y="0"/>
                  </a:lnTo>
                  <a:lnTo>
                    <a:pt x="1688" y="1680"/>
                  </a:lnTo>
                  <a:lnTo>
                    <a:pt x="848" y="1680"/>
                  </a:lnTo>
                  <a:lnTo>
                    <a:pt x="8" y="808"/>
                  </a:lnTo>
                  <a:lnTo>
                    <a:pt x="8" y="16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79884" name="Picture 12" descr="Snimu_v_arendu_rassmotryu_varianty_po_pokupki_pomescheniy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2" y="3022"/>
              <a:ext cx="814" cy="816"/>
            </a:xfrm>
            <a:prstGeom prst="rect">
              <a:avLst/>
            </a:prstGeom>
            <a:noFill/>
          </p:spPr>
        </p:pic>
        <p:pic>
          <p:nvPicPr>
            <p:cNvPr id="79885" name="Picture 13" descr="Snimu_v_arendu_rassmotryu_varianty_po_pokupki_pomescheniy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 flipH="1">
              <a:off x="1313" y="2139"/>
              <a:ext cx="774" cy="816"/>
            </a:xfrm>
            <a:prstGeom prst="rect">
              <a:avLst/>
            </a:prstGeom>
            <a:noFill/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5400000" flipV="1">
            <a:off x="4715929" y="764793"/>
            <a:ext cx="2664000" cy="2663825"/>
            <a:chOff x="1280" y="2160"/>
            <a:chExt cx="1688" cy="1680"/>
          </a:xfrm>
        </p:grpSpPr>
        <p:sp>
          <p:nvSpPr>
            <p:cNvPr id="79891" name="Freeform 19"/>
            <p:cNvSpPr>
              <a:spLocks/>
            </p:cNvSpPr>
            <p:nvPr/>
          </p:nvSpPr>
          <p:spPr bwMode="auto">
            <a:xfrm>
              <a:off x="1280" y="2160"/>
              <a:ext cx="1688" cy="1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1680"/>
                </a:cxn>
                <a:cxn ang="0">
                  <a:pos x="848" y="1680"/>
                </a:cxn>
                <a:cxn ang="0">
                  <a:pos x="8" y="808"/>
                </a:cxn>
                <a:cxn ang="0">
                  <a:pos x="8" y="16"/>
                </a:cxn>
              </a:cxnLst>
              <a:rect l="0" t="0" r="r" b="b"/>
              <a:pathLst>
                <a:path w="1688" h="1680">
                  <a:moveTo>
                    <a:pt x="0" y="0"/>
                  </a:moveTo>
                  <a:lnTo>
                    <a:pt x="1688" y="0"/>
                  </a:lnTo>
                  <a:lnTo>
                    <a:pt x="1688" y="1680"/>
                  </a:lnTo>
                  <a:lnTo>
                    <a:pt x="848" y="1680"/>
                  </a:lnTo>
                  <a:lnTo>
                    <a:pt x="8" y="808"/>
                  </a:lnTo>
                  <a:lnTo>
                    <a:pt x="8" y="16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79892" name="Picture 20" descr="Snimu_v_arendu_rassmotryu_varianty_po_pokupki_pomescheniy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2" y="3022"/>
              <a:ext cx="814" cy="816"/>
            </a:xfrm>
            <a:prstGeom prst="rect">
              <a:avLst/>
            </a:prstGeom>
            <a:noFill/>
          </p:spPr>
        </p:pic>
        <p:pic>
          <p:nvPicPr>
            <p:cNvPr id="79893" name="Picture 21" descr="Snimu_v_arendu_rassmotryu_varianty_po_pokupki_pomescheniy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 flipH="1">
              <a:off x="1313" y="2139"/>
              <a:ext cx="774" cy="816"/>
            </a:xfrm>
            <a:prstGeom prst="rect">
              <a:avLst/>
            </a:prstGeom>
            <a:noFill/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 flipH="1">
            <a:off x="4716463" y="3429000"/>
            <a:ext cx="2665412" cy="2664000"/>
            <a:chOff x="1280" y="2160"/>
            <a:chExt cx="1688" cy="1680"/>
          </a:xfrm>
        </p:grpSpPr>
        <p:sp>
          <p:nvSpPr>
            <p:cNvPr id="79895" name="Freeform 23"/>
            <p:cNvSpPr>
              <a:spLocks/>
            </p:cNvSpPr>
            <p:nvPr/>
          </p:nvSpPr>
          <p:spPr bwMode="auto">
            <a:xfrm>
              <a:off x="1280" y="2160"/>
              <a:ext cx="1688" cy="1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1680"/>
                </a:cxn>
                <a:cxn ang="0">
                  <a:pos x="848" y="1680"/>
                </a:cxn>
                <a:cxn ang="0">
                  <a:pos x="8" y="808"/>
                </a:cxn>
                <a:cxn ang="0">
                  <a:pos x="8" y="16"/>
                </a:cxn>
              </a:cxnLst>
              <a:rect l="0" t="0" r="r" b="b"/>
              <a:pathLst>
                <a:path w="1688" h="1680">
                  <a:moveTo>
                    <a:pt x="0" y="0"/>
                  </a:moveTo>
                  <a:lnTo>
                    <a:pt x="1688" y="0"/>
                  </a:lnTo>
                  <a:lnTo>
                    <a:pt x="1688" y="1680"/>
                  </a:lnTo>
                  <a:lnTo>
                    <a:pt x="848" y="1680"/>
                  </a:lnTo>
                  <a:lnTo>
                    <a:pt x="8" y="808"/>
                  </a:lnTo>
                  <a:lnTo>
                    <a:pt x="8" y="16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79896" name="Picture 24" descr="Snimu_v_arendu_rassmotryu_varianty_po_pokupki_pomescheniy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2" y="3022"/>
              <a:ext cx="814" cy="816"/>
            </a:xfrm>
            <a:prstGeom prst="rect">
              <a:avLst/>
            </a:prstGeom>
            <a:noFill/>
          </p:spPr>
        </p:pic>
        <p:pic>
          <p:nvPicPr>
            <p:cNvPr id="79897" name="Picture 25" descr="Snimu_v_arendu_rassmotryu_varianty_po_pokupki_pomescheniy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 flipH="1">
              <a:off x="1313" y="2139"/>
              <a:ext cx="774" cy="8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1368425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755576" y="1412776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На рисунке – бумажная салфетка,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сложенная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вчетверо.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Нарисовать, как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будет выглядеть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салфетка, если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её развернуть.</a:t>
            </a:r>
          </a:p>
        </p:txBody>
      </p:sp>
      <p:sp>
        <p:nvSpPr>
          <p:cNvPr id="83974" name="Freeform 6"/>
          <p:cNvSpPr>
            <a:spLocks/>
          </p:cNvSpPr>
          <p:nvPr/>
        </p:nvSpPr>
        <p:spPr bwMode="auto">
          <a:xfrm>
            <a:off x="2915816" y="3429000"/>
            <a:ext cx="2679700" cy="266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8" y="0"/>
              </a:cxn>
              <a:cxn ang="0">
                <a:pos x="1688" y="1680"/>
              </a:cxn>
              <a:cxn ang="0">
                <a:pos x="848" y="1680"/>
              </a:cxn>
              <a:cxn ang="0">
                <a:pos x="8" y="808"/>
              </a:cxn>
              <a:cxn ang="0">
                <a:pos x="8" y="16"/>
              </a:cxn>
            </a:cxnLst>
            <a:rect l="0" t="0" r="r" b="b"/>
            <a:pathLst>
              <a:path w="1688" h="1680">
                <a:moveTo>
                  <a:pt x="0" y="0"/>
                </a:moveTo>
                <a:lnTo>
                  <a:pt x="1688" y="0"/>
                </a:lnTo>
                <a:lnTo>
                  <a:pt x="1688" y="1680"/>
                </a:lnTo>
                <a:lnTo>
                  <a:pt x="848" y="1680"/>
                </a:lnTo>
                <a:lnTo>
                  <a:pt x="8" y="808"/>
                </a:lnTo>
                <a:lnTo>
                  <a:pt x="8" y="16"/>
                </a:lnTo>
              </a:path>
            </a:pathLst>
          </a:custGeom>
          <a:solidFill>
            <a:srgbClr val="CCFFFF"/>
          </a:solidFill>
          <a:ln w="31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5" name="Freeform 7"/>
          <p:cNvSpPr>
            <a:spLocks/>
          </p:cNvSpPr>
          <p:nvPr/>
        </p:nvSpPr>
        <p:spPr bwMode="auto">
          <a:xfrm>
            <a:off x="2915816" y="3429000"/>
            <a:ext cx="1588" cy="127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0"/>
              </a:cxn>
            </a:cxnLst>
            <a:rect l="0" t="0" r="r" b="b"/>
            <a:pathLst>
              <a:path w="1" h="800">
                <a:moveTo>
                  <a:pt x="0" y="0"/>
                </a:moveTo>
                <a:lnTo>
                  <a:pt x="0" y="80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3979" name="Picture 11" descr="0_96113_89b6302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65104"/>
            <a:ext cx="1500188" cy="2060575"/>
          </a:xfrm>
          <a:prstGeom prst="rect">
            <a:avLst/>
          </a:prstGeom>
          <a:noFill/>
        </p:spPr>
      </p:pic>
      <p:sp>
        <p:nvSpPr>
          <p:cNvPr id="83980" name="Freeform 12"/>
          <p:cNvSpPr>
            <a:spLocks/>
          </p:cNvSpPr>
          <p:nvPr/>
        </p:nvSpPr>
        <p:spPr bwMode="auto">
          <a:xfrm>
            <a:off x="4211960" y="6093296"/>
            <a:ext cx="1346200" cy="1588"/>
          </a:xfrm>
          <a:custGeom>
            <a:avLst/>
            <a:gdLst/>
            <a:ahLst/>
            <a:cxnLst>
              <a:cxn ang="0">
                <a:pos x="848" y="0"/>
              </a:cxn>
              <a:cxn ang="0">
                <a:pos x="0" y="0"/>
              </a:cxn>
            </a:cxnLst>
            <a:rect l="0" t="0" r="r" b="b"/>
            <a:pathLst>
              <a:path w="848" h="1">
                <a:moveTo>
                  <a:pt x="848" y="0"/>
                </a:move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3981" name="Picture 13" descr="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429000"/>
            <a:ext cx="2305050" cy="19875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404664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44008" y="836712"/>
            <a:ext cx="2664000" cy="2664296"/>
            <a:chOff x="3334" y="618"/>
            <a:chExt cx="1691" cy="1680"/>
          </a:xfrm>
        </p:grpSpPr>
        <p:sp>
          <p:nvSpPr>
            <p:cNvPr id="82951" name="Freeform 7"/>
            <p:cNvSpPr>
              <a:spLocks/>
            </p:cNvSpPr>
            <p:nvPr/>
          </p:nvSpPr>
          <p:spPr bwMode="auto">
            <a:xfrm>
              <a:off x="3334" y="618"/>
              <a:ext cx="1688" cy="1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1680"/>
                </a:cxn>
                <a:cxn ang="0">
                  <a:pos x="848" y="1680"/>
                </a:cxn>
                <a:cxn ang="0">
                  <a:pos x="8" y="808"/>
                </a:cxn>
                <a:cxn ang="0">
                  <a:pos x="8" y="16"/>
                </a:cxn>
              </a:cxnLst>
              <a:rect l="0" t="0" r="r" b="b"/>
              <a:pathLst>
                <a:path w="1688" h="1680">
                  <a:moveTo>
                    <a:pt x="0" y="0"/>
                  </a:moveTo>
                  <a:lnTo>
                    <a:pt x="1688" y="0"/>
                  </a:lnTo>
                  <a:lnTo>
                    <a:pt x="1688" y="1680"/>
                  </a:lnTo>
                  <a:lnTo>
                    <a:pt x="848" y="1680"/>
                  </a:lnTo>
                  <a:lnTo>
                    <a:pt x="8" y="808"/>
                  </a:lnTo>
                  <a:lnTo>
                    <a:pt x="8" y="16"/>
                  </a:lnTo>
                </a:path>
              </a:pathLst>
            </a:custGeom>
            <a:solidFill>
              <a:srgbClr val="CCFFFF"/>
            </a:solidFill>
            <a:ln w="31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82954" name="Picture 10" descr="origina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3" y="618"/>
              <a:ext cx="1452" cy="1252"/>
            </a:xfrm>
            <a:prstGeom prst="rect">
              <a:avLst/>
            </a:prstGeom>
            <a:noFill/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 flipH="1">
            <a:off x="1979712" y="836712"/>
            <a:ext cx="2665412" cy="2664000"/>
            <a:chOff x="3334" y="618"/>
            <a:chExt cx="1691" cy="1680"/>
          </a:xfrm>
        </p:grpSpPr>
        <p:sp>
          <p:nvSpPr>
            <p:cNvPr id="82963" name="Freeform 19"/>
            <p:cNvSpPr>
              <a:spLocks/>
            </p:cNvSpPr>
            <p:nvPr/>
          </p:nvSpPr>
          <p:spPr bwMode="auto">
            <a:xfrm>
              <a:off x="3334" y="618"/>
              <a:ext cx="1688" cy="1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1680"/>
                </a:cxn>
                <a:cxn ang="0">
                  <a:pos x="848" y="1680"/>
                </a:cxn>
                <a:cxn ang="0">
                  <a:pos x="8" y="808"/>
                </a:cxn>
                <a:cxn ang="0">
                  <a:pos x="8" y="16"/>
                </a:cxn>
              </a:cxnLst>
              <a:rect l="0" t="0" r="r" b="b"/>
              <a:pathLst>
                <a:path w="1688" h="1680">
                  <a:moveTo>
                    <a:pt x="0" y="0"/>
                  </a:moveTo>
                  <a:lnTo>
                    <a:pt x="1688" y="0"/>
                  </a:lnTo>
                  <a:lnTo>
                    <a:pt x="1688" y="1680"/>
                  </a:lnTo>
                  <a:lnTo>
                    <a:pt x="848" y="1680"/>
                  </a:lnTo>
                  <a:lnTo>
                    <a:pt x="8" y="808"/>
                  </a:lnTo>
                  <a:lnTo>
                    <a:pt x="8" y="16"/>
                  </a:lnTo>
                </a:path>
              </a:pathLst>
            </a:custGeom>
            <a:solidFill>
              <a:srgbClr val="CCFFFF"/>
            </a:solidFill>
            <a:ln w="31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82964" name="Picture 20" descr="origina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3" y="618"/>
              <a:ext cx="1452" cy="1252"/>
            </a:xfrm>
            <a:prstGeom prst="rect">
              <a:avLst/>
            </a:prstGeom>
            <a:noFill/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 flipV="1">
            <a:off x="4644008" y="3501008"/>
            <a:ext cx="2664000" cy="2662237"/>
            <a:chOff x="3334" y="618"/>
            <a:chExt cx="1691" cy="1680"/>
          </a:xfrm>
        </p:grpSpPr>
        <p:sp>
          <p:nvSpPr>
            <p:cNvPr id="82966" name="Freeform 22"/>
            <p:cNvSpPr>
              <a:spLocks/>
            </p:cNvSpPr>
            <p:nvPr/>
          </p:nvSpPr>
          <p:spPr bwMode="auto">
            <a:xfrm>
              <a:off x="3334" y="618"/>
              <a:ext cx="1688" cy="1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1680"/>
                </a:cxn>
                <a:cxn ang="0">
                  <a:pos x="848" y="1680"/>
                </a:cxn>
                <a:cxn ang="0">
                  <a:pos x="8" y="808"/>
                </a:cxn>
                <a:cxn ang="0">
                  <a:pos x="8" y="16"/>
                </a:cxn>
              </a:cxnLst>
              <a:rect l="0" t="0" r="r" b="b"/>
              <a:pathLst>
                <a:path w="1688" h="1680">
                  <a:moveTo>
                    <a:pt x="0" y="0"/>
                  </a:moveTo>
                  <a:lnTo>
                    <a:pt x="1688" y="0"/>
                  </a:lnTo>
                  <a:lnTo>
                    <a:pt x="1688" y="1680"/>
                  </a:lnTo>
                  <a:lnTo>
                    <a:pt x="848" y="1680"/>
                  </a:lnTo>
                  <a:lnTo>
                    <a:pt x="8" y="808"/>
                  </a:lnTo>
                  <a:lnTo>
                    <a:pt x="8" y="16"/>
                  </a:lnTo>
                </a:path>
              </a:pathLst>
            </a:custGeom>
            <a:solidFill>
              <a:srgbClr val="CCFFFF"/>
            </a:solidFill>
            <a:ln w="31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82967" name="Picture 23" descr="origina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3" y="618"/>
              <a:ext cx="1452" cy="1252"/>
            </a:xfrm>
            <a:prstGeom prst="rect">
              <a:avLst/>
            </a:prstGeom>
            <a:noFill/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 flipH="1" flipV="1">
            <a:off x="1979712" y="3501008"/>
            <a:ext cx="2665412" cy="2662237"/>
            <a:chOff x="3334" y="618"/>
            <a:chExt cx="1691" cy="1680"/>
          </a:xfrm>
        </p:grpSpPr>
        <p:sp>
          <p:nvSpPr>
            <p:cNvPr id="82969" name="Freeform 25"/>
            <p:cNvSpPr>
              <a:spLocks/>
            </p:cNvSpPr>
            <p:nvPr/>
          </p:nvSpPr>
          <p:spPr bwMode="auto">
            <a:xfrm>
              <a:off x="3334" y="618"/>
              <a:ext cx="1688" cy="1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1680"/>
                </a:cxn>
                <a:cxn ang="0">
                  <a:pos x="848" y="1680"/>
                </a:cxn>
                <a:cxn ang="0">
                  <a:pos x="8" y="808"/>
                </a:cxn>
                <a:cxn ang="0">
                  <a:pos x="8" y="16"/>
                </a:cxn>
              </a:cxnLst>
              <a:rect l="0" t="0" r="r" b="b"/>
              <a:pathLst>
                <a:path w="1688" h="1680">
                  <a:moveTo>
                    <a:pt x="0" y="0"/>
                  </a:moveTo>
                  <a:lnTo>
                    <a:pt x="1688" y="0"/>
                  </a:lnTo>
                  <a:lnTo>
                    <a:pt x="1688" y="1680"/>
                  </a:lnTo>
                  <a:lnTo>
                    <a:pt x="848" y="1680"/>
                  </a:lnTo>
                  <a:lnTo>
                    <a:pt x="8" y="808"/>
                  </a:lnTo>
                  <a:lnTo>
                    <a:pt x="8" y="16"/>
                  </a:lnTo>
                </a:path>
              </a:pathLst>
            </a:custGeom>
            <a:solidFill>
              <a:srgbClr val="CCFFFF"/>
            </a:solidFill>
            <a:ln w="31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82970" name="Picture 26" descr="origina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3" y="618"/>
              <a:ext cx="1452" cy="12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butterfly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85686">
            <a:off x="5155705" y="3529511"/>
            <a:ext cx="2999233" cy="285464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980728"/>
            <a:ext cx="4176464" cy="46910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  <a:cs typeface="Sakkal Majalla" pitchFamily="2" charset="-78"/>
              </a:rPr>
              <a:t>Я в листочке, я в кристалле,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  <a:cs typeface="Sakkal Majalla" pitchFamily="2" charset="-78"/>
              </a:rPr>
              <a:t>Я в живописи, архитектуре,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  <a:cs typeface="Sakkal Majalla" pitchFamily="2" charset="-78"/>
              </a:rPr>
              <a:t>Я в геометрии, я в человеке.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  <a:cs typeface="Sakkal Majalla" pitchFamily="2" charset="-78"/>
              </a:rPr>
              <a:t>Одним я нравлюсь, другие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  <a:cs typeface="Sakkal Majalla" pitchFamily="2" charset="-78"/>
              </a:rPr>
              <a:t>Находят меня скучной.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  <a:cs typeface="Sakkal Majalla" pitchFamily="2" charset="-78"/>
              </a:rPr>
              <a:t>Но все признают, что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  <a:cs typeface="Sakkal Majalla" pitchFamily="2" charset="-78"/>
              </a:rPr>
              <a:t>Я – элемент  красоты.</a:t>
            </a:r>
          </a:p>
          <a:p>
            <a:endParaRPr lang="ru-RU" dirty="0"/>
          </a:p>
        </p:txBody>
      </p:sp>
      <p:pic>
        <p:nvPicPr>
          <p:cNvPr id="5" name="Picture 21" descr="8227174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55873">
            <a:off x="4635886" y="2386689"/>
            <a:ext cx="2869158" cy="2037102"/>
          </a:xfrm>
          <a:prstGeom prst="rect">
            <a:avLst/>
          </a:prstGeom>
          <a:noFill/>
        </p:spPr>
      </p:pic>
      <p:pic>
        <p:nvPicPr>
          <p:cNvPr id="6" name="Picture 11" descr="7_bi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43242">
            <a:off x="5900855" y="299900"/>
            <a:ext cx="2699836" cy="2699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Симметрия </a:t>
            </a:r>
            <a:endParaRPr lang="ru-RU" sz="48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катерина\Pictures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6912768" cy="4828103"/>
          </a:xfrm>
          <a:prstGeom prst="rect">
            <a:avLst/>
          </a:prstGeom>
          <a:noFill/>
        </p:spPr>
      </p:pic>
      <p:pic>
        <p:nvPicPr>
          <p:cNvPr id="5" name="Picture 11" descr="0_96113_89b6302d_X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1368152" cy="187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Симметрия</a:t>
            </a: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в природе</a:t>
            </a:r>
          </a:p>
        </p:txBody>
      </p:sp>
      <p:pic>
        <p:nvPicPr>
          <p:cNvPr id="21508" name="Содержимое 12" descr="S2021565-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 l="6061" t="4546" r="7071" b="6061"/>
          <a:stretch>
            <a:fillRect/>
          </a:stretch>
        </p:blipFill>
        <p:spPr>
          <a:xfrm>
            <a:off x="395535" y="1484784"/>
            <a:ext cx="3759679" cy="5157861"/>
          </a:xfrm>
        </p:spPr>
      </p:pic>
      <p:sp>
        <p:nvSpPr>
          <p:cNvPr id="21507" name="Прямоугольник 8"/>
          <p:cNvSpPr>
            <a:spLocks noChangeArrowheads="1"/>
          </p:cNvSpPr>
          <p:nvPr/>
        </p:nvSpPr>
        <p:spPr bwMode="auto">
          <a:xfrm>
            <a:off x="4427984" y="1916832"/>
            <a:ext cx="419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Внимательное наблюдение показывает, что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основу красоты многих форм, созданных природой, составляет симметрия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>
                <a:latin typeface="Arial" charset="0"/>
                <a:cs typeface="Arial" charset="0"/>
              </a:rPr>
              <a:t> </a:t>
            </a:r>
          </a:p>
          <a:p>
            <a:endParaRPr lang="ru-RU" sz="2800" dirty="0">
              <a:latin typeface="Arial" charset="0"/>
              <a:cs typeface="Arial" charset="0"/>
            </a:endParaRPr>
          </a:p>
        </p:txBody>
      </p:sp>
      <p:pic>
        <p:nvPicPr>
          <p:cNvPr id="7" name="Picture 11" descr="Sea&amp;Under7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81128"/>
            <a:ext cx="2747797" cy="20608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20688"/>
            <a:ext cx="8229600" cy="1224136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00"/>
                </a:solidFill>
              </a:rPr>
              <a:t>    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Симметрия в растительном мире</a:t>
            </a:r>
          </a:p>
        </p:txBody>
      </p:sp>
      <p:pic>
        <p:nvPicPr>
          <p:cNvPr id="20483" name="Picture 4" descr="P105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47980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6" descr="0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3475038" cy="260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5" descr="0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933056"/>
            <a:ext cx="3487738" cy="261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Копия Цветок в насекомым"/>
          <p:cNvPicPr>
            <a:picLocks noChangeAspect="1" noChangeArrowheads="1"/>
          </p:cNvPicPr>
          <p:nvPr/>
        </p:nvPicPr>
        <p:blipFill>
          <a:blip r:embed="rId5" cstate="print"/>
          <a:srcRect t="1192" r="2644"/>
          <a:stretch>
            <a:fillRect/>
          </a:stretch>
        </p:blipFill>
        <p:spPr>
          <a:xfrm>
            <a:off x="6012160" y="1556792"/>
            <a:ext cx="266429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389</Words>
  <Application>Microsoft Office PowerPoint</Application>
  <PresentationFormat>Экран (4:3)</PresentationFormat>
  <Paragraphs>81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Симметрия </vt:lpstr>
      <vt:lpstr>Симметрия в природе</vt:lpstr>
      <vt:lpstr>    Симметрия в растительном мире</vt:lpstr>
      <vt:lpstr>Симметрия в животном мире.</vt:lpstr>
      <vt:lpstr>Слайд 11</vt:lpstr>
      <vt:lpstr>Симметрия в  неживой природе</vt:lpstr>
      <vt:lpstr>Слайд 13</vt:lpstr>
      <vt:lpstr>Слайд 14</vt:lpstr>
      <vt:lpstr>Построение точки, симметричной данной</vt:lpstr>
      <vt:lpstr>Построение отрезка, симметричного данному</vt:lpstr>
      <vt:lpstr>Построение треугольника, симметричного данному</vt:lpstr>
      <vt:lpstr>№ 474; №480; №481</vt:lpstr>
      <vt:lpstr>Слайд 19</vt:lpstr>
      <vt:lpstr>Слайд 20</vt:lpstr>
      <vt:lpstr>Задание на дом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Екатерина</cp:lastModifiedBy>
  <cp:revision>97</cp:revision>
  <dcterms:created xsi:type="dcterms:W3CDTF">2012-12-10T16:50:34Z</dcterms:created>
  <dcterms:modified xsi:type="dcterms:W3CDTF">2014-03-29T19:07:41Z</dcterms:modified>
</cp:coreProperties>
</file>