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1A6B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659E-3D5D-4A45-8B87-5CEF35E0642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7DC3-A049-40CC-BE96-71E6CEB38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500166" y="2000240"/>
            <a:ext cx="74751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Особенности написания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 приставок на –З, -С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85728"/>
            <a:ext cx="54691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Русский язык. 5 класс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58" y="5643578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МОБУ СОШ с.Засечное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Антонова И.Н.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3108" y="642918"/>
            <a:ext cx="6296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Домашнее задание: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000240"/>
            <a:ext cx="6348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Упр. </a:t>
            </a:r>
            <a:r>
              <a:rPr lang="ru-RU" sz="40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248,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249 (по выбору)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857496"/>
            <a:ext cx="750099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Упр.250 (обратиться 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к словарю синонимов)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shutterstock_716266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4357694"/>
            <a:ext cx="3048000" cy="2026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4414" y="428604"/>
            <a:ext cx="7929586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Еще нужно успеть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_дать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кормушку. Но вьюга всё пуще сердилась. «Как же я пойду?» – беспокоился Саша. Вдруг через несколько минут ветер утих, вьюга будто 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_жалилась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над мальчиком. Он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_махнул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снег с шубки и побежал в школу.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500958" y="3500438"/>
            <a:ext cx="1643042" cy="928694"/>
          </a:xfrm>
          <a:prstGeom prst="wedgeRoundRect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43834" y="3571876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4800" b="1" dirty="0" smtClean="0">
                <a:solidFill>
                  <a:srgbClr val="FF00FF"/>
                </a:solidFill>
              </a:rPr>
              <a:t>С</a:t>
            </a:r>
            <a:endParaRPr lang="ru-RU" sz="44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643306" y="142852"/>
            <a:ext cx="3084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Запомни!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357298"/>
            <a:ext cx="73404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Пиши букву </a:t>
            </a:r>
            <a:r>
              <a:rPr lang="ru-RU" sz="4400" b="1" cap="none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4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начале слов:</a:t>
            </a:r>
            <a:endParaRPr lang="ru-RU" sz="4400" b="1" cap="none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357430"/>
            <a:ext cx="2057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ДЕСЬ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571876"/>
            <a:ext cx="2632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4643446"/>
            <a:ext cx="3384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ДОРОВЬЕ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3857620" y="3500438"/>
            <a:ext cx="2214578" cy="571504"/>
          </a:xfrm>
          <a:prstGeom prst="blockArc">
            <a:avLst>
              <a:gd name="adj1" fmla="val 10877534"/>
              <a:gd name="adj2" fmla="val 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4000496" y="2357430"/>
            <a:ext cx="2000264" cy="571504"/>
          </a:xfrm>
          <a:prstGeom prst="blockArc">
            <a:avLst>
              <a:gd name="adj1" fmla="val 10877534"/>
              <a:gd name="adj2" fmla="val 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3500430" y="4500570"/>
            <a:ext cx="3000396" cy="571504"/>
          </a:xfrm>
          <a:prstGeom prst="blockArc">
            <a:avLst>
              <a:gd name="adj1" fmla="val 10877534"/>
              <a:gd name="adj2" fmla="val 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shutterstock_5706082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2848" y="4572008"/>
            <a:ext cx="3121152" cy="2081784"/>
          </a:xfrm>
          <a:prstGeom prst="rect">
            <a:avLst/>
          </a:prstGeom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6786578" y="3357562"/>
            <a:ext cx="2214578" cy="1214446"/>
          </a:xfrm>
          <a:prstGeom prst="wedgeRoundRect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072330" y="3500438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FF"/>
                </a:solidFill>
              </a:rPr>
              <a:t>З? С?</a:t>
            </a:r>
            <a:endParaRPr lang="ru-RU" sz="4800" b="1" dirty="0">
              <a:solidFill>
                <a:srgbClr val="FF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14290"/>
            <a:ext cx="8001024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Юра вышел на поляну раньше всех. Как ни 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_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матривался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он, ребят не видел. Мальчик прилег на траву и увидел высоко над лесом 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_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численное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количество звезд. Казалось, их 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_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порядочно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786190"/>
            <a:ext cx="50006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_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бросали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по темному небу. Они 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_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покойно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мигали, привлекая к себе внимание.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528837" y="214290"/>
            <a:ext cx="7615163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Спишите пары слов,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выделите в них корень и приставку.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000240"/>
            <a:ext cx="8049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Разлучить – растолковать;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143248"/>
            <a:ext cx="8445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бездарный – бесконечный;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4357694"/>
            <a:ext cx="698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избежать – испортить.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1893075" y="1464455"/>
            <a:ext cx="214314" cy="1143008"/>
          </a:xfrm>
          <a:prstGeom prst="halfFram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5400000">
            <a:off x="5531651" y="1540655"/>
            <a:ext cx="223838" cy="1143008"/>
          </a:xfrm>
          <a:prstGeom prst="halfFram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5400000">
            <a:off x="1602561" y="2683663"/>
            <a:ext cx="223838" cy="1143008"/>
          </a:xfrm>
          <a:prstGeom prst="halfFram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>
            <a:off x="5603089" y="2755101"/>
            <a:ext cx="223838" cy="1143008"/>
          </a:xfrm>
          <a:prstGeom prst="halfFram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2143108" y="4071942"/>
            <a:ext cx="214314" cy="785818"/>
          </a:xfrm>
          <a:prstGeom prst="halfFram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5400000">
            <a:off x="5572132" y="4143380"/>
            <a:ext cx="214314" cy="785818"/>
          </a:xfrm>
          <a:prstGeom prst="halfFram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 rot="5400000">
            <a:off x="4777744" y="5937900"/>
            <a:ext cx="978408" cy="467492"/>
          </a:xfrm>
          <a:prstGeom prst="stripedRightArrow">
            <a:avLst/>
          </a:prstGeom>
          <a:solidFill>
            <a:srgbClr val="1A6B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42976" y="785794"/>
            <a:ext cx="800102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конце приставки пиши букву 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 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,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если за ней стоит звонкий согласный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00372"/>
            <a:ext cx="77867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конце приставки пиши букву       ,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если за ней стоит глухой согласный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86710" y="785794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З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15272" y="271462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shutterstock_5706082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776216"/>
            <a:ext cx="3121152" cy="2081784"/>
          </a:xfrm>
          <a:prstGeom prst="rect">
            <a:avLst/>
          </a:prstGeom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6929422" y="3357562"/>
            <a:ext cx="2214578" cy="1214446"/>
          </a:xfrm>
          <a:prstGeom prst="wedgeRoundRect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FF"/>
                </a:solidFill>
              </a:rPr>
              <a:t>З? С?</a:t>
            </a:r>
            <a:endParaRPr lang="ru-RU" sz="4400" b="1" dirty="0">
              <a:solidFill>
                <a:srgbClr val="FF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14290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Юра вышел на поляну раньше всех. Как ни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_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матривался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он, ребят не видел. Мальчик прилег на тр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а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ву и увидел высоко над лесом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_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численное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о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личество звезд. К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а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залось, их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_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порядочно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3643314"/>
            <a:ext cx="50720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_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о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сали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 темному небу. Они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_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покойно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и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гали, привл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кая к себе внимание.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714612" y="142852"/>
            <a:ext cx="55178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6BEE"/>
                </a:solidFill>
                <a:effectLst/>
              </a:rPr>
              <a:t>Найди лишнее слово.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6BEE"/>
                </a:solidFill>
              </a:rPr>
              <a:t>Обоснуй свой выбор.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A6BEE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68564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Растопить, сгорбиться, испечь.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786058"/>
            <a:ext cx="680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Искать, расцвести, рассказать.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714752"/>
            <a:ext cx="8789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Размышлять, безвольный, истолковать.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34" y="5429264"/>
            <a:ext cx="76438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Будьте внимательны! 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Обращайте внимание на состав слова.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14414" y="214290"/>
            <a:ext cx="77332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-З, -С на конце приставок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3524436">
            <a:off x="3142286" y="1016808"/>
            <a:ext cx="285752" cy="1050441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8574144">
            <a:off x="6623739" y="1058839"/>
            <a:ext cx="285752" cy="97717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714488"/>
            <a:ext cx="3417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…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зв.согл</a:t>
            </a:r>
            <a:r>
              <a:rPr lang="ru-RU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.</a:t>
            </a:r>
            <a:endParaRPr lang="ru-RU" sz="54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1714488"/>
            <a:ext cx="3395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…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ffectLst/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гл.согл</a:t>
            </a:r>
            <a:r>
              <a:rPr lang="ru-RU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.</a:t>
            </a:r>
            <a:endParaRPr lang="ru-RU" sz="54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5400000">
            <a:off x="1696621" y="1303719"/>
            <a:ext cx="214313" cy="1035851"/>
          </a:xfrm>
          <a:prstGeom prst="half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5400000">
            <a:off x="5840025" y="1303719"/>
            <a:ext cx="214313" cy="1035851"/>
          </a:xfrm>
          <a:prstGeom prst="half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786058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РОЗ-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786058"/>
            <a:ext cx="22145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ЧЕРЕС-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РОС-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6000768"/>
            <a:ext cx="7143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!!!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РАЗ- /Р</a:t>
            </a:r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З- (разлить – р</a:t>
            </a:r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злив)</a:t>
            </a:r>
          </a:p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РАС- /Р</a:t>
            </a:r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С- (расписать – р</a:t>
            </a:r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спись)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Блок-схема: данные 12"/>
          <p:cNvSpPr>
            <a:spLocks noChangeAspect="1"/>
          </p:cNvSpPr>
          <p:nvPr/>
        </p:nvSpPr>
        <p:spPr>
          <a:xfrm rot="1388893">
            <a:off x="3391263" y="5930247"/>
            <a:ext cx="41528" cy="180000"/>
          </a:xfrm>
          <a:prstGeom prst="flowChartInputOutp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данные 13"/>
          <p:cNvSpPr>
            <a:spLocks noChangeAspect="1"/>
          </p:cNvSpPr>
          <p:nvPr/>
        </p:nvSpPr>
        <p:spPr>
          <a:xfrm rot="1388893">
            <a:off x="3319824" y="6430313"/>
            <a:ext cx="41528" cy="180000"/>
          </a:xfrm>
          <a:prstGeom prst="flowChartInputOutp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овина рамки 17"/>
          <p:cNvSpPr/>
          <p:nvPr/>
        </p:nvSpPr>
        <p:spPr>
          <a:xfrm rot="5400000">
            <a:off x="6340089" y="6304381"/>
            <a:ext cx="142877" cy="678660"/>
          </a:xfrm>
          <a:prstGeom prst="half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оловина рамки 18"/>
          <p:cNvSpPr/>
          <p:nvPr/>
        </p:nvSpPr>
        <p:spPr>
          <a:xfrm rot="5400000">
            <a:off x="5982899" y="5804315"/>
            <a:ext cx="142877" cy="678660"/>
          </a:xfrm>
          <a:prstGeom prst="half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Блок-схема: данные 14"/>
          <p:cNvSpPr>
            <a:spLocks noChangeAspect="1"/>
          </p:cNvSpPr>
          <p:nvPr/>
        </p:nvSpPr>
        <p:spPr>
          <a:xfrm rot="1388893">
            <a:off x="6105906" y="6001685"/>
            <a:ext cx="41528" cy="180000"/>
          </a:xfrm>
          <a:prstGeom prst="flowChartInputOutp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данные 15"/>
          <p:cNvSpPr>
            <a:spLocks noChangeAspect="1"/>
          </p:cNvSpPr>
          <p:nvPr/>
        </p:nvSpPr>
        <p:spPr>
          <a:xfrm rot="1388893">
            <a:off x="6534534" y="6501751"/>
            <a:ext cx="41528" cy="180000"/>
          </a:xfrm>
          <a:prstGeom prst="flowChartInputOutp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359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16</cp:revision>
  <dcterms:created xsi:type="dcterms:W3CDTF">2015-01-28T09:52:59Z</dcterms:created>
  <dcterms:modified xsi:type="dcterms:W3CDTF">2015-01-28T14:54:13Z</dcterms:modified>
</cp:coreProperties>
</file>