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notesMasterIdLst>
    <p:notesMasterId r:id="rId18"/>
  </p:notesMasterIdLst>
  <p:sldIdLst>
    <p:sldId id="304" r:id="rId2"/>
    <p:sldId id="298" r:id="rId3"/>
    <p:sldId id="303" r:id="rId4"/>
    <p:sldId id="302" r:id="rId5"/>
    <p:sldId id="259" r:id="rId6"/>
    <p:sldId id="299" r:id="rId7"/>
    <p:sldId id="300" r:id="rId8"/>
    <p:sldId id="267" r:id="rId9"/>
    <p:sldId id="307" r:id="rId10"/>
    <p:sldId id="308" r:id="rId11"/>
    <p:sldId id="269" r:id="rId12"/>
    <p:sldId id="270" r:id="rId13"/>
    <p:sldId id="268" r:id="rId14"/>
    <p:sldId id="275" r:id="rId15"/>
    <p:sldId id="260" r:id="rId16"/>
    <p:sldId id="306" r:id="rId17"/>
  </p:sldIdLst>
  <p:sldSz cx="9144000" cy="6858000" type="screen4x3"/>
  <p:notesSz cx="6858000" cy="9144000"/>
  <p:defaultTextStyle>
    <a:defPPr>
      <a:defRPr lang="ru-RU"/>
    </a:defPPr>
    <a:lvl1pPr algn="ctr" rtl="0" fontAlgn="base">
      <a:lnSpc>
        <a:spcPct val="80000"/>
      </a:lnSpc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buChar char="n"/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80000"/>
      </a:lnSpc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buChar char="n"/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80000"/>
      </a:lnSpc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buChar char="n"/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80000"/>
      </a:lnSpc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buChar char="n"/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80000"/>
      </a:lnSpc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buChar char="n"/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FF99"/>
    <a:srgbClr val="FFCC66"/>
    <a:srgbClr val="FF6600"/>
    <a:srgbClr val="FFCC99"/>
    <a:srgbClr val="FFFF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462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A5D89620-8228-4B72-AA1F-72D57B4579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396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96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28374-229B-491F-A68D-73E1C5B9F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FB0D0-1950-4E0C-844B-4C3FAC255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80068-D23A-47E2-A5E2-188EBA918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6304C-CA00-4BE9-A82D-D18696105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396E8-93A3-4247-B0DC-318BD5922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BB94C-5D1F-4BD9-B0C9-F7B4D42ED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29ABD-DE80-4327-9B04-121EEF0C8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3C339-1D6A-49C3-A559-72C2EA1BD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F315C-3D04-4976-BD29-236DBC22F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FC059-9117-40FB-B1C4-7B47E21FA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489F6-8F0E-48FD-9C5D-E7A5B9C11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07118-44AA-43C0-B894-2A862A71A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8A7B8-50B7-4D79-B909-082FDC656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B9087-D0A7-449E-9FBA-26FEFDE0E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EF072-5056-47B4-9FEA-35F18929A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FFCC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767BD018-B504-44CA-B05A-99BE55947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3859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3859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3859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23860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23860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23860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23860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3860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23860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86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6" r:id="rId2"/>
    <p:sldLayoutId id="2147483885" r:id="rId3"/>
    <p:sldLayoutId id="2147483884" r:id="rId4"/>
    <p:sldLayoutId id="2147483883" r:id="rId5"/>
    <p:sldLayoutId id="2147483882" r:id="rId6"/>
    <p:sldLayoutId id="2147483881" r:id="rId7"/>
    <p:sldLayoutId id="2147483880" r:id="rId8"/>
    <p:sldLayoutId id="2147483879" r:id="rId9"/>
    <p:sldLayoutId id="2147483878" r:id="rId10"/>
    <p:sldLayoutId id="2147483877" r:id="rId11"/>
    <p:sldLayoutId id="2147483876" r:id="rId12"/>
    <p:sldLayoutId id="2147483875" r:id="rId13"/>
    <p:sldLayoutId id="2147483874" r:id="rId14"/>
    <p:sldLayoutId id="2147483873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2328858"/>
          </a:xfrm>
        </p:spPr>
        <p:txBody>
          <a:bodyPr/>
          <a:lstStyle/>
          <a:p>
            <a:r>
              <a:rPr lang="ru-RU" sz="4800" dirty="0" smtClean="0">
                <a:solidFill>
                  <a:srgbClr val="FF3300"/>
                </a:solidFill>
              </a:rPr>
              <a:t>«</a:t>
            </a:r>
            <a:r>
              <a:rPr lang="ru-RU" sz="4800" dirty="0" smtClean="0">
                <a:solidFill>
                  <a:srgbClr val="FF3300"/>
                </a:solidFill>
                <a:latin typeface="Arial Rounded MT Bold" pitchFamily="34" charset="0"/>
              </a:rPr>
              <a:t>Арифметическая и геометрическая прогрессии»</a:t>
            </a:r>
            <a:br>
              <a:rPr lang="ru-RU" sz="4800" dirty="0" smtClean="0">
                <a:solidFill>
                  <a:srgbClr val="FF3300"/>
                </a:solidFill>
                <a:latin typeface="Arial Rounded MT Bold" pitchFamily="34" charset="0"/>
              </a:rPr>
            </a:br>
            <a:r>
              <a:rPr lang="ru-RU" sz="4800" i="1" dirty="0" smtClean="0"/>
              <a:t> </a:t>
            </a:r>
            <a:r>
              <a:rPr lang="ru-RU" sz="4800" dirty="0" smtClean="0">
                <a:solidFill>
                  <a:srgbClr val="FF3300"/>
                </a:solidFill>
                <a:latin typeface="Arial Rounded MT Bold" pitchFamily="34" charset="0"/>
              </a:rPr>
              <a:t/>
            </a:r>
            <a:br>
              <a:rPr lang="ru-RU" sz="4800" dirty="0" smtClean="0">
                <a:solidFill>
                  <a:srgbClr val="FF3300"/>
                </a:solidFill>
                <a:latin typeface="Arial Rounded MT Bold" pitchFamily="34" charset="0"/>
              </a:rPr>
            </a:b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2786058"/>
            <a:ext cx="9144000" cy="4071942"/>
          </a:xfrm>
          <a:solidFill>
            <a:srgbClr val="CCFF99"/>
          </a:solidFill>
        </p:spPr>
        <p:txBody>
          <a:bodyPr/>
          <a:lstStyle/>
          <a:p>
            <a:pPr algn="ctr" eaLnBrk="1" hangingPunct="1">
              <a:buNone/>
              <a:defRPr/>
            </a:pPr>
            <a:r>
              <a:rPr lang="ru-RU" sz="4400" i="1" dirty="0" smtClean="0"/>
              <a:t>Повторительно-обобщающий урок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Сравни результаты</a:t>
            </a:r>
            <a:endParaRPr lang="ru-RU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mtClean="0"/>
              <a:t>1 вариант</a:t>
            </a:r>
          </a:p>
          <a:p>
            <a:endParaRPr lang="ru-RU" smtClean="0"/>
          </a:p>
          <a:p>
            <a:r>
              <a:rPr lang="ru-RU" smtClean="0"/>
              <a:t>1) </a:t>
            </a:r>
            <a:r>
              <a:rPr lang="en-US" smtClean="0"/>
              <a:t>S7=- 254</a:t>
            </a:r>
          </a:p>
          <a:p>
            <a:r>
              <a:rPr lang="en-US" smtClean="0"/>
              <a:t>2) S6=121</a:t>
            </a:r>
          </a:p>
          <a:p>
            <a:r>
              <a:rPr lang="en-US" smtClean="0"/>
              <a:t>3) S5=</a:t>
            </a:r>
            <a:r>
              <a:rPr lang="ru-RU" smtClean="0"/>
              <a:t>781</a:t>
            </a:r>
            <a:endParaRPr lang="en-US" smtClean="0"/>
          </a:p>
          <a:p>
            <a:r>
              <a:rPr lang="ru-RU" smtClean="0"/>
              <a:t>4</a:t>
            </a:r>
            <a:r>
              <a:rPr lang="en-US" smtClean="0"/>
              <a:t>) 31 000 000</a:t>
            </a:r>
            <a:r>
              <a:rPr lang="ru-RU" smtClean="0"/>
              <a:t> кл.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mtClean="0"/>
              <a:t>2 вариант</a:t>
            </a:r>
          </a:p>
          <a:p>
            <a:endParaRPr lang="ru-RU" smtClean="0"/>
          </a:p>
          <a:p>
            <a:r>
              <a:rPr lang="ru-RU" smtClean="0"/>
              <a:t>1)</a:t>
            </a:r>
            <a:r>
              <a:rPr lang="en-US" smtClean="0"/>
              <a:t> S7=</a:t>
            </a:r>
            <a:r>
              <a:rPr lang="ru-RU" smtClean="0"/>
              <a:t>1376</a:t>
            </a:r>
            <a:endParaRPr lang="en-US" smtClean="0"/>
          </a:p>
          <a:p>
            <a:r>
              <a:rPr lang="en-US" smtClean="0"/>
              <a:t>2) S5=3</a:t>
            </a:r>
          </a:p>
          <a:p>
            <a:r>
              <a:rPr lang="en-US" smtClean="0"/>
              <a:t>3) S5=</a:t>
            </a:r>
            <a:r>
              <a:rPr lang="ru-RU" smtClean="0"/>
              <a:t>363</a:t>
            </a:r>
            <a:endParaRPr lang="en-US" smtClean="0"/>
          </a:p>
          <a:p>
            <a:r>
              <a:rPr lang="ru-RU" smtClean="0"/>
              <a:t>4</a:t>
            </a:r>
            <a:r>
              <a:rPr lang="en-US" smtClean="0"/>
              <a:t>) 63 000</a:t>
            </a:r>
            <a:r>
              <a:rPr lang="ru-RU" smtClean="0"/>
              <a:t> инф.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135688" y="5973763"/>
            <a:ext cx="741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FF3300"/>
                </a:solidFill>
              </a:rPr>
              <a:t>Задача из ЕГЭ</a:t>
            </a:r>
            <a:br>
              <a:rPr lang="ru-RU" b="1" smtClean="0">
                <a:solidFill>
                  <a:srgbClr val="FF3300"/>
                </a:solidFill>
              </a:rPr>
            </a:br>
            <a:r>
              <a:rPr lang="ru-RU" b="1" smtClean="0">
                <a:solidFill>
                  <a:srgbClr val="FF3300"/>
                </a:solidFill>
              </a:rPr>
              <a:t>Допольнительная часть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00375" y="1428750"/>
            <a:ext cx="6143625" cy="542925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ru-RU" sz="3200" smtClean="0"/>
              <a:t>    Юноша подарил девушке в первый день 3 цветка, а в каждый последующий день дарил на 2 цветка больше, чем в предыдущий день. Сколько денег он потратил на цветы за две недели, если один цветок стоит 10 рублей?</a:t>
            </a:r>
          </a:p>
        </p:txBody>
      </p:sp>
      <p:pic>
        <p:nvPicPr>
          <p:cNvPr id="27653" name="Picture 5" descr="2780-fac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484313"/>
            <a:ext cx="2447925" cy="2370137"/>
          </a:xfrm>
          <a:noFill/>
          <a:ln w="57150">
            <a:solidFill>
              <a:srgbClr val="0000FF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923088" cy="811213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FF3300"/>
                </a:solidFill>
              </a:rPr>
              <a:t>Решение</a:t>
            </a:r>
          </a:p>
        </p:txBody>
      </p:sp>
      <p:sp>
        <p:nvSpPr>
          <p:cNvPr id="20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6720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1</a:t>
            </a:r>
            <a:r>
              <a:rPr lang="ru-RU" sz="2400" b="1" smtClean="0"/>
              <a:t>. Пусть              (кол-во цветов, купленных в 1-ый день), тогда            (на столько юноша увеличивал каждый день кол-во купленных цветков).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2. Найдем       (кол-во цветков, купленных за две недели):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3. Найдем количество потраченных денег на цветы: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                                            (руб)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Ответ: юноша потратил за две недели 2240 рублей.</a:t>
            </a:r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908175" y="1412875"/>
          <a:ext cx="936625" cy="501650"/>
        </p:xfrm>
        <a:graphic>
          <a:graphicData uri="http://schemas.openxmlformats.org/presentationml/2006/ole">
            <p:oleObj spid="_x0000_s2050" name="Формула" r:id="rId3" imgW="406048" imgH="215713" progId="Equation.3">
              <p:embed/>
            </p:oleObj>
          </a:graphicData>
        </a:graphic>
      </p:graphicFrame>
      <p:sp>
        <p:nvSpPr>
          <p:cNvPr id="206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10"/>
          <p:cNvGraphicFramePr>
            <a:graphicFrameLocks noChangeAspect="1"/>
          </p:cNvGraphicFramePr>
          <p:nvPr/>
        </p:nvGraphicFramePr>
        <p:xfrm>
          <a:off x="1763713" y="1828800"/>
          <a:ext cx="863600" cy="409575"/>
        </p:xfrm>
        <a:graphic>
          <a:graphicData uri="http://schemas.openxmlformats.org/presentationml/2006/ole">
            <p:oleObj spid="_x0000_s2051" name="Формула" r:id="rId4" imgW="380670" imgH="177646" progId="Equation.3">
              <p:embed/>
            </p:oleObj>
          </a:graphicData>
        </a:graphic>
      </p:graphicFrame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2" name="Object 12"/>
          <p:cNvGraphicFramePr>
            <a:graphicFrameLocks noChangeAspect="1"/>
          </p:cNvGraphicFramePr>
          <p:nvPr/>
        </p:nvGraphicFramePr>
        <p:xfrm>
          <a:off x="2051050" y="2492375"/>
          <a:ext cx="504825" cy="504825"/>
        </p:xfrm>
        <a:graphic>
          <a:graphicData uri="http://schemas.openxmlformats.org/presentationml/2006/ole">
            <p:oleObj spid="_x0000_s2052" name="Формула" r:id="rId5" imgW="215619" imgH="215619" progId="Equation.3">
              <p:embed/>
            </p:oleObj>
          </a:graphicData>
        </a:graphic>
      </p:graphicFrame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3" name="Object 14"/>
          <p:cNvGraphicFramePr>
            <a:graphicFrameLocks noChangeAspect="1"/>
          </p:cNvGraphicFramePr>
          <p:nvPr/>
        </p:nvGraphicFramePr>
        <p:xfrm>
          <a:off x="971550" y="3165475"/>
          <a:ext cx="2808288" cy="869950"/>
        </p:xfrm>
        <a:graphic>
          <a:graphicData uri="http://schemas.openxmlformats.org/presentationml/2006/ole">
            <p:oleObj spid="_x0000_s2053" name="Формула" r:id="rId6" imgW="1320227" imgH="406224" progId="Equation.3">
              <p:embed/>
            </p:oleObj>
          </a:graphicData>
        </a:graphic>
      </p:graphicFrame>
      <p:sp>
        <p:nvSpPr>
          <p:cNvPr id="206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4" name="Object 16"/>
          <p:cNvGraphicFramePr>
            <a:graphicFrameLocks noChangeAspect="1"/>
          </p:cNvGraphicFramePr>
          <p:nvPr/>
        </p:nvGraphicFramePr>
        <p:xfrm>
          <a:off x="971550" y="3954463"/>
          <a:ext cx="6985000" cy="860425"/>
        </p:xfrm>
        <a:graphic>
          <a:graphicData uri="http://schemas.openxmlformats.org/presentationml/2006/ole">
            <p:oleObj spid="_x0000_s2054" name="Формула" r:id="rId7" imgW="3327400" imgH="406400" progId="Equation.3">
              <p:embed/>
            </p:oleObj>
          </a:graphicData>
        </a:graphic>
      </p:graphicFrame>
      <p:sp>
        <p:nvSpPr>
          <p:cNvPr id="206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5" name="Object 18"/>
          <p:cNvGraphicFramePr>
            <a:graphicFrameLocks noChangeAspect="1"/>
          </p:cNvGraphicFramePr>
          <p:nvPr/>
        </p:nvGraphicFramePr>
        <p:xfrm>
          <a:off x="971550" y="5300663"/>
          <a:ext cx="3241675" cy="444500"/>
        </p:xfrm>
        <a:graphic>
          <a:graphicData uri="http://schemas.openxmlformats.org/presentationml/2006/ole">
            <p:oleObj spid="_x0000_s2055" name="Формула" r:id="rId8" imgW="1600200" imgH="2159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00098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FF3300"/>
                </a:solidFill>
              </a:rPr>
              <a:t>Из истории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005263"/>
            <a:ext cx="8075612" cy="24558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5 век до н.э. – древние греки знают формулы суммы натуральных  и четных натуральных последовательных чисел.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5 век н.э. – в Китае и Индии ученые знают формулу </a:t>
            </a:r>
            <a:r>
              <a:rPr lang="en-US" sz="2400" smtClean="0"/>
              <a:t>n</a:t>
            </a:r>
            <a:r>
              <a:rPr lang="ru-RU" sz="2400" smtClean="0"/>
              <a:t>-ого члена и суммы </a:t>
            </a:r>
            <a:r>
              <a:rPr lang="en-US" sz="2400" smtClean="0"/>
              <a:t>n</a:t>
            </a:r>
            <a:r>
              <a:rPr lang="ru-RU" sz="2400" smtClean="0"/>
              <a:t> первых членов арифметической прогрессии.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Упоминание о геометрической прогрессии в легенде об изобретателе шахмат.  </a:t>
            </a:r>
          </a:p>
        </p:txBody>
      </p:sp>
      <p:pic>
        <p:nvPicPr>
          <p:cNvPr id="25609" name="Picture 9" descr="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1628775"/>
            <a:ext cx="1760537" cy="2089150"/>
          </a:xfrm>
          <a:noFill/>
          <a:ln w="38100" algn="ctr">
            <a:solidFill>
              <a:srgbClr val="000099"/>
            </a:solidFill>
          </a:ln>
        </p:spPr>
      </p:pic>
      <p:pic>
        <p:nvPicPr>
          <p:cNvPr id="25611" name="Picture 11" descr="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940425" y="1773238"/>
            <a:ext cx="2016125" cy="2016125"/>
          </a:xfrm>
          <a:noFill/>
          <a:ln w="28575">
            <a:solidFill>
              <a:srgbClr val="0000FF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70" name="Rectangle 30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549275"/>
            <a:ext cx="8050212" cy="1368425"/>
          </a:xfrm>
        </p:spPr>
        <p:txBody>
          <a:bodyPr/>
          <a:lstStyle/>
          <a:p>
            <a:pPr algn="ctr" eaLnBrk="1" hangingPunct="1"/>
            <a:r>
              <a:rPr lang="ru-RU" sz="4000" smtClean="0"/>
              <a:t>    </a:t>
            </a:r>
            <a:r>
              <a:rPr lang="ru-RU" sz="4000" b="1" smtClean="0"/>
              <a:t>Сколько зерен попросил изобретатель шахмат у царя?</a:t>
            </a:r>
          </a:p>
        </p:txBody>
      </p:sp>
      <p:sp>
        <p:nvSpPr>
          <p:cNvPr id="240671" name="Rectangle 31"/>
          <p:cNvSpPr>
            <a:spLocks noGrp="1" noChangeArrowheads="1"/>
          </p:cNvSpPr>
          <p:nvPr>
            <p:ph type="body" idx="4294967295"/>
          </p:nvPr>
        </p:nvSpPr>
        <p:spPr>
          <a:xfrm>
            <a:off x="2286000" y="3933825"/>
            <a:ext cx="6858000" cy="27098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000" smtClean="0"/>
              <a:t>Ответ : 18 квинтиллионов 500 квадриллионов, </a:t>
            </a:r>
            <a:r>
              <a:rPr lang="ru-RU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000" smtClean="0">
                <a:solidFill>
                  <a:srgbClr val="FF0000"/>
                </a:solidFill>
              </a:rPr>
              <a:t>18 446 744 073 709 551 615</a:t>
            </a:r>
            <a:endParaRPr lang="ru-RU" sz="4000" smtClean="0"/>
          </a:p>
        </p:txBody>
      </p:sp>
      <p:sp>
        <p:nvSpPr>
          <p:cNvPr id="307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0672" name="Object 32"/>
          <p:cNvGraphicFramePr>
            <a:graphicFrameLocks noChangeAspect="1"/>
          </p:cNvGraphicFramePr>
          <p:nvPr/>
        </p:nvGraphicFramePr>
        <p:xfrm>
          <a:off x="323850" y="2420938"/>
          <a:ext cx="8569325" cy="1439862"/>
        </p:xfrm>
        <a:graphic>
          <a:graphicData uri="http://schemas.openxmlformats.org/presentationml/2006/ole">
            <p:oleObj spid="_x0000_s3074" name="Формула" r:id="rId3" imgW="1511300" imgH="241300" progId="Equation.3">
              <p:embed/>
            </p:oleObj>
          </a:graphicData>
        </a:graphic>
      </p:graphicFrame>
      <p:pic>
        <p:nvPicPr>
          <p:cNvPr id="240675" name="Picture 35" descr="легенда о создателе шахмат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3860800"/>
            <a:ext cx="2106612" cy="2801938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40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0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4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0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0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0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40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40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40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24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26035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FF3300"/>
                </a:solidFill>
              </a:rPr>
              <a:t>Домашнее задание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708400" y="1844675"/>
            <a:ext cx="4895850" cy="1878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ru-RU" sz="2800" u="sng"/>
              <a:t>Обязательный уровень</a:t>
            </a:r>
            <a:r>
              <a:rPr lang="ru-RU" sz="2400"/>
              <a:t>: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ru-RU" sz="2400"/>
              <a:t> №650(а, б)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ru-RU" sz="2400"/>
              <a:t>№ 653(а)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ru-RU" sz="2400"/>
              <a:t>   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851275" y="4005263"/>
            <a:ext cx="4319588" cy="1262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ru-RU" sz="2800" u="sng"/>
              <a:t>Уровень повышенной сложности: 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None/>
            </a:pPr>
            <a:r>
              <a:rPr lang="ru-RU" sz="2400"/>
              <a:t>№655</a:t>
            </a:r>
          </a:p>
        </p:txBody>
      </p:sp>
      <p:pic>
        <p:nvPicPr>
          <p:cNvPr id="16389" name="Picture 14" descr="album_2808173243_55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844675"/>
            <a:ext cx="3024188" cy="2698750"/>
          </a:xfrm>
          <a:prstGeom prst="rect">
            <a:avLst/>
          </a:prstGeom>
          <a:solidFill>
            <a:srgbClr val="FFCC66"/>
          </a:solidFill>
          <a:ln w="57150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Ваше настроение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1116013" y="2205038"/>
            <a:ext cx="1439862" cy="1295400"/>
          </a:xfrm>
          <a:prstGeom prst="smileyFace">
            <a:avLst>
              <a:gd name="adj" fmla="val 4653"/>
            </a:avLst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3924300" y="2205038"/>
            <a:ext cx="1439863" cy="1368425"/>
          </a:xfrm>
          <a:prstGeom prst="smileyFace">
            <a:avLst>
              <a:gd name="adj" fmla="val 338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6877050" y="2133600"/>
            <a:ext cx="1439863" cy="1366838"/>
          </a:xfrm>
          <a:prstGeom prst="smileyFace">
            <a:avLst>
              <a:gd name="adj" fmla="val -4653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1751" name="Picture 11" descr="Картинка 18 из 422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076700"/>
            <a:ext cx="29527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13" descr="Картинка 58 из 294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3789363"/>
            <a:ext cx="181610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3" name="Picture 15" descr="Картинка 650 из 39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3860800"/>
            <a:ext cx="2276475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49157" grpId="0" animBg="1"/>
      <p:bldP spid="491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57238"/>
          </a:xfrm>
        </p:spPr>
        <p:txBody>
          <a:bodyPr/>
          <a:lstStyle/>
          <a:p>
            <a:pPr eaLnBrk="1" hangingPunct="1"/>
            <a:r>
              <a:rPr lang="ru-RU" smtClean="0"/>
              <a:t>             Решите устно</a:t>
            </a:r>
          </a:p>
        </p:txBody>
      </p:sp>
      <p:sp>
        <p:nvSpPr>
          <p:cNvPr id="7171" name="Содержимое 17"/>
          <p:cNvSpPr>
            <a:spLocks noGrp="1"/>
          </p:cNvSpPr>
          <p:nvPr>
            <p:ph sz="half" idx="1"/>
          </p:nvPr>
        </p:nvSpPr>
        <p:spPr>
          <a:xfrm>
            <a:off x="0" y="1214438"/>
            <a:ext cx="4495800" cy="56435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1. Назовите первые четыре члена арифметической прогрессии.</a:t>
            </a:r>
            <a:br>
              <a:rPr lang="ru-RU" smtClean="0"/>
            </a:br>
            <a:r>
              <a:rPr lang="ru-RU" smtClean="0"/>
              <a:t> а</a:t>
            </a:r>
            <a:r>
              <a:rPr lang="ru-RU" baseline="-25000" smtClean="0"/>
              <a:t>1</a:t>
            </a:r>
            <a:r>
              <a:rPr lang="ru-RU" smtClean="0"/>
              <a:t>=</a:t>
            </a:r>
            <a:r>
              <a:rPr lang="en-US" smtClean="0"/>
              <a:t>4</a:t>
            </a:r>
            <a:r>
              <a:rPr lang="ru-RU" smtClean="0"/>
              <a:t>, d=7.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2. Назовите первый член и разность  арифметической прогрессии.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–7, –4, –1, … .</a:t>
            </a:r>
          </a:p>
        </p:txBody>
      </p:sp>
      <p:sp>
        <p:nvSpPr>
          <p:cNvPr id="7172" name="Содержимое 18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95800" cy="5715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1. Назовите первый член и знаменатель геометрической  прогрессии.</a:t>
            </a:r>
            <a:br>
              <a:rPr lang="ru-RU" smtClean="0"/>
            </a:br>
            <a:r>
              <a:rPr lang="ru-RU" smtClean="0"/>
              <a:t>6; 3; 1,5; ….</a:t>
            </a:r>
            <a:br>
              <a:rPr lang="ru-RU" smtClean="0"/>
            </a:b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2. Назовите первые четыре члена геометрической прогрессии.</a:t>
            </a:r>
            <a:br>
              <a:rPr lang="ru-RU" smtClean="0"/>
            </a:br>
            <a:r>
              <a:rPr lang="ru-RU" smtClean="0"/>
              <a:t> </a:t>
            </a:r>
            <a:br>
              <a:rPr lang="ru-RU" smtClean="0"/>
            </a:br>
            <a:r>
              <a:rPr lang="en-US" smtClean="0"/>
              <a:t>b</a:t>
            </a:r>
            <a:r>
              <a:rPr lang="ru-RU" baseline="-25000" smtClean="0"/>
              <a:t>1</a:t>
            </a:r>
            <a:r>
              <a:rPr lang="ru-RU" smtClean="0"/>
              <a:t>=–3,  </a:t>
            </a:r>
            <a:r>
              <a:rPr lang="en-US" smtClean="0"/>
              <a:t>q</a:t>
            </a:r>
            <a:r>
              <a:rPr lang="ru-RU" smtClean="0"/>
              <a:t>=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100" y="506413"/>
            <a:ext cx="8229600" cy="685784"/>
          </a:xfrm>
        </p:spPr>
        <p:txBody>
          <a:bodyPr/>
          <a:lstStyle/>
          <a:p>
            <a:pPr marL="0" lvl="5" eaLnBrk="0" hangingPunct="0">
              <a:defRPr/>
            </a:pPr>
            <a:r>
              <a:rPr lang="ru-RU" b="1" dirty="0" smtClean="0">
                <a:solidFill>
                  <a:srgbClr val="FF3300"/>
                </a:solidFill>
              </a:rPr>
              <a:t>            Работа в группах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195" name="Содержимое 5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857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                                Задача 1</a:t>
            </a:r>
          </a:p>
          <a:p>
            <a:pPr>
              <a:buFont typeface="Wingdings" pitchFamily="2" charset="2"/>
              <a:buNone/>
            </a:pPr>
            <a:r>
              <a:rPr lang="ru-RU" sz="4000" smtClean="0"/>
              <a:t>         Вирусы гриппа размножаются очень быстро. Заболевший гриппом ученик, придя в школу, за 5 минут может заразить трех человек. В вашем классе всего 25 учащихся. Через 15 минут сколько учащихся будут заряжены вирусом гриппа.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4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285750"/>
          </a:xfrm>
        </p:spPr>
        <p:txBody>
          <a:bodyPr/>
          <a:lstStyle/>
          <a:p>
            <a:pPr eaLnBrk="1" hangingPunct="1"/>
            <a:r>
              <a:rPr lang="ru-RU" b="1" u="sng" smtClean="0"/>
              <a:t>               </a:t>
            </a:r>
            <a:br>
              <a:rPr lang="ru-RU" b="1" u="sng" smtClean="0"/>
            </a:br>
            <a:r>
              <a:rPr lang="ru-RU" b="1" u="sng" smtClean="0"/>
              <a:t>Задача 2</a:t>
            </a:r>
            <a:r>
              <a:rPr lang="ru-RU" b="1" smtClean="0"/>
              <a:t/>
            </a:r>
            <a:br>
              <a:rPr lang="ru-RU" b="1" smtClean="0"/>
            </a:br>
            <a:endParaRPr lang="ru-RU" smtClean="0"/>
          </a:p>
        </p:txBody>
      </p:sp>
      <p:sp>
        <p:nvSpPr>
          <p:cNvPr id="1028" name="Содержимое 5"/>
          <p:cNvSpPr>
            <a:spLocks noGrp="1"/>
          </p:cNvSpPr>
          <p:nvPr>
            <p:ph idx="1"/>
          </p:nvPr>
        </p:nvSpPr>
        <p:spPr>
          <a:xfrm>
            <a:off x="0" y="765175"/>
            <a:ext cx="9144000" cy="6378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smtClean="0">
                <a:latin typeface="Comic Sans MS" pitchFamily="66" charset="0"/>
              </a:rPr>
              <a:t>В нашей Б-Баишевской школе необходимо распространить информацию. Распространение происходит по следующей схеме. Каждый </a:t>
            </a:r>
            <a:r>
              <a:rPr lang="ru-RU" sz="3600" b="1" smtClean="0"/>
              <a:t>у</a:t>
            </a:r>
            <a:r>
              <a:rPr lang="ru-RU" sz="3600" b="1" smtClean="0">
                <a:latin typeface="Comic Sans MS" pitchFamily="66" charset="0"/>
              </a:rPr>
              <a:t>ч</a:t>
            </a:r>
            <a:r>
              <a:rPr lang="ru-RU" sz="3600" b="1" smtClean="0"/>
              <a:t>ени</a:t>
            </a:r>
            <a:r>
              <a:rPr lang="ru-RU" sz="3600" b="1" smtClean="0">
                <a:latin typeface="Comic Sans MS" pitchFamily="66" charset="0"/>
              </a:rPr>
              <a:t>к в течение минуты должен проинформировать 4 </a:t>
            </a:r>
            <a:r>
              <a:rPr lang="ru-RU" sz="3600" b="1" smtClean="0"/>
              <a:t>у</a:t>
            </a:r>
            <a:r>
              <a:rPr lang="ru-RU" sz="3600" b="1" smtClean="0">
                <a:latin typeface="Comic Sans MS" pitchFamily="66" charset="0"/>
              </a:rPr>
              <a:t>ч</a:t>
            </a:r>
            <a:r>
              <a:rPr lang="ru-RU" sz="3600" b="1" smtClean="0"/>
              <a:t>еников</a:t>
            </a:r>
            <a:r>
              <a:rPr lang="ru-RU" sz="3600" b="1" smtClean="0">
                <a:latin typeface="Comic Sans MS" pitchFamily="66" charset="0"/>
              </a:rPr>
              <a:t>. Первоначальной информацией владеют 2 </a:t>
            </a:r>
            <a:r>
              <a:rPr lang="ru-RU" sz="3600" b="1" smtClean="0"/>
              <a:t>у</a:t>
            </a:r>
            <a:r>
              <a:rPr lang="ru-RU" sz="3600" b="1" smtClean="0">
                <a:latin typeface="Comic Sans MS" pitchFamily="66" charset="0"/>
              </a:rPr>
              <a:t>ч</a:t>
            </a:r>
            <a:r>
              <a:rPr lang="ru-RU" sz="3600" b="1" smtClean="0"/>
              <a:t>ени</a:t>
            </a:r>
            <a:r>
              <a:rPr lang="ru-RU" sz="3600" b="1" smtClean="0">
                <a:latin typeface="Comic Sans MS" pitchFamily="66" charset="0"/>
              </a:rPr>
              <a:t>ка. Всего в нашей школе 1</a:t>
            </a:r>
            <a:r>
              <a:rPr lang="ru-RU" sz="3600" b="1" smtClean="0"/>
              <a:t>49</a:t>
            </a:r>
            <a:r>
              <a:rPr lang="ru-RU" sz="3600" b="1" smtClean="0">
                <a:latin typeface="Comic Sans MS" pitchFamily="66" charset="0"/>
              </a:rPr>
              <a:t> ученик</a:t>
            </a:r>
            <a:r>
              <a:rPr lang="ru-RU" sz="3600" b="1" smtClean="0"/>
              <a:t>ов</a:t>
            </a:r>
            <a:r>
              <a:rPr lang="ru-RU" sz="3600" b="1" smtClean="0">
                <a:latin typeface="Comic Sans MS" pitchFamily="66" charset="0"/>
              </a:rPr>
              <a:t>. Через какое время каждый ученик школы будет информирован? </a:t>
            </a:r>
          </a:p>
          <a:p>
            <a:pPr eaLnBrk="1" hangingPunct="1"/>
            <a:endParaRPr lang="ru-RU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352550" y="1285875"/>
          <a:ext cx="6438900" cy="4286250"/>
        </p:xfrm>
        <a:graphic>
          <a:graphicData uri="http://schemas.openxmlformats.org/presentationml/2006/ole">
            <p:oleObj spid="_x0000_s1026" name="Диаграмма" r:id="rId3" imgW="6438900" imgH="4286301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FF3300"/>
                </a:solidFill>
              </a:rPr>
              <a:t>Задача 3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500188"/>
            <a:ext cx="9358313" cy="5584825"/>
          </a:xfrm>
        </p:spPr>
        <p:txBody>
          <a:bodyPr/>
          <a:lstStyle/>
          <a:p>
            <a:pPr eaLnBrk="1" hangingPunct="1"/>
            <a:r>
              <a:rPr lang="ru-RU" sz="28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В благоприятных условиях бактерии размножаются так, что на протяжении одной минуты одна из них делится на две.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а)Сколько бактерий рождено на  5-й минуте от одной бактерии?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б)Каково количество всех бактерий, рожденных одной бактерией за 5 минут?</a:t>
            </a:r>
          </a:p>
          <a:p>
            <a:pPr eaLnBrk="1" hangingPunct="1"/>
            <a:endParaRPr lang="ru-RU" sz="3600" smtClean="0"/>
          </a:p>
        </p:txBody>
      </p:sp>
      <p:pic>
        <p:nvPicPr>
          <p:cNvPr id="9220" name="Picture 7" descr="BS00554_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3716" b="6023"/>
          <a:stretch>
            <a:fillRect/>
          </a:stretch>
        </p:blipFill>
        <p:spPr>
          <a:xfrm>
            <a:off x="-285750" y="0"/>
            <a:ext cx="2517775" cy="1643063"/>
          </a:xfrm>
          <a:solidFill>
            <a:srgbClr val="FFCC99"/>
          </a:solidFill>
          <a:ln w="57150">
            <a:solidFill>
              <a:srgbClr val="0000FF"/>
            </a:solidFill>
          </a:ln>
        </p:spPr>
      </p:pic>
      <p:sp>
        <p:nvSpPr>
          <p:cNvPr id="9221" name="AutoShape 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971550" y="6570663"/>
            <a:ext cx="504825" cy="287337"/>
          </a:xfrm>
          <a:prstGeom prst="actionButtonEnd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AutoShape 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11188" y="6021388"/>
            <a:ext cx="144462" cy="144462"/>
          </a:xfrm>
          <a:prstGeom prst="actionButtonEnd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AutoShape 15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7786688" y="5949950"/>
            <a:ext cx="962025" cy="765175"/>
          </a:xfrm>
          <a:prstGeom prst="actionButtonEnd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4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80400" cy="1584325"/>
          </a:xfrm>
        </p:spPr>
        <p:txBody>
          <a:bodyPr/>
          <a:lstStyle/>
          <a:p>
            <a:pPr eaLnBrk="1" hangingPunct="1"/>
            <a:r>
              <a:rPr lang="ru-RU" smtClean="0"/>
              <a:t>основные задачи по формуле </a:t>
            </a:r>
            <a:r>
              <a:rPr lang="en-US" smtClean="0"/>
              <a:t>n</a:t>
            </a:r>
            <a:r>
              <a:rPr lang="ru-RU" smtClean="0"/>
              <a:t>-ого члена арифметической  </a:t>
            </a:r>
            <a:br>
              <a:rPr lang="ru-RU" smtClean="0"/>
            </a:br>
            <a:r>
              <a:rPr lang="ru-RU" smtClean="0"/>
              <a:t>прогрессии </a:t>
            </a:r>
            <a:br>
              <a:rPr lang="ru-RU" smtClean="0"/>
            </a:br>
            <a:endParaRPr lang="ru-RU" smtClean="0"/>
          </a:p>
        </p:txBody>
      </p:sp>
      <p:sp>
        <p:nvSpPr>
          <p:cNvPr id="10243" name="Содержимое 5"/>
          <p:cNvSpPr>
            <a:spLocks noGrp="1"/>
          </p:cNvSpPr>
          <p:nvPr>
            <p:ph idx="1"/>
          </p:nvPr>
        </p:nvSpPr>
        <p:spPr>
          <a:xfrm>
            <a:off x="0" y="2060575"/>
            <a:ext cx="9144000" cy="4797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1. Найти </a:t>
            </a:r>
            <a:r>
              <a:rPr lang="ru-RU" sz="4400" b="1" smtClean="0">
                <a:solidFill>
                  <a:srgbClr val="FF0000"/>
                </a:solidFill>
              </a:rPr>
              <a:t>а</a:t>
            </a:r>
            <a:r>
              <a:rPr lang="ru-RU" sz="4400" b="1" baseline="-25000" smtClean="0">
                <a:solidFill>
                  <a:srgbClr val="FF0000"/>
                </a:solidFill>
              </a:rPr>
              <a:t>7</a:t>
            </a:r>
            <a:r>
              <a:rPr lang="ru-RU" sz="4400" smtClean="0">
                <a:solidFill>
                  <a:srgbClr val="FF0000"/>
                </a:solidFill>
              </a:rPr>
              <a:t>,</a:t>
            </a:r>
            <a:r>
              <a:rPr lang="ru-RU" sz="4400" smtClean="0"/>
              <a:t> если а</a:t>
            </a:r>
            <a:r>
              <a:rPr lang="ru-RU" sz="4400" baseline="-25000" smtClean="0"/>
              <a:t>1</a:t>
            </a:r>
            <a:r>
              <a:rPr lang="ru-RU" sz="4400" smtClean="0"/>
              <a:t>=2, d=4.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2. Найти </a:t>
            </a:r>
            <a:r>
              <a:rPr lang="ru-RU" sz="4400" b="1" smtClean="0">
                <a:solidFill>
                  <a:srgbClr val="0070C0"/>
                </a:solidFill>
              </a:rPr>
              <a:t>а</a:t>
            </a:r>
            <a:r>
              <a:rPr lang="ru-RU" sz="4400" b="1" baseline="-25000" smtClean="0">
                <a:solidFill>
                  <a:srgbClr val="0070C0"/>
                </a:solidFill>
              </a:rPr>
              <a:t>1</a:t>
            </a:r>
            <a:r>
              <a:rPr lang="ru-RU" sz="4400" smtClean="0"/>
              <a:t>, если а</a:t>
            </a:r>
            <a:r>
              <a:rPr lang="ru-RU" sz="4400" baseline="-25000" smtClean="0"/>
              <a:t>7</a:t>
            </a:r>
            <a:r>
              <a:rPr lang="ru-RU" sz="4400" smtClean="0"/>
              <a:t>=18, d=–2.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3. Найти </a:t>
            </a:r>
            <a:r>
              <a:rPr lang="ru-RU" sz="4400" b="1" smtClean="0">
                <a:solidFill>
                  <a:srgbClr val="FFC000"/>
                </a:solidFill>
              </a:rPr>
              <a:t>n</a:t>
            </a:r>
            <a:r>
              <a:rPr lang="ru-RU" sz="4400" smtClean="0"/>
              <a:t>, если а</a:t>
            </a:r>
            <a:r>
              <a:rPr lang="en-US" sz="4400" baseline="-25000" smtClean="0"/>
              <a:t>n</a:t>
            </a:r>
            <a:r>
              <a:rPr lang="ru-RU" sz="4400" smtClean="0"/>
              <a:t>=16, а</a:t>
            </a:r>
            <a:r>
              <a:rPr lang="ru-RU" sz="4400" baseline="-25000" smtClean="0"/>
              <a:t>1</a:t>
            </a:r>
            <a:r>
              <a:rPr lang="ru-RU" sz="4400" smtClean="0"/>
              <a:t>=–8,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а</a:t>
            </a:r>
            <a:r>
              <a:rPr lang="ru-RU" sz="4400" baseline="-25000" smtClean="0"/>
              <a:t>2</a:t>
            </a:r>
            <a:r>
              <a:rPr lang="ru-RU" sz="4400" smtClean="0"/>
              <a:t>=–4. (d=4) (ГИА)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85925"/>
          </a:xfrm>
        </p:spPr>
        <p:txBody>
          <a:bodyPr/>
          <a:lstStyle/>
          <a:p>
            <a:pPr eaLnBrk="1" hangingPunct="1"/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основные задачи по формуле </a:t>
            </a:r>
            <a:r>
              <a:rPr lang="en-US" smtClean="0"/>
              <a:t>n</a:t>
            </a:r>
            <a:r>
              <a:rPr lang="ru-RU" smtClean="0"/>
              <a:t>-ого члена геометрической </a:t>
            </a:r>
            <a:br>
              <a:rPr lang="ru-RU" smtClean="0"/>
            </a:br>
            <a:r>
              <a:rPr lang="ru-RU" smtClean="0"/>
              <a:t>прогрессии</a:t>
            </a:r>
            <a:br>
              <a:rPr lang="ru-RU" smtClean="0"/>
            </a:br>
            <a:endParaRPr lang="ru-RU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0" y="2276475"/>
            <a:ext cx="9286875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1. Найти </a:t>
            </a:r>
            <a:r>
              <a:rPr lang="en-US" sz="4400" b="1" smtClean="0">
                <a:solidFill>
                  <a:srgbClr val="FF0000"/>
                </a:solidFill>
              </a:rPr>
              <a:t>b</a:t>
            </a:r>
            <a:r>
              <a:rPr lang="ru-RU" sz="4400" b="1" baseline="-25000" smtClean="0">
                <a:solidFill>
                  <a:srgbClr val="FF0000"/>
                </a:solidFill>
              </a:rPr>
              <a:t>3</a:t>
            </a:r>
            <a:r>
              <a:rPr lang="ru-RU" sz="4400" smtClean="0"/>
              <a:t>, если </a:t>
            </a:r>
            <a:r>
              <a:rPr lang="en-US" sz="4400" smtClean="0"/>
              <a:t>b</a:t>
            </a:r>
            <a:r>
              <a:rPr lang="ru-RU" sz="4400" baseline="-25000" smtClean="0"/>
              <a:t>1</a:t>
            </a:r>
            <a:r>
              <a:rPr lang="ru-RU" sz="4400" smtClean="0"/>
              <a:t>=2,  </a:t>
            </a:r>
            <a:r>
              <a:rPr lang="en-US" sz="4400" smtClean="0"/>
              <a:t>q</a:t>
            </a:r>
            <a:r>
              <a:rPr lang="ru-RU" sz="4400" smtClean="0"/>
              <a:t>=3.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 2. Найти </a:t>
            </a:r>
            <a:r>
              <a:rPr lang="ru-RU" sz="4400" b="1" smtClean="0">
                <a:solidFill>
                  <a:srgbClr val="00B050"/>
                </a:solidFill>
              </a:rPr>
              <a:t>q</a:t>
            </a:r>
            <a:r>
              <a:rPr lang="ru-RU" sz="4400" smtClean="0"/>
              <a:t>, если b</a:t>
            </a:r>
            <a:r>
              <a:rPr lang="ru-RU" sz="4400" baseline="-25000" smtClean="0"/>
              <a:t>1</a:t>
            </a:r>
            <a:r>
              <a:rPr lang="ru-RU" sz="4400" smtClean="0"/>
              <a:t>=1/2,  b</a:t>
            </a:r>
            <a:r>
              <a:rPr lang="ru-RU" sz="4400" baseline="-25000" smtClean="0"/>
              <a:t>5</a:t>
            </a:r>
            <a:r>
              <a:rPr lang="ru-RU" sz="4400" smtClean="0"/>
              <a:t>=1/32;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3. Найти </a:t>
            </a:r>
            <a:r>
              <a:rPr lang="ru-RU" sz="4400" b="1" smtClean="0">
                <a:solidFill>
                  <a:srgbClr val="FFC000"/>
                </a:solidFill>
              </a:rPr>
              <a:t>n</a:t>
            </a:r>
            <a:r>
              <a:rPr lang="ru-RU" sz="4400" smtClean="0"/>
              <a:t>, если  b</a:t>
            </a:r>
            <a:r>
              <a:rPr lang="en-US" sz="4400" baseline="-25000" smtClean="0"/>
              <a:t>n</a:t>
            </a:r>
            <a:r>
              <a:rPr lang="ru-RU" sz="4400" smtClean="0"/>
              <a:t>=625,  b</a:t>
            </a:r>
            <a:r>
              <a:rPr lang="ru-RU" sz="4400" baseline="-25000" smtClean="0"/>
              <a:t>1</a:t>
            </a:r>
            <a:r>
              <a:rPr lang="ru-RU" sz="4400" smtClean="0"/>
              <a:t>=5, </a:t>
            </a:r>
            <a:r>
              <a:rPr lang="en-US" sz="4400" smtClean="0"/>
              <a:t>b</a:t>
            </a:r>
            <a:r>
              <a:rPr lang="ru-RU" sz="4400" baseline="-25000" smtClean="0"/>
              <a:t>2</a:t>
            </a:r>
            <a:r>
              <a:rPr lang="ru-RU" sz="4400" smtClean="0"/>
              <a:t>=25. (q=5) (ГИА)</a:t>
            </a:r>
          </a:p>
          <a:p>
            <a:pPr eaLnBrk="1" hangingPunct="1"/>
            <a:endParaRPr 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620713"/>
            <a:ext cx="6624638" cy="1079500"/>
          </a:xfrm>
        </p:spPr>
        <p:txBody>
          <a:bodyPr/>
          <a:lstStyle/>
          <a:p>
            <a:pPr algn="ctr" eaLnBrk="1" hangingPunct="1"/>
            <a:r>
              <a:rPr lang="ru-RU" sz="4800" b="1" i="1" smtClean="0">
                <a:solidFill>
                  <a:srgbClr val="FF3300"/>
                </a:solidFill>
              </a:rPr>
              <a:t>Прогрессио –</a:t>
            </a:r>
            <a:r>
              <a:rPr lang="ru-RU" sz="4800" b="1" i="1" smtClean="0"/>
              <a:t> </a:t>
            </a:r>
            <a:r>
              <a:rPr lang="ru-RU" sz="4800" b="1" smtClean="0"/>
              <a:t>движение вперед!</a:t>
            </a:r>
            <a:r>
              <a:rPr lang="ru-RU" sz="1800" smtClean="0"/>
              <a:t>                                                            </a:t>
            </a:r>
            <a:endParaRPr lang="ru-RU" sz="6000" smtClean="0">
              <a:latin typeface="Bodoni MT Black" pitchFamily="18" charset="0"/>
            </a:endParaRP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64163" y="2708275"/>
            <a:ext cx="3030537" cy="3578225"/>
          </a:xfrm>
          <a:solidFill>
            <a:srgbClr val="FF0066"/>
          </a:solidFill>
        </p:spPr>
        <p:txBody>
          <a:bodyPr/>
          <a:lstStyle/>
          <a:p>
            <a:pPr eaLnBrk="1" hangingPunct="1"/>
            <a:endParaRPr lang="ru-RU" sz="2800" dirty="0" smtClean="0"/>
          </a:p>
          <a:p>
            <a:pPr eaLnBrk="1" hangingPunct="1">
              <a:buFontTx/>
              <a:buChar char="-"/>
            </a:pPr>
            <a:r>
              <a:rPr lang="ru-RU" sz="3600" b="1" dirty="0" smtClean="0">
                <a:latin typeface="Bodoni MT Condensed" pitchFamily="18" charset="0"/>
              </a:rPr>
              <a:t>будешь как я!</a:t>
            </a:r>
          </a:p>
          <a:p>
            <a:pPr eaLnBrk="1" hangingPunct="1">
              <a:buFontTx/>
              <a:buChar char="-"/>
            </a:pPr>
            <a:endParaRPr lang="ru-RU" sz="3600" b="1" dirty="0" smtClean="0">
              <a:latin typeface="Bodoni MT Condensed" pitchFamily="18" charset="0"/>
            </a:endParaRPr>
          </a:p>
          <a:p>
            <a:pPr eaLnBrk="1" hangingPunct="1">
              <a:buFontTx/>
              <a:buChar char="-"/>
            </a:pPr>
            <a:r>
              <a:rPr lang="ru-RU" sz="3600" b="1" dirty="0" err="1" smtClean="0">
                <a:latin typeface="Bodoni MT Condensed" pitchFamily="18" charset="0"/>
              </a:rPr>
              <a:t>Физкульт</a:t>
            </a:r>
            <a:r>
              <a:rPr lang="ru-RU" sz="3600" b="1" dirty="0" smtClean="0">
                <a:latin typeface="Bodoni MT Condensed" pitchFamily="18" charset="0"/>
              </a:rPr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b="1" dirty="0" smtClean="0">
                <a:latin typeface="Bodoni MT Condensed" pitchFamily="18" charset="0"/>
              </a:rPr>
              <a:t>минутка</a:t>
            </a:r>
          </a:p>
        </p:txBody>
      </p:sp>
      <p:pic>
        <p:nvPicPr>
          <p:cNvPr id="19468" name="Picture 12" descr="album_2808173243_2319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2247900"/>
            <a:ext cx="4679950" cy="4276725"/>
          </a:xfrm>
          <a:noFill/>
          <a:ln w="38100">
            <a:solidFill>
              <a:srgbClr val="0000FF"/>
            </a:solidFill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71536"/>
          </a:xfrm>
        </p:spPr>
        <p:txBody>
          <a:bodyPr/>
          <a:lstStyle/>
          <a:p>
            <a:pPr eaLnBrk="1" hangingPunct="1"/>
            <a:r>
              <a:rPr lang="ru-RU" b="1" dirty="0" smtClean="0"/>
              <a:t>Самостоятельная работа</a:t>
            </a:r>
            <a:r>
              <a:rPr lang="ru-RU" dirty="0" smtClean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229600" cy="52864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chemeClr val="hlink"/>
                </a:solidFill>
              </a:rPr>
              <a:t>1 вариант</a:t>
            </a:r>
            <a:endParaRPr lang="ru-RU" sz="16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1. Найти сумму семи первых членов геометрической прогрессии -2; -4; -8;… (3 балла)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2. Укажите сумму шести первых членов геометрической прогрессии, у которой b1=81, q=1/3. (3 балла)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3. Геометрическая прогрессия задана формулой n-го члена bn=5n-1. Найти S5. (4 балла)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4. </a:t>
            </a:r>
            <a:r>
              <a:rPr lang="ru-RU" sz="1600" i="1" dirty="0" smtClean="0"/>
              <a:t>Дополнительная задача. </a:t>
            </a:r>
            <a:r>
              <a:rPr lang="ru-RU" sz="1600" dirty="0" smtClean="0"/>
              <a:t>Рост дрожжевых клеток происходит делением каждой клетки на две части. Сколько дрожжевых клеток стало после пятикратного деления, если первоначально их было 1 млн. ?</a:t>
            </a:r>
          </a:p>
          <a:p>
            <a:pPr eaLnBrk="1" hangingPunct="1">
              <a:lnSpc>
                <a:spcPct val="80000"/>
              </a:lnSpc>
            </a:pPr>
            <a:endParaRPr lang="ru-RU" sz="1600" dirty="0" smtClean="0"/>
          </a:p>
          <a:p>
            <a:pPr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rgbClr val="CC00CC"/>
                </a:solidFill>
              </a:rPr>
              <a:t>Критерии оценки: 3–5 баллов — “3”, 6–8 баллов — “4”, 9 и более — “5”.</a:t>
            </a:r>
          </a:p>
          <a:p>
            <a:pPr eaLnBrk="1" hangingPunct="1">
              <a:lnSpc>
                <a:spcPct val="80000"/>
              </a:lnSpc>
            </a:pPr>
            <a:endParaRPr lang="ru-RU" sz="16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chemeClr val="hlink"/>
                </a:solidFill>
              </a:rPr>
              <a:t>2 вариант</a:t>
            </a:r>
            <a:endParaRPr lang="ru-RU" sz="16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1. Найти сумму семи первых членов геометрической прогрессии, у которой b1=32, q=-2. (3 балла)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2. Укажите сумму пяти первых членов геометрической прогрессии 2;1; Ѕ ;… (3 балла)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3. Геометрическая прогрессия задана формулой n-го члена bn=3n. Вычислить S5. (4 балла)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4. </a:t>
            </a:r>
            <a:r>
              <a:rPr lang="ru-RU" sz="1600" i="1" dirty="0" smtClean="0"/>
              <a:t>Дополнительная задача.</a:t>
            </a:r>
            <a:r>
              <a:rPr lang="ru-RU" sz="1600" dirty="0" smtClean="0"/>
              <a:t> Каждое простейшее одноклеточное животное инфузория – туфелька размножается делением на 2 части. Сколько инфузорий стало после шестикратного деления, если первоначально их было 1000?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Пиксел">
  <a:themeElements>
    <a:clrScheme name="Другая 2">
      <a:dk1>
        <a:srgbClr val="602000"/>
      </a:dk1>
      <a:lt1>
        <a:srgbClr val="FFFFFF"/>
      </a:lt1>
      <a:dk2>
        <a:srgbClr val="FFFE9E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/>
        </a:solidFill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Char char="n"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/>
        </a:solidFill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Char char="n"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2362</TotalTime>
  <Words>592</Words>
  <Application>Microsoft PowerPoint</Application>
  <PresentationFormat>Экран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Пиксел</vt:lpstr>
      <vt:lpstr>Диаграмма</vt:lpstr>
      <vt:lpstr>Формула</vt:lpstr>
      <vt:lpstr>«Арифметическая и геометрическая прогрессии»   </vt:lpstr>
      <vt:lpstr>             Решите устно</vt:lpstr>
      <vt:lpstr>            Работа в группах </vt:lpstr>
      <vt:lpstr>                Задача 2 </vt:lpstr>
      <vt:lpstr>Задача 3</vt:lpstr>
      <vt:lpstr>основные задачи по формуле n-ого члена арифметической   прогрессии  </vt:lpstr>
      <vt:lpstr> основные задачи по формуле n-ого члена геометрической  прогрессии </vt:lpstr>
      <vt:lpstr>Прогрессио – движение вперед!                                                            </vt:lpstr>
      <vt:lpstr>Самостоятельная работа </vt:lpstr>
      <vt:lpstr>Сравни результаты</vt:lpstr>
      <vt:lpstr>Задача из ЕГЭ Допольнительная часть</vt:lpstr>
      <vt:lpstr>Решение</vt:lpstr>
      <vt:lpstr>Из истории</vt:lpstr>
      <vt:lpstr>    Сколько зерен попросил изобретатель шахмат у царя?</vt:lpstr>
      <vt:lpstr>Домашнее задание</vt:lpstr>
      <vt:lpstr>Ваше настроение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Повторительно-обобщающий урок по теме:   «Арифметическая и геометрическая прогрессии»</dc:title>
  <dc:creator>Igor</dc:creator>
  <cp:lastModifiedBy>Admin</cp:lastModifiedBy>
  <cp:revision>97</cp:revision>
  <dcterms:created xsi:type="dcterms:W3CDTF">2007-02-25T13:31:49Z</dcterms:created>
  <dcterms:modified xsi:type="dcterms:W3CDTF">2015-01-31T06:20:53Z</dcterms:modified>
</cp:coreProperties>
</file>