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0" r:id="rId12"/>
    <p:sldId id="266" r:id="rId13"/>
    <p:sldId id="271" r:id="rId14"/>
    <p:sldId id="267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618E4-0FE3-4889-91BA-4323545617C8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29C2D-948C-496A-90A7-3C4709E1D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3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4285B-D746-435D-AF9F-BF822CDF190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F429B-5A62-40A8-A6D9-FA7F21B9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4285B-D746-435D-AF9F-BF822CDF190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F429B-5A62-40A8-A6D9-FA7F21B9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4285B-D746-435D-AF9F-BF822CDF190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F429B-5A62-40A8-A6D9-FA7F21B9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4285B-D746-435D-AF9F-BF822CDF190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F429B-5A62-40A8-A6D9-FA7F21B9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4285B-D746-435D-AF9F-BF822CDF190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F429B-5A62-40A8-A6D9-FA7F21B9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4285B-D746-435D-AF9F-BF822CDF190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F429B-5A62-40A8-A6D9-FA7F21B9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4285B-D746-435D-AF9F-BF822CDF190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F429B-5A62-40A8-A6D9-FA7F21B9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6188" y="2071688"/>
            <a:ext cx="4786312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Автор : учитель математики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             МБОУ СОШ №1 п. Уренгой</a:t>
            </a:r>
            <a:r>
              <a:rPr lang="en-US" sz="2400" dirty="0">
                <a:latin typeface="+mn-lt"/>
              </a:rPr>
              <a:t>                                                                </a:t>
            </a:r>
            <a:r>
              <a:rPr lang="ru-RU" sz="3200" b="1" dirty="0">
                <a:latin typeface="+mn-lt"/>
              </a:rPr>
              <a:t>Борисова Наталья,</a:t>
            </a:r>
            <a:r>
              <a:rPr lang="en-US" sz="3200" b="1" dirty="0">
                <a:latin typeface="+mn-lt"/>
              </a:rPr>
              <a:t>   </a:t>
            </a:r>
            <a:endParaRPr lang="ru-RU" sz="3200" b="1" dirty="0"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              nataborisuljaa@mail.ru</a:t>
            </a:r>
            <a:r>
              <a:rPr lang="ru-RU" sz="2400" dirty="0">
                <a:latin typeface="+mn-lt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4285B-D746-435D-AF9F-BF822CDF190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F429B-5A62-40A8-A6D9-FA7F21B9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4285B-D746-435D-AF9F-BF822CDF190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F429B-5A62-40A8-A6D9-FA7F21B9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4285B-D746-435D-AF9F-BF822CDF190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F429B-5A62-40A8-A6D9-FA7F21B9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A4285B-D746-435D-AF9F-BF822CDF190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F429B-5A62-40A8-A6D9-FA7F21B9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C4C4C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7A4285B-D746-435D-AF9F-BF822CDF1902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7F429B-5A62-40A8-A6D9-FA7F21B97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nataborisuljaa@mail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club.foto.ru/gallery/images/photo/2011/02/26/1724595.jp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01056" cy="2071702"/>
          </a:xfrm>
        </p:spPr>
        <p:txBody>
          <a:bodyPr/>
          <a:lstStyle/>
          <a:p>
            <a:r>
              <a:rPr lang="ru-RU" sz="6600" b="1" dirty="0" smtClean="0">
                <a:latin typeface="Monotype Corsiva" pitchFamily="66" charset="0"/>
              </a:rPr>
              <a:t>Решение</a:t>
            </a:r>
            <a:br>
              <a:rPr lang="ru-RU" sz="6600" b="1" dirty="0" smtClean="0">
                <a:latin typeface="Monotype Corsiva" pitchFamily="66" charset="0"/>
              </a:rPr>
            </a:br>
            <a:r>
              <a:rPr lang="ru-RU" sz="6600" b="1" dirty="0" smtClean="0">
                <a:latin typeface="Monotype Corsiva" pitchFamily="66" charset="0"/>
              </a:rPr>
              <a:t>комбинаторных задач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672" y="2348880"/>
            <a:ext cx="7022014" cy="292895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      Автор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: </a:t>
            </a:r>
            <a:endParaRPr lang="ru-RU" sz="2800" dirty="0" smtClean="0">
              <a:solidFill>
                <a:schemeClr val="tx1"/>
              </a:solidFill>
              <a:latin typeface="Arial" charset="0"/>
            </a:endParaRP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Arial" charset="0"/>
              </a:rPr>
              <a:t>     Борисова Наталья Владимировна,</a:t>
            </a:r>
            <a:endParaRPr lang="ru-RU" sz="2800" b="1" dirty="0" smtClean="0">
              <a:solidFill>
                <a:schemeClr val="tx1"/>
              </a:solidFill>
              <a:latin typeface="Arial" charset="0"/>
            </a:endParaRPr>
          </a:p>
          <a:p>
            <a:pPr algn="r"/>
            <a:r>
              <a:rPr lang="ru-RU" sz="2400" dirty="0">
                <a:solidFill>
                  <a:schemeClr val="tx1"/>
                </a:solidFill>
                <a:latin typeface="Arial" charset="0"/>
              </a:rPr>
              <a:t>учитель математики </a:t>
            </a:r>
            <a:endParaRPr lang="ru-RU" sz="2400" dirty="0" smtClean="0">
              <a:solidFill>
                <a:schemeClr val="tx1"/>
              </a:solidFill>
              <a:latin typeface="Arial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МБОУ </a:t>
            </a:r>
            <a:r>
              <a:rPr lang="ru-RU" sz="2400" dirty="0">
                <a:solidFill>
                  <a:schemeClr val="tx1"/>
                </a:solidFill>
                <a:latin typeface="Arial" charset="0"/>
              </a:rPr>
              <a:t>«СОШ №1» </a:t>
            </a:r>
            <a:r>
              <a:rPr lang="ru-RU" sz="2400" dirty="0" err="1" smtClean="0">
                <a:solidFill>
                  <a:schemeClr val="tx1"/>
                </a:solidFill>
                <a:latin typeface="Arial" charset="0"/>
              </a:rPr>
              <a:t>п.г.т</a:t>
            </a:r>
            <a:r>
              <a:rPr lang="ru-RU" sz="2400" dirty="0">
                <a:solidFill>
                  <a:schemeClr val="tx1"/>
                </a:solidFill>
                <a:latin typeface="Arial" charset="0"/>
              </a:rPr>
              <a:t>. Уренгой</a:t>
            </a:r>
          </a:p>
          <a:p>
            <a:pPr algn="r"/>
            <a:r>
              <a:rPr lang="ru-RU" sz="2400" dirty="0" err="1">
                <a:solidFill>
                  <a:schemeClr val="tx1"/>
                </a:solidFill>
                <a:latin typeface="Arial" charset="0"/>
              </a:rPr>
              <a:t>Пуровского</a:t>
            </a:r>
            <a:r>
              <a:rPr lang="ru-RU" sz="2400" dirty="0">
                <a:solidFill>
                  <a:schemeClr val="tx1"/>
                </a:solidFill>
                <a:latin typeface="Arial" charset="0"/>
              </a:rPr>
              <a:t> района ЯНАО</a:t>
            </a:r>
          </a:p>
          <a:p>
            <a:endParaRPr lang="en-US" sz="2400" dirty="0" smtClean="0">
              <a:hlinkClick r:id="rId2"/>
            </a:endParaRPr>
          </a:p>
        </p:txBody>
      </p:sp>
      <p:pic>
        <p:nvPicPr>
          <p:cNvPr id="1028" name="Picture 4" descr="C:\Documents and Settings\Admin\Рабочий стол\31253.jpg"/>
          <p:cNvPicPr>
            <a:picLocks noChangeAspect="1" noChangeArrowheads="1"/>
          </p:cNvPicPr>
          <p:nvPr/>
        </p:nvPicPr>
        <p:blipFill>
          <a:blip r:embed="rId3" cstate="print"/>
          <a:srcRect l="48214" t="11428" r="8036" b="15714"/>
          <a:stretch>
            <a:fillRect/>
          </a:stretch>
        </p:blipFill>
        <p:spPr bwMode="auto">
          <a:xfrm flipH="1">
            <a:off x="285720" y="3429000"/>
            <a:ext cx="3071834" cy="3197241"/>
          </a:xfrm>
          <a:prstGeom prst="rect">
            <a:avLst/>
          </a:prstGeom>
          <a:noFill/>
        </p:spPr>
      </p:pic>
      <p:pic>
        <p:nvPicPr>
          <p:cNvPr id="7" name="Picture 2" descr="http://club.foto.ru/gallery/images/photo/2011/02/26/172459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8143" t="15038" r="26829" b="11653"/>
          <a:stretch>
            <a:fillRect/>
          </a:stretch>
        </p:blipFill>
        <p:spPr bwMode="auto">
          <a:xfrm>
            <a:off x="7429520" y="5072074"/>
            <a:ext cx="1500166" cy="1636522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C:\Documents and Settings\Admin\Рабочий стол\сок.jpg"/>
          <p:cNvPicPr>
            <a:picLocks noChangeAspect="1" noChangeArrowheads="1"/>
          </p:cNvPicPr>
          <p:nvPr/>
        </p:nvPicPr>
        <p:blipFill>
          <a:blip r:embed="rId2" cstate="print"/>
          <a:srcRect l="22426" r="21255"/>
          <a:stretch>
            <a:fillRect/>
          </a:stretch>
        </p:blipFill>
        <p:spPr bwMode="auto">
          <a:xfrm>
            <a:off x="5429256" y="5143512"/>
            <a:ext cx="652466" cy="868885"/>
          </a:xfrm>
          <a:prstGeom prst="rect">
            <a:avLst/>
          </a:prstGeom>
          <a:noFill/>
        </p:spPr>
      </p:pic>
      <p:pic>
        <p:nvPicPr>
          <p:cNvPr id="34" name="Picture 3" descr="C:\Documents and Settings\Admin\Рабочий стол\бу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905120"/>
            <a:ext cx="1000132" cy="809631"/>
          </a:xfrm>
          <a:prstGeom prst="rect">
            <a:avLst/>
          </a:prstGeom>
          <a:noFill/>
        </p:spPr>
      </p:pic>
      <p:pic>
        <p:nvPicPr>
          <p:cNvPr id="35" name="Picture 3" descr="C:\Documents and Settings\Admin\Рабочий стол\бу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286256"/>
            <a:ext cx="1000132" cy="809631"/>
          </a:xfrm>
          <a:prstGeom prst="rect">
            <a:avLst/>
          </a:prstGeom>
          <a:noFill/>
        </p:spPr>
      </p:pic>
      <p:pic>
        <p:nvPicPr>
          <p:cNvPr id="32" name="Picture 2" descr="C:\Documents and Settings\Admin\Рабочий стол\бу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572140"/>
            <a:ext cx="1004334" cy="800329"/>
          </a:xfrm>
          <a:prstGeom prst="rect">
            <a:avLst/>
          </a:prstGeom>
          <a:noFill/>
        </p:spPr>
      </p:pic>
      <p:pic>
        <p:nvPicPr>
          <p:cNvPr id="30" name="Picture 2" descr="C:\Documents and Settings\Admin\Рабочий стол\бу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914422"/>
            <a:ext cx="1004334" cy="8003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/>
          <a:lstStyle/>
          <a:p>
            <a:r>
              <a:rPr lang="ru-RU" b="1" dirty="0" smtClean="0"/>
              <a:t>Табличный способ решения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5" y="1071544"/>
          <a:ext cx="8143930" cy="535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8786"/>
                <a:gridCol w="1628786"/>
                <a:gridCol w="1628786"/>
                <a:gridCol w="1628786"/>
                <a:gridCol w="1628786"/>
              </a:tblGrid>
              <a:tr h="1339463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</a:t>
                      </a:r>
                      <a:r>
                        <a:rPr lang="ru-RU" sz="2000" b="1" dirty="0" smtClean="0"/>
                        <a:t>блюдо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000" b="1" dirty="0" smtClean="0"/>
                        <a:t> напиток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39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39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394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 descr="C:\Documents and Settings\Admin\Рабочий стол\бу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142984"/>
            <a:ext cx="1524010" cy="1214446"/>
          </a:xfrm>
          <a:prstGeom prst="rect">
            <a:avLst/>
          </a:prstGeom>
          <a:noFill/>
        </p:spPr>
      </p:pic>
      <p:pic>
        <p:nvPicPr>
          <p:cNvPr id="31" name="Picture 2" descr="C:\Documents and Settings\Admin\Рабочий стол\бу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14818"/>
            <a:ext cx="1004334" cy="800329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бу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142984"/>
            <a:ext cx="1500198" cy="1214446"/>
          </a:xfrm>
          <a:prstGeom prst="rect">
            <a:avLst/>
          </a:prstGeom>
          <a:noFill/>
        </p:spPr>
      </p:pic>
      <p:pic>
        <p:nvPicPr>
          <p:cNvPr id="36" name="Picture 3" descr="C:\Documents and Settings\Admin\Рабочий стол\бу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572140"/>
            <a:ext cx="1000132" cy="809631"/>
          </a:xfrm>
          <a:prstGeom prst="rect">
            <a:avLst/>
          </a:prstGeom>
          <a:noFill/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500034" y="1071546"/>
            <a:ext cx="1643074" cy="13573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C:\Documents and Settings\Admin\Рабочий стол\сок.jpg"/>
          <p:cNvPicPr>
            <a:picLocks noChangeAspect="1" noChangeArrowheads="1"/>
          </p:cNvPicPr>
          <p:nvPr/>
        </p:nvPicPr>
        <p:blipFill>
          <a:blip r:embed="rId5" cstate="print"/>
          <a:srcRect l="22426" r="21255"/>
          <a:stretch>
            <a:fillRect/>
          </a:stretch>
        </p:blipFill>
        <p:spPr bwMode="auto">
          <a:xfrm>
            <a:off x="785786" y="5143512"/>
            <a:ext cx="928694" cy="1236735"/>
          </a:xfrm>
          <a:prstGeom prst="rect">
            <a:avLst/>
          </a:prstGeom>
          <a:noFill/>
        </p:spPr>
      </p:pic>
      <p:pic>
        <p:nvPicPr>
          <p:cNvPr id="43" name="Picture 4" descr="C:\Documents and Settings\Admin\Рабочий стол\сок.jpg"/>
          <p:cNvPicPr>
            <a:picLocks noChangeAspect="1" noChangeArrowheads="1"/>
          </p:cNvPicPr>
          <p:nvPr/>
        </p:nvPicPr>
        <p:blipFill>
          <a:blip r:embed="rId2" cstate="print"/>
          <a:srcRect l="22426" r="21255"/>
          <a:stretch>
            <a:fillRect/>
          </a:stretch>
        </p:blipFill>
        <p:spPr bwMode="auto">
          <a:xfrm>
            <a:off x="7072330" y="5143512"/>
            <a:ext cx="652466" cy="868885"/>
          </a:xfrm>
          <a:prstGeom prst="rect">
            <a:avLst/>
          </a:prstGeom>
          <a:noFill/>
        </p:spPr>
      </p:pic>
      <p:pic>
        <p:nvPicPr>
          <p:cNvPr id="44" name="Picture 4" descr="C:\Documents and Settings\Admin\Рабочий стол\сок.jpg"/>
          <p:cNvPicPr>
            <a:picLocks noChangeAspect="1" noChangeArrowheads="1"/>
          </p:cNvPicPr>
          <p:nvPr/>
        </p:nvPicPr>
        <p:blipFill>
          <a:blip r:embed="rId2" cstate="print"/>
          <a:srcRect l="22426" r="21255"/>
          <a:stretch>
            <a:fillRect/>
          </a:stretch>
        </p:blipFill>
        <p:spPr bwMode="auto">
          <a:xfrm>
            <a:off x="3786182" y="5143512"/>
            <a:ext cx="652466" cy="868885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греч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1142984"/>
            <a:ext cx="1571636" cy="1245031"/>
          </a:xfrm>
          <a:prstGeom prst="rect">
            <a:avLst/>
          </a:prstGeom>
          <a:noFill/>
        </p:spPr>
      </p:pic>
      <p:pic>
        <p:nvPicPr>
          <p:cNvPr id="40" name="Picture 2" descr="C:\Documents and Settings\Admin\Рабочий стол\греч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214818"/>
            <a:ext cx="1030567" cy="816403"/>
          </a:xfrm>
          <a:prstGeom prst="rect">
            <a:avLst/>
          </a:prstGeom>
          <a:noFill/>
        </p:spPr>
      </p:pic>
      <p:pic>
        <p:nvPicPr>
          <p:cNvPr id="45" name="Picture 2" descr="C:\Documents and Settings\Admin\Рабочий стол\греч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5572140"/>
            <a:ext cx="1030567" cy="816403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ма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1142984"/>
            <a:ext cx="1471613" cy="1233487"/>
          </a:xfrm>
          <a:prstGeom prst="rect">
            <a:avLst/>
          </a:prstGeom>
          <a:noFill/>
        </p:spPr>
      </p:pic>
      <p:pic>
        <p:nvPicPr>
          <p:cNvPr id="46" name="Picture 3" descr="C:\Documents and Settings\Admin\Рабочий стол\ма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2859576"/>
            <a:ext cx="971547" cy="874217"/>
          </a:xfrm>
          <a:prstGeom prst="rect">
            <a:avLst/>
          </a:prstGeom>
          <a:noFill/>
        </p:spPr>
      </p:pic>
      <p:pic>
        <p:nvPicPr>
          <p:cNvPr id="47" name="Picture 3" descr="C:\Documents and Settings\Admin\Рабочий стол\ма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4143380"/>
            <a:ext cx="971547" cy="874217"/>
          </a:xfrm>
          <a:prstGeom prst="rect">
            <a:avLst/>
          </a:prstGeom>
          <a:noFill/>
        </p:spPr>
      </p:pic>
      <p:pic>
        <p:nvPicPr>
          <p:cNvPr id="41" name="Picture 4" descr="C:\Documents and Settings\Admin\Рабочий стол\сок.jpg"/>
          <p:cNvPicPr>
            <a:picLocks noChangeAspect="1" noChangeArrowheads="1"/>
          </p:cNvPicPr>
          <p:nvPr/>
        </p:nvPicPr>
        <p:blipFill>
          <a:blip r:embed="rId2" cstate="print"/>
          <a:srcRect l="22426" r="21255"/>
          <a:stretch>
            <a:fillRect/>
          </a:stretch>
        </p:blipFill>
        <p:spPr bwMode="auto">
          <a:xfrm>
            <a:off x="2143108" y="5143512"/>
            <a:ext cx="652466" cy="868885"/>
          </a:xfrm>
          <a:prstGeom prst="rect">
            <a:avLst/>
          </a:prstGeom>
          <a:noFill/>
        </p:spPr>
      </p:pic>
      <p:pic>
        <p:nvPicPr>
          <p:cNvPr id="48" name="Picture 3" descr="C:\Documents and Settings\Admin\Рабочий стол\ма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5500702"/>
            <a:ext cx="971547" cy="874217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ч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2500306"/>
            <a:ext cx="1523984" cy="1214446"/>
          </a:xfrm>
          <a:prstGeom prst="rect">
            <a:avLst/>
          </a:prstGeom>
          <a:noFill/>
        </p:spPr>
      </p:pic>
      <p:pic>
        <p:nvPicPr>
          <p:cNvPr id="37" name="Picture 2" descr="C:\Documents and Settings\Admin\Рабочий стол\греч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7250" y="2928934"/>
            <a:ext cx="1030567" cy="816403"/>
          </a:xfrm>
          <a:prstGeom prst="rect">
            <a:avLst/>
          </a:prstGeom>
          <a:noFill/>
        </p:spPr>
      </p:pic>
      <p:pic>
        <p:nvPicPr>
          <p:cNvPr id="49" name="Picture 4" descr="C:\Documents and Settings\Admin\Рабочий стол\ч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2428868"/>
            <a:ext cx="785818" cy="683138"/>
          </a:xfrm>
          <a:prstGeom prst="rect">
            <a:avLst/>
          </a:prstGeom>
          <a:noFill/>
        </p:spPr>
      </p:pic>
      <p:pic>
        <p:nvPicPr>
          <p:cNvPr id="50" name="Picture 4" descr="C:\Documents and Settings\Admin\Рабочий стол\ч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08" y="2500306"/>
            <a:ext cx="785818" cy="683138"/>
          </a:xfrm>
          <a:prstGeom prst="rect">
            <a:avLst/>
          </a:prstGeom>
          <a:noFill/>
        </p:spPr>
      </p:pic>
      <p:pic>
        <p:nvPicPr>
          <p:cNvPr id="52" name="Picture 4" descr="C:\Documents and Settings\Admin\Рабочий стол\ч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30" y="2428868"/>
            <a:ext cx="714380" cy="683138"/>
          </a:xfrm>
          <a:prstGeom prst="rect">
            <a:avLst/>
          </a:prstGeom>
          <a:noFill/>
        </p:spPr>
      </p:pic>
      <p:pic>
        <p:nvPicPr>
          <p:cNvPr id="51" name="Picture 4" descr="C:\Documents and Settings\Admin\Рабочий стол\ч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2500306"/>
            <a:ext cx="785818" cy="683138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как.jpg"/>
          <p:cNvPicPr>
            <a:picLocks noChangeAspect="1" noChangeArrowheads="1"/>
          </p:cNvPicPr>
          <p:nvPr/>
        </p:nvPicPr>
        <p:blipFill>
          <a:blip r:embed="rId12" cstate="print"/>
          <a:srcRect l="19845" t="4664" r="14046"/>
          <a:stretch>
            <a:fillRect/>
          </a:stretch>
        </p:blipFill>
        <p:spPr bwMode="auto">
          <a:xfrm>
            <a:off x="642910" y="3786191"/>
            <a:ext cx="1357322" cy="1285884"/>
          </a:xfrm>
          <a:prstGeom prst="rect">
            <a:avLst/>
          </a:prstGeom>
          <a:noFill/>
        </p:spPr>
      </p:pic>
      <p:pic>
        <p:nvPicPr>
          <p:cNvPr id="53" name="Picture 6" descr="C:\Documents and Settings\Admin\Рабочий стол\как.jpg"/>
          <p:cNvPicPr>
            <a:picLocks noChangeAspect="1" noChangeArrowheads="1"/>
          </p:cNvPicPr>
          <p:nvPr/>
        </p:nvPicPr>
        <p:blipFill>
          <a:blip r:embed="rId13" cstate="print"/>
          <a:srcRect l="19845" t="4664" r="14046"/>
          <a:stretch>
            <a:fillRect/>
          </a:stretch>
        </p:blipFill>
        <p:spPr bwMode="auto">
          <a:xfrm>
            <a:off x="2214546" y="3786190"/>
            <a:ext cx="678661" cy="642942"/>
          </a:xfrm>
          <a:prstGeom prst="rect">
            <a:avLst/>
          </a:prstGeom>
          <a:noFill/>
        </p:spPr>
      </p:pic>
      <p:pic>
        <p:nvPicPr>
          <p:cNvPr id="54" name="Picture 6" descr="C:\Documents and Settings\Admin\Рабочий стол\как.jpg"/>
          <p:cNvPicPr>
            <a:picLocks noChangeAspect="1" noChangeArrowheads="1"/>
          </p:cNvPicPr>
          <p:nvPr/>
        </p:nvPicPr>
        <p:blipFill>
          <a:blip r:embed="rId13" cstate="print"/>
          <a:srcRect l="19845" t="4664" r="14046"/>
          <a:stretch>
            <a:fillRect/>
          </a:stretch>
        </p:blipFill>
        <p:spPr bwMode="auto">
          <a:xfrm>
            <a:off x="3786182" y="3786190"/>
            <a:ext cx="678661" cy="642942"/>
          </a:xfrm>
          <a:prstGeom prst="rect">
            <a:avLst/>
          </a:prstGeom>
          <a:noFill/>
        </p:spPr>
      </p:pic>
      <p:pic>
        <p:nvPicPr>
          <p:cNvPr id="55" name="Picture 6" descr="C:\Documents and Settings\Admin\Рабочий стол\как.jpg"/>
          <p:cNvPicPr>
            <a:picLocks noChangeAspect="1" noChangeArrowheads="1"/>
          </p:cNvPicPr>
          <p:nvPr/>
        </p:nvPicPr>
        <p:blipFill>
          <a:blip r:embed="rId13" cstate="print"/>
          <a:srcRect l="19845" t="4664" r="14046"/>
          <a:stretch>
            <a:fillRect/>
          </a:stretch>
        </p:blipFill>
        <p:spPr bwMode="auto">
          <a:xfrm>
            <a:off x="5429256" y="3786190"/>
            <a:ext cx="678661" cy="642942"/>
          </a:xfrm>
          <a:prstGeom prst="rect">
            <a:avLst/>
          </a:prstGeom>
          <a:noFill/>
        </p:spPr>
      </p:pic>
      <p:pic>
        <p:nvPicPr>
          <p:cNvPr id="56" name="Picture 6" descr="C:\Documents and Settings\Admin\Рабочий стол\как.jpg"/>
          <p:cNvPicPr>
            <a:picLocks noChangeAspect="1" noChangeArrowheads="1"/>
          </p:cNvPicPr>
          <p:nvPr/>
        </p:nvPicPr>
        <p:blipFill>
          <a:blip r:embed="rId13" cstate="print"/>
          <a:srcRect l="19845" t="4664" r="14046"/>
          <a:stretch>
            <a:fillRect/>
          </a:stretch>
        </p:blipFill>
        <p:spPr bwMode="auto">
          <a:xfrm>
            <a:off x="7072330" y="3786190"/>
            <a:ext cx="678661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4643469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ru-RU" dirty="0" smtClean="0"/>
              <a:t>У Маши есть 2 юбки (синяя и черная), 3 блузки</a:t>
            </a:r>
          </a:p>
          <a:p>
            <a:pPr>
              <a:spcBef>
                <a:spcPts val="300"/>
              </a:spcBef>
              <a:buNone/>
            </a:pPr>
            <a:r>
              <a:rPr lang="ru-RU" dirty="0" smtClean="0"/>
              <a:t>(белая, голубая и желтая) и две пары туфель</a:t>
            </a:r>
          </a:p>
          <a:p>
            <a:pPr>
              <a:spcBef>
                <a:spcPts val="300"/>
              </a:spcBef>
              <a:buNone/>
            </a:pPr>
            <a:r>
              <a:rPr lang="ru-RU" dirty="0" smtClean="0"/>
              <a:t>(черные и белые). Сколько различных</a:t>
            </a:r>
          </a:p>
          <a:p>
            <a:pPr>
              <a:spcBef>
                <a:spcPts val="300"/>
              </a:spcBef>
              <a:buNone/>
            </a:pPr>
            <a:r>
              <a:rPr lang="ru-RU" dirty="0" smtClean="0"/>
              <a:t>комплектов можно составить из </a:t>
            </a:r>
          </a:p>
          <a:p>
            <a:pPr>
              <a:spcBef>
                <a:spcPts val="300"/>
              </a:spcBef>
              <a:buNone/>
            </a:pPr>
            <a:r>
              <a:rPr lang="ru-RU" dirty="0" smtClean="0"/>
              <a:t>                               Машиных вещей?</a:t>
            </a:r>
            <a:endParaRPr lang="ru-RU" b="1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2400288" cy="928686"/>
          </a:xfrm>
        </p:spPr>
        <p:txBody>
          <a:bodyPr/>
          <a:lstStyle/>
          <a:p>
            <a:pPr algn="l"/>
            <a:r>
              <a:rPr lang="ru-RU" dirty="0" smtClean="0"/>
              <a:t>Задача 2.</a:t>
            </a:r>
            <a:endParaRPr lang="ru-RU" dirty="0"/>
          </a:p>
        </p:txBody>
      </p:sp>
      <p:pic>
        <p:nvPicPr>
          <p:cNvPr id="1028" name="Picture 4" descr="C:\Documents and Settings\Admin\Рабочий стол\син.jpg"/>
          <p:cNvPicPr>
            <a:picLocks noChangeAspect="1" noChangeArrowheads="1"/>
          </p:cNvPicPr>
          <p:nvPr/>
        </p:nvPicPr>
        <p:blipFill>
          <a:blip r:embed="rId2" cstate="print"/>
          <a:srcRect l="9467" t="8204" r="8485" b="5651"/>
          <a:stretch>
            <a:fillRect/>
          </a:stretch>
        </p:blipFill>
        <p:spPr bwMode="auto">
          <a:xfrm>
            <a:off x="2714612" y="5357826"/>
            <a:ext cx="1785950" cy="1305117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дева.jpg"/>
          <p:cNvPicPr>
            <a:picLocks noChangeAspect="1" noChangeArrowheads="1"/>
          </p:cNvPicPr>
          <p:nvPr/>
        </p:nvPicPr>
        <p:blipFill>
          <a:blip r:embed="rId3" cstate="print"/>
          <a:srcRect l="6500" r="57500"/>
          <a:stretch>
            <a:fillRect/>
          </a:stretch>
        </p:blipFill>
        <p:spPr bwMode="auto">
          <a:xfrm>
            <a:off x="6875874" y="2428868"/>
            <a:ext cx="1982406" cy="4229104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т1.jpg"/>
          <p:cNvPicPr>
            <a:picLocks noChangeAspect="1" noChangeArrowheads="1"/>
          </p:cNvPicPr>
          <p:nvPr/>
        </p:nvPicPr>
        <p:blipFill>
          <a:blip r:embed="rId4" cstate="print"/>
          <a:srcRect l="3934" t="3934" r="3934" b="9693"/>
          <a:stretch>
            <a:fillRect/>
          </a:stretch>
        </p:blipFill>
        <p:spPr bwMode="auto">
          <a:xfrm>
            <a:off x="5000628" y="5786454"/>
            <a:ext cx="904881" cy="848326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же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5357826"/>
            <a:ext cx="1859310" cy="1354133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гол.jpg"/>
          <p:cNvPicPr>
            <a:picLocks noChangeAspect="1" noChangeArrowheads="1"/>
          </p:cNvPicPr>
          <p:nvPr/>
        </p:nvPicPr>
        <p:blipFill>
          <a:blip r:embed="rId6" cstate="print"/>
          <a:srcRect b="7237"/>
          <a:stretch>
            <a:fillRect/>
          </a:stretch>
        </p:blipFill>
        <p:spPr bwMode="auto">
          <a:xfrm>
            <a:off x="357158" y="3857628"/>
            <a:ext cx="1857388" cy="1338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Способы решения комбинаторных задач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Перебор возможных вариантов</a:t>
            </a:r>
          </a:p>
          <a:p>
            <a:pPr>
              <a:buNone/>
            </a:pPr>
            <a:r>
              <a:rPr lang="ru-RU" dirty="0" smtClean="0"/>
              <a:t>    (БСК, КСБ, СКБ, СБК, . . . )</a:t>
            </a:r>
          </a:p>
          <a:p>
            <a:r>
              <a:rPr lang="ru-RU" dirty="0" smtClean="0"/>
              <a:t>Графический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</a:p>
          <a:p>
            <a:pPr fontAlgn="t"/>
            <a:r>
              <a:rPr lang="ru-RU" dirty="0" smtClean="0"/>
              <a:t>Табличный</a:t>
            </a:r>
          </a:p>
          <a:p>
            <a:pPr fontAlgn="t">
              <a:buNone/>
            </a:pPr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4429124" y="3214686"/>
            <a:ext cx="571504" cy="50006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5857884" y="2928934"/>
            <a:ext cx="428628" cy="35719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5857884" y="3643314"/>
            <a:ext cx="428628" cy="35719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5" idx="0"/>
            <a:endCxn id="6" idx="3"/>
          </p:cNvCxnSpPr>
          <p:nvPr/>
        </p:nvCxnSpPr>
        <p:spPr>
          <a:xfrm flipV="1">
            <a:off x="5000628" y="3107529"/>
            <a:ext cx="85725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0"/>
            <a:endCxn id="10" idx="3"/>
          </p:cNvCxnSpPr>
          <p:nvPr/>
        </p:nvCxnSpPr>
        <p:spPr>
          <a:xfrm>
            <a:off x="5000628" y="3464719"/>
            <a:ext cx="85725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143240" y="4714884"/>
            <a:ext cx="2857520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143240" y="5000636"/>
            <a:ext cx="2857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5" idx="1"/>
            <a:endCxn id="15" idx="3"/>
          </p:cNvCxnSpPr>
          <p:nvPr/>
        </p:nvCxnSpPr>
        <p:spPr>
          <a:xfrm rot="10800000" flipH="1">
            <a:off x="3143240" y="5250669"/>
            <a:ext cx="2857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143240" y="5500702"/>
            <a:ext cx="2857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5" idx="0"/>
            <a:endCxn id="15" idx="2"/>
          </p:cNvCxnSpPr>
          <p:nvPr/>
        </p:nvCxnSpPr>
        <p:spPr>
          <a:xfrm rot="16200000" flipH="1">
            <a:off x="4036215" y="5250669"/>
            <a:ext cx="1071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321835" y="5250669"/>
            <a:ext cx="1071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750595" y="5250669"/>
            <a:ext cx="1071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86116" y="49291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86116" y="52149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86116" y="55007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00496" y="471488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714876" y="471488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29256" y="471488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857388"/>
          </a:xfrm>
        </p:spPr>
        <p:txBody>
          <a:bodyPr/>
          <a:lstStyle/>
          <a:p>
            <a:r>
              <a:rPr lang="ru-RU" b="1" dirty="0" smtClean="0"/>
              <a:t>Способы решения комбинаторных задач </a:t>
            </a:r>
            <a:br>
              <a:rPr lang="ru-RU" b="1" dirty="0" smtClean="0"/>
            </a:br>
            <a:r>
              <a:rPr lang="ru-RU" sz="2800" b="1" dirty="0" smtClean="0"/>
              <a:t>(плюсы и минусы)</a:t>
            </a:r>
            <a:endParaRPr lang="ru-RU" sz="2800" b="1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71472" y="2500306"/>
          <a:ext cx="8001056" cy="3910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16"/>
                <a:gridCol w="2714644"/>
                <a:gridCol w="3000396"/>
              </a:tblGrid>
              <a:tr h="68801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          </a:t>
                      </a:r>
                      <a:r>
                        <a:rPr lang="ru-RU" sz="2400" b="1" baseline="0" dirty="0" smtClean="0"/>
                        <a:t>  оценка</a:t>
                      </a:r>
                    </a:p>
                    <a:p>
                      <a:r>
                        <a:rPr lang="ru-RU" sz="2400" b="1" baseline="0" dirty="0" smtClean="0"/>
                        <a:t>способы</a:t>
                      </a:r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плюсы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минусы</a:t>
                      </a:r>
                      <a:endParaRPr lang="ru-RU" sz="2400" b="1" dirty="0"/>
                    </a:p>
                  </a:txBody>
                  <a:tcPr/>
                </a:tc>
              </a:tr>
              <a:tr h="77057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перебор вариантов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не требует особой подготовки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долгий, можно «потерять» ответ</a:t>
                      </a:r>
                      <a:endParaRPr lang="ru-RU" sz="2400" b="1" dirty="0"/>
                    </a:p>
                  </a:txBody>
                  <a:tcPr/>
                </a:tc>
              </a:tr>
              <a:tr h="710334">
                <a:tc>
                  <a:txBody>
                    <a:bodyPr/>
                    <a:lstStyle/>
                    <a:p>
                      <a:r>
                        <a:rPr lang="ru-RU" sz="2400" b="1" smtClean="0"/>
                        <a:t>графический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наглядность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громоздкий</a:t>
                      </a:r>
                      <a:endParaRPr lang="ru-RU" sz="2400" b="1" dirty="0"/>
                    </a:p>
                  </a:txBody>
                  <a:tcPr/>
                </a:tc>
              </a:tr>
              <a:tr h="1431072">
                <a:tc>
                  <a:txBody>
                    <a:bodyPr/>
                    <a:lstStyle/>
                    <a:p>
                      <a:r>
                        <a:rPr lang="ru-RU" sz="2400" b="1" smtClean="0"/>
                        <a:t>табличный</a:t>
                      </a:r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/>
                        <a:t>наглядность, </a:t>
                      </a:r>
                      <a:r>
                        <a:rPr lang="ru-RU" sz="2400" b="1" dirty="0" smtClean="0"/>
                        <a:t>компактность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smtClean="0"/>
                        <a:t>не </a:t>
                      </a:r>
                      <a:r>
                        <a:rPr lang="ru-RU" sz="2400" b="1" dirty="0" smtClean="0"/>
                        <a:t>применим к задачам,</a:t>
                      </a:r>
                      <a:r>
                        <a:rPr lang="ru-RU" sz="2400" b="1" baseline="0" dirty="0" smtClean="0"/>
                        <a:t> в которых более двух составляющих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1" name="Прямая соединительная линия 30"/>
          <p:cNvCxnSpPr/>
          <p:nvPr/>
        </p:nvCxnSpPr>
        <p:spPr>
          <a:xfrm>
            <a:off x="571472" y="2500306"/>
            <a:ext cx="2286016" cy="78581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143000"/>
          </a:xfrm>
        </p:spPr>
        <p:txBody>
          <a:bodyPr/>
          <a:lstStyle/>
          <a:p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2471742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Конечный ответ задачи </a:t>
            </a:r>
          </a:p>
          <a:p>
            <a:pPr>
              <a:buNone/>
            </a:pPr>
            <a:r>
              <a:rPr lang="ru-RU" sz="4400" b="1" dirty="0" smtClean="0"/>
              <a:t>не зависит от выбора</a:t>
            </a:r>
          </a:p>
          <a:p>
            <a:pPr>
              <a:buNone/>
            </a:pPr>
            <a:r>
              <a:rPr lang="ru-RU" sz="4400" b="1" dirty="0" smtClean="0"/>
              <a:t>метода решения</a:t>
            </a:r>
            <a:endParaRPr lang="ru-RU" sz="4400" b="1" dirty="0"/>
          </a:p>
        </p:txBody>
      </p:sp>
      <p:pic>
        <p:nvPicPr>
          <p:cNvPr id="21506" name="Picture 2" descr="C:\Documents and Settings\Admin\Рабочий стол\ум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143248"/>
            <a:ext cx="3100391" cy="3407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Придумать и записать в тетрадь три комбинаторных задачи (по одной на каждый изученный способ решения).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b="1" dirty="0"/>
          </a:p>
        </p:txBody>
      </p:sp>
      <p:pic>
        <p:nvPicPr>
          <p:cNvPr id="1026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00438"/>
            <a:ext cx="3993370" cy="278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\Рабочий стол\img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143380"/>
            <a:ext cx="3309934" cy="255388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2714644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ru-RU" b="1" dirty="0" smtClean="0"/>
              <a:t>Не нужно нам владеть клинком,</a:t>
            </a:r>
          </a:p>
          <a:p>
            <a:pPr>
              <a:spcBef>
                <a:spcPts val="300"/>
              </a:spcBef>
              <a:buNone/>
            </a:pPr>
            <a:r>
              <a:rPr lang="ru-RU" b="1" dirty="0" smtClean="0"/>
              <a:t>Не ищем славы громкой.</a:t>
            </a:r>
          </a:p>
          <a:p>
            <a:pPr>
              <a:spcBef>
                <a:spcPts val="300"/>
              </a:spcBef>
              <a:buNone/>
            </a:pPr>
            <a:r>
              <a:rPr lang="ru-RU" b="1" dirty="0" smtClean="0"/>
              <a:t>Тот побеждает, кто знаком</a:t>
            </a:r>
          </a:p>
          <a:p>
            <a:pPr>
              <a:spcBef>
                <a:spcPts val="300"/>
              </a:spcBef>
              <a:buNone/>
            </a:pPr>
            <a:r>
              <a:rPr lang="ru-RU" b="1" dirty="0" smtClean="0"/>
              <a:t>С искусством мыслить тонким.</a:t>
            </a:r>
          </a:p>
          <a:p>
            <a:pPr>
              <a:spcBef>
                <a:spcPts val="300"/>
              </a:spcBef>
              <a:buNone/>
            </a:pPr>
            <a:r>
              <a:rPr lang="ru-RU" b="1" dirty="0" smtClean="0"/>
              <a:t>                                 </a:t>
            </a:r>
            <a:r>
              <a:rPr lang="ru-RU" sz="2000" b="1" dirty="0" smtClean="0"/>
              <a:t>Уильям Вордсворт</a:t>
            </a:r>
            <a:endParaRPr lang="ru-RU" sz="2000" b="1" dirty="0"/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57158" y="857232"/>
            <a:ext cx="8286808" cy="192882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2060"/>
                    </a:gs>
                    <a:gs pos="50000">
                      <a:srgbClr val="FFC000"/>
                    </a:gs>
                    <a:gs pos="100000">
                      <a:srgbClr val="002060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Спасибо за урок!</a:t>
            </a:r>
            <a:endParaRPr lang="ru-RU" sz="3600" b="1" kern="10" spc="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2060"/>
                  </a:gs>
                  <a:gs pos="50000">
                    <a:srgbClr val="FFC000"/>
                  </a:gs>
                  <a:gs pos="100000">
                    <a:srgbClr val="002060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Красно-бело-синие флаги</a:t>
            </a:r>
            <a:endParaRPr lang="ru-RU" sz="5400" b="1" dirty="0"/>
          </a:p>
        </p:txBody>
      </p:sp>
      <p:pic>
        <p:nvPicPr>
          <p:cNvPr id="2050" name="Picture 2" descr="C:\Documents and Settings\Admin\Рабочий стол\2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2357454" cy="15814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335756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Россия</a:t>
            </a:r>
            <a:endParaRPr lang="ru-RU" sz="3200" b="1" dirty="0"/>
          </a:p>
        </p:txBody>
      </p:sp>
      <p:pic>
        <p:nvPicPr>
          <p:cNvPr id="2051" name="Picture 3" descr="C:\Documents and Settings\Admin\Рабочий стол\7_1_~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643050"/>
            <a:ext cx="2357454" cy="157163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iCAW4EQ4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643050"/>
            <a:ext cx="2428893" cy="15716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14678" y="335756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Нидерланды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335756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Люксембург</a:t>
            </a:r>
            <a:endParaRPr lang="ru-RU" sz="3200" b="1" dirty="0"/>
          </a:p>
        </p:txBody>
      </p:sp>
      <p:pic>
        <p:nvPicPr>
          <p:cNvPr id="2053" name="Picture 5" descr="C:\Documents and Settings\Admin\Рабочий стол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357694"/>
            <a:ext cx="1500198" cy="100013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9" y="5572141"/>
            <a:ext cx="1500198" cy="1000132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357694"/>
            <a:ext cx="1500198" cy="1004596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357694"/>
            <a:ext cx="1503957" cy="1000132"/>
          </a:xfrm>
          <a:prstGeom prst="rect">
            <a:avLst/>
          </a:prstGeom>
          <a:noFill/>
        </p:spPr>
      </p:pic>
      <p:pic>
        <p:nvPicPr>
          <p:cNvPr id="2057" name="Picture 9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5572140"/>
            <a:ext cx="1500198" cy="1000132"/>
          </a:xfrm>
          <a:prstGeom prst="rect">
            <a:avLst/>
          </a:prstGeom>
          <a:noFill/>
        </p:spPr>
      </p:pic>
      <p:pic>
        <p:nvPicPr>
          <p:cNvPr id="2058" name="Picture 10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6" y="5572140"/>
            <a:ext cx="1500198" cy="1000132"/>
          </a:xfrm>
          <a:prstGeom prst="rect">
            <a:avLst/>
          </a:prstGeom>
          <a:noFill/>
        </p:spPr>
      </p:pic>
      <p:pic>
        <p:nvPicPr>
          <p:cNvPr id="2059" name="Picture 11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11" cstate="print"/>
          <a:srcRect l="4762" t="12444" r="4762" b="6667"/>
          <a:stretch>
            <a:fillRect/>
          </a:stretch>
        </p:blipFill>
        <p:spPr bwMode="auto">
          <a:xfrm>
            <a:off x="6715140" y="5572139"/>
            <a:ext cx="1571636" cy="1026451"/>
          </a:xfrm>
          <a:prstGeom prst="rect">
            <a:avLst/>
          </a:prstGeom>
          <a:noFill/>
        </p:spPr>
      </p:pic>
      <p:pic>
        <p:nvPicPr>
          <p:cNvPr id="2060" name="Picture 12" descr="C:\Documents and Settings\Admin\Рабочий стол\Franc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4357694"/>
            <a:ext cx="1519260" cy="101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725470"/>
          </a:xfrm>
        </p:spPr>
        <p:txBody>
          <a:bodyPr/>
          <a:lstStyle/>
          <a:p>
            <a:pPr algn="l"/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r>
              <a:rPr lang="ru-RU" sz="2800" b="1" dirty="0" smtClean="0"/>
              <a:t>Цель урока: </a:t>
            </a:r>
            <a:r>
              <a:rPr lang="ru-RU" sz="2800" dirty="0" smtClean="0"/>
              <a:t>научиться решать комбинаторные задачи практического содержания.</a:t>
            </a:r>
          </a:p>
          <a:p>
            <a:r>
              <a:rPr lang="ru-RU" sz="2800" b="1" dirty="0" smtClean="0"/>
              <a:t>Задачи урока:</a:t>
            </a:r>
            <a:r>
              <a:rPr lang="ru-RU" sz="2800" dirty="0" smtClean="0"/>
              <a:t> </a:t>
            </a:r>
          </a:p>
          <a:p>
            <a:pPr lvl="0"/>
            <a:r>
              <a:rPr lang="ru-RU" sz="2800" dirty="0" smtClean="0"/>
              <a:t>узнать, что такое «комбинаторные задачи»; </a:t>
            </a:r>
          </a:p>
          <a:p>
            <a:pPr lvl="0"/>
            <a:r>
              <a:rPr lang="ru-RU" sz="2800" dirty="0" smtClean="0"/>
              <a:t>познакомиться со способами их решения;</a:t>
            </a:r>
          </a:p>
          <a:p>
            <a:pPr lvl="0"/>
            <a:r>
              <a:rPr lang="ru-RU" sz="2800" dirty="0" smtClean="0"/>
              <a:t>найти практическое применение новым знаниям.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1472" y="857232"/>
            <a:ext cx="800105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Решение</a:t>
            </a:r>
            <a:b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комбинаторных задач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3643338" cy="714380"/>
          </a:xfrm>
        </p:spPr>
        <p:txBody>
          <a:bodyPr/>
          <a:lstStyle/>
          <a:p>
            <a:pPr algn="l"/>
            <a:r>
              <a:rPr lang="ru-RU" dirty="0" smtClean="0"/>
              <a:t>Задача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Сколько может быть различных комбинаций сочетания орлов и решек, если монету подбросить 3 раза?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Обозначим:  «О» – орёл</a:t>
            </a:r>
          </a:p>
          <a:p>
            <a:pPr>
              <a:buNone/>
            </a:pPr>
            <a:r>
              <a:rPr lang="ru-RU" b="1" dirty="0" smtClean="0"/>
              <a:t>                          «Р» – решка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3075" name="Picture 3" descr="C:\Documents and Settings\Admin\Рабочий стол\ани.gif"/>
          <p:cNvPicPr>
            <a:picLocks noChangeAspect="1" noChangeArrowheads="1" noCrop="1"/>
          </p:cNvPicPr>
          <p:nvPr/>
        </p:nvPicPr>
        <p:blipFill>
          <a:blip r:embed="rId2" cstate="print">
            <a:lum contrast="1000"/>
          </a:blip>
          <a:srcRect/>
          <a:stretch>
            <a:fillRect/>
          </a:stretch>
        </p:blipFill>
        <p:spPr bwMode="auto">
          <a:xfrm rot="5400000">
            <a:off x="6786578" y="2285992"/>
            <a:ext cx="2081222" cy="2081222"/>
          </a:xfrm>
          <a:prstGeom prst="rect">
            <a:avLst/>
          </a:prstGeom>
          <a:noFill/>
        </p:spPr>
      </p:pic>
      <p:pic>
        <p:nvPicPr>
          <p:cNvPr id="6" name="Picture 1" descr="C:\Documents and Settings\Admin\Рабочий стол\д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366945"/>
            <a:ext cx="2181231" cy="227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 rot="5400000">
            <a:off x="2555862" y="3944941"/>
            <a:ext cx="928695" cy="468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орёл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FF8"/>
              </a:clrFrom>
              <a:clrTo>
                <a:srgbClr val="FCF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07167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орёл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4429132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 rot="5400000">
            <a:off x="1678759" y="2678903"/>
            <a:ext cx="642942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98472" y="3873506"/>
            <a:ext cx="857257" cy="539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1464449" y="3893346"/>
            <a:ext cx="785817" cy="428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2571736" y="2714620"/>
            <a:ext cx="642942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3250398" y="3893347"/>
            <a:ext cx="785819" cy="428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7309663" y="3906047"/>
            <a:ext cx="785817" cy="4032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5377663" y="3909223"/>
            <a:ext cx="857255" cy="468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6322231" y="2678901"/>
            <a:ext cx="642942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7786711" y="3857630"/>
            <a:ext cx="928695" cy="500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6072198" y="3929066"/>
            <a:ext cx="857258" cy="428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7215208" y="2714621"/>
            <a:ext cx="642941" cy="500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 flipV="1">
            <a:off x="2714612" y="1643050"/>
            <a:ext cx="1497010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0800000">
            <a:off x="5286380" y="1571612"/>
            <a:ext cx="1714514" cy="714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00034" y="5286388"/>
            <a:ext cx="785818" cy="4000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Batang" pitchFamily="18" charset="-127"/>
                <a:ea typeface="Batang" pitchFamily="18" charset="-127"/>
              </a:rPr>
              <a:t>ООО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43042" y="5286388"/>
            <a:ext cx="785818" cy="4000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Batang" pitchFamily="18" charset="-127"/>
                <a:ea typeface="Batang" pitchFamily="18" charset="-127"/>
              </a:rPr>
              <a:t>ООР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71736" y="5286388"/>
            <a:ext cx="785818" cy="4000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Batang" pitchFamily="18" charset="-127"/>
                <a:ea typeface="Batang" pitchFamily="18" charset="-127"/>
              </a:rPr>
              <a:t>ОРО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71868" y="5286388"/>
            <a:ext cx="793749" cy="4000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Batang" pitchFamily="18" charset="-127"/>
                <a:ea typeface="Batang" pitchFamily="18" charset="-127"/>
              </a:rPr>
              <a:t>ОРР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72066" y="5286388"/>
            <a:ext cx="785821" cy="4000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Batang" pitchFamily="18" charset="-127"/>
                <a:ea typeface="Batang" pitchFamily="18" charset="-127"/>
              </a:rPr>
              <a:t>РОО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15074" y="5286388"/>
            <a:ext cx="785829" cy="4000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Batang" pitchFamily="18" charset="-127"/>
                <a:ea typeface="Batang" pitchFamily="18" charset="-127"/>
              </a:rPr>
              <a:t>РОР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15206" y="5286388"/>
            <a:ext cx="785836" cy="4000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Batang" pitchFamily="18" charset="-127"/>
                <a:ea typeface="Batang" pitchFamily="18" charset="-127"/>
              </a:rPr>
              <a:t>РРО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215338" y="5286388"/>
            <a:ext cx="714405" cy="4000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Batang" pitchFamily="18" charset="-127"/>
                <a:ea typeface="Batang" pitchFamily="18" charset="-127"/>
              </a:rPr>
              <a:t>РРР</a:t>
            </a:r>
          </a:p>
        </p:txBody>
      </p:sp>
      <p:sp>
        <p:nvSpPr>
          <p:cNvPr id="53" name="Овал 52"/>
          <p:cNvSpPr/>
          <p:nvPr/>
        </p:nvSpPr>
        <p:spPr>
          <a:xfrm>
            <a:off x="4000496" y="1285860"/>
            <a:ext cx="1571636" cy="71438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МОНЕТА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857375" y="5929313"/>
            <a:ext cx="6215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Ответ: 8 возможных комбинаций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14744" y="2214554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подбрасывание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86182" y="3286124"/>
            <a:ext cx="2000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подбрасывание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14810" y="4214818"/>
            <a:ext cx="1000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III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подбр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b="1" dirty="0" smtClean="0"/>
              <a:t>Дерево возможных вариантов</a:t>
            </a:r>
            <a:endParaRPr lang="ru-RU" b="1" dirty="0"/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143116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орёл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FFB"/>
              </a:clrFrom>
              <a:clrTo>
                <a:srgbClr val="F9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429132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4429132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орёл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429132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429132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орёл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429132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4429132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орёл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14324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орёл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9FA"/>
              </a:clrFrom>
              <a:clrTo>
                <a:srgbClr val="F5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14324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14324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429132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14324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000"/>
                            </p:stCondLst>
                            <p:childTnLst>
                              <p:par>
                                <p:cTn id="2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500"/>
                            </p:stCondLst>
                            <p:childTnLst>
                              <p:par>
                                <p:cTn id="2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500"/>
                            </p:stCondLst>
                            <p:childTnLst>
                              <p:par>
                                <p:cTn id="2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6000"/>
                            </p:stCondLst>
                            <p:childTnLst>
                              <p:par>
                                <p:cTn id="3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00"/>
                            </p:stCondLst>
                            <p:childTnLst>
                              <p:par>
                                <p:cTn id="3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500"/>
                            </p:stCondLst>
                            <p:childTnLst>
                              <p:par>
                                <p:cTn id="3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500"/>
                            </p:stCondLst>
                            <p:childTnLst>
                              <p:par>
                                <p:cTn id="3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000"/>
                            </p:stCondLst>
                            <p:childTnLst>
                              <p:par>
                                <p:cTn id="3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500"/>
                            </p:stCondLst>
                            <p:childTnLst>
                              <p:par>
                                <p:cTn id="3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53" grpId="0" animBg="1"/>
      <p:bldP spid="99" grpId="0"/>
      <p:bldP spid="45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txBody>
          <a:bodyPr/>
          <a:lstStyle/>
          <a:p>
            <a:pPr algn="l"/>
            <a:r>
              <a:rPr lang="ru-RU" b="1" dirty="0" smtClean="0"/>
              <a:t>Что такое </a:t>
            </a:r>
            <a:br>
              <a:rPr lang="ru-RU" b="1" dirty="0" smtClean="0"/>
            </a:br>
            <a:r>
              <a:rPr lang="ru-RU" b="1" dirty="0" smtClean="0"/>
              <a:t>            «комбинаторные задачи»?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2"/>
            <a:ext cx="892971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dk1"/>
                </a:solidFill>
                <a:latin typeface="+mn-lt"/>
              </a:rPr>
              <a:t>Класс математических задач, в которых требуется составить различные наборы из </a:t>
            </a:r>
            <a:r>
              <a:rPr lang="ru-RU" sz="2800" i="1" dirty="0" smtClean="0">
                <a:solidFill>
                  <a:schemeClr val="dk1"/>
                </a:solidFill>
                <a:latin typeface="+mn-lt"/>
              </a:rPr>
              <a:t>элементов или </a:t>
            </a:r>
            <a:r>
              <a:rPr lang="ru-RU" sz="2800" i="1" dirty="0" smtClean="0">
                <a:solidFill>
                  <a:schemeClr val="dk1"/>
                </a:solidFill>
                <a:latin typeface="+mn-lt"/>
              </a:rPr>
              <a:t>подсчитать количество </a:t>
            </a:r>
            <a:r>
              <a:rPr lang="ru-RU" sz="2800" i="1" dirty="0" smtClean="0">
                <a:solidFill>
                  <a:schemeClr val="dk1"/>
                </a:solidFill>
                <a:latin typeface="+mn-lt"/>
              </a:rPr>
              <a:t>возможных комбинаций, </a:t>
            </a:r>
            <a:r>
              <a:rPr lang="ru-RU" sz="2800" i="1" dirty="0" smtClean="0">
                <a:solidFill>
                  <a:schemeClr val="dk1"/>
                </a:solidFill>
                <a:latin typeface="+mn-lt"/>
              </a:rPr>
              <a:t>составленных по определённому правилу,  называются </a:t>
            </a:r>
            <a:r>
              <a:rPr lang="ru-RU" sz="2800" b="1" i="1" dirty="0" smtClean="0">
                <a:solidFill>
                  <a:schemeClr val="dk1"/>
                </a:solidFill>
                <a:latin typeface="+mn-lt"/>
              </a:rPr>
              <a:t>комбинаторными задачами</a:t>
            </a:r>
            <a:r>
              <a:rPr lang="ru-RU" sz="2800" i="1" dirty="0" smtClean="0">
                <a:solidFill>
                  <a:schemeClr val="dk1"/>
                </a:solidFill>
                <a:latin typeface="+mn-lt"/>
              </a:rPr>
              <a:t>.</a:t>
            </a:r>
          </a:p>
          <a:p>
            <a:endParaRPr lang="ru-RU" i="1" dirty="0">
              <a:solidFill>
                <a:schemeClr val="dk1"/>
              </a:solidFill>
            </a:endParaRPr>
          </a:p>
          <a:p>
            <a:r>
              <a:rPr lang="ru-RU" sz="2800" b="1" i="1" dirty="0" smtClean="0"/>
              <a:t>Комбинаторика – </a:t>
            </a:r>
            <a:r>
              <a:rPr lang="ru-RU" sz="2800" i="1" dirty="0" smtClean="0"/>
              <a:t>область математики</a:t>
            </a:r>
            <a:endParaRPr lang="ru-RU" sz="2800" b="1" i="1" dirty="0" smtClean="0"/>
          </a:p>
          <a:p>
            <a:endParaRPr lang="ru-RU" b="1" i="1" dirty="0" smtClean="0"/>
          </a:p>
          <a:p>
            <a:r>
              <a:rPr lang="ru-RU" sz="2800" b="1" i="1" dirty="0" smtClean="0"/>
              <a:t>«</a:t>
            </a:r>
            <a:r>
              <a:rPr lang="ru-RU" sz="2800" b="1" i="1" dirty="0" err="1" smtClean="0"/>
              <a:t>combina</a:t>
            </a:r>
            <a:r>
              <a:rPr lang="en-US" sz="2800" b="1" i="1" dirty="0" smtClean="0"/>
              <a:t>re</a:t>
            </a:r>
            <a:r>
              <a:rPr lang="ru-RU" sz="2800" b="1" i="1" dirty="0" smtClean="0"/>
              <a:t>» </a:t>
            </a:r>
            <a:r>
              <a:rPr lang="ru-RU" sz="2800" i="1" dirty="0" smtClean="0"/>
              <a:t>(лат.) – «сочетать»,</a:t>
            </a:r>
          </a:p>
          <a:p>
            <a:r>
              <a:rPr lang="ru-RU" sz="2800" i="1" dirty="0" smtClean="0"/>
              <a:t>«соединять», </a:t>
            </a:r>
            <a:r>
              <a:rPr lang="ru-RU" sz="2800" i="1" dirty="0" smtClean="0"/>
              <a:t>термин введён </a:t>
            </a:r>
          </a:p>
          <a:p>
            <a:r>
              <a:rPr lang="ru-RU" sz="2800" i="1" dirty="0" smtClean="0"/>
              <a:t>немецким</a:t>
            </a:r>
            <a:r>
              <a:rPr lang="ru-RU" sz="2800" i="1" dirty="0" smtClean="0"/>
              <a:t> </a:t>
            </a:r>
            <a:r>
              <a:rPr lang="ru-RU" sz="2800" i="1" dirty="0" smtClean="0"/>
              <a:t>ученым </a:t>
            </a:r>
            <a:r>
              <a:rPr lang="ru-RU" sz="2800" i="1" dirty="0" smtClean="0"/>
              <a:t>Лейбницем.</a:t>
            </a:r>
            <a:endParaRPr lang="ru-RU" sz="2800" i="1" dirty="0" smtClean="0">
              <a:solidFill>
                <a:schemeClr val="dk1"/>
              </a:solidFill>
              <a:latin typeface="+mn-lt"/>
            </a:endParaRPr>
          </a:p>
          <a:p>
            <a:endParaRPr lang="ru-RU" sz="2800" i="1" dirty="0">
              <a:solidFill>
                <a:schemeClr val="dk1"/>
              </a:solidFill>
            </a:endParaRPr>
          </a:p>
          <a:p>
            <a:endParaRPr lang="ru-RU" sz="2800" i="1" dirty="0" smtClean="0">
              <a:solidFill>
                <a:schemeClr val="dk1"/>
              </a:solidFill>
            </a:endParaRPr>
          </a:p>
          <a:p>
            <a:endParaRPr lang="ru-RU" sz="2800" dirty="0"/>
          </a:p>
        </p:txBody>
      </p:sp>
      <p:pic>
        <p:nvPicPr>
          <p:cNvPr id="6" name="Picture 2" descr="C:\Documents and Settings\Admin\Рабочий стол\a25169968606b1f57a1f669ed473e5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119699"/>
            <a:ext cx="2357434" cy="1571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комбинаторики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i="1" dirty="0" smtClean="0"/>
              <a:t>Древний Китай – магические квадраты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i="1" dirty="0" smtClean="0"/>
              <a:t>Древняя Греция – фигурные числа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i="1" dirty="0" smtClean="0"/>
              <a:t>Древняя Индия – шахматы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i="1" dirty="0" smtClean="0"/>
              <a:t>Средние века – кости, нарды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i="1" dirty="0" smtClean="0"/>
              <a:t>Наше время – карты, шашки, домино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sz="2000" b="1" i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b="1" i="1" dirty="0" smtClean="0"/>
              <a:t>    </a:t>
            </a:r>
            <a:r>
              <a:rPr lang="en-US" b="1" i="1" dirty="0" smtClean="0"/>
              <a:t>XVIII</a:t>
            </a:r>
            <a:r>
              <a:rPr lang="ru-RU" b="1" i="1" dirty="0" smtClean="0"/>
              <a:t> век: комбинаторика – наука </a:t>
            </a:r>
          </a:p>
        </p:txBody>
      </p:sp>
      <p:pic>
        <p:nvPicPr>
          <p:cNvPr id="17411" name="Picture 3" descr="C:\Documents and Settings\Admin\Рабочий стол\ш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636"/>
            <a:ext cx="2071702" cy="1553775"/>
          </a:xfrm>
          <a:prstGeom prst="rect">
            <a:avLst/>
          </a:prstGeom>
          <a:noFill/>
        </p:spPr>
      </p:pic>
      <p:pic>
        <p:nvPicPr>
          <p:cNvPr id="17412" name="Picture 4" descr="C:\Documents and Settings\Admin\Рабочий стол\нар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000636"/>
            <a:ext cx="2297920" cy="1531947"/>
          </a:xfrm>
          <a:prstGeom prst="rect">
            <a:avLst/>
          </a:prstGeom>
          <a:noFill/>
        </p:spPr>
      </p:pic>
      <p:pic>
        <p:nvPicPr>
          <p:cNvPr id="17413" name="Picture 5" descr="C:\Documents and Settings\Admin\Рабочий стол\кар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00636"/>
            <a:ext cx="2071703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/>
          <a:lstStyle/>
          <a:p>
            <a:r>
              <a:rPr lang="ru-RU" b="1" dirty="0" smtClean="0"/>
              <a:t>Результаты товарищеских матчей</a:t>
            </a:r>
            <a:endParaRPr lang="ru-RU" b="1" dirty="0"/>
          </a:p>
        </p:txBody>
      </p:sp>
      <p:pic>
        <p:nvPicPr>
          <p:cNvPr id="18434" name="Picture 2" descr="C:\Documents and Settings\Admin\Рабочий стол\та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5426" b="18950"/>
          <a:stretch>
            <a:fillRect/>
          </a:stretch>
        </p:blipFill>
        <p:spPr bwMode="auto">
          <a:xfrm>
            <a:off x="500034" y="1357298"/>
            <a:ext cx="821537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372476" cy="4643469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ru-RU" b="1" dirty="0" smtClean="0"/>
              <a:t>На завтрак в школьной столовой можно</a:t>
            </a:r>
          </a:p>
          <a:p>
            <a:pPr>
              <a:spcBef>
                <a:spcPts val="300"/>
              </a:spcBef>
              <a:buNone/>
            </a:pPr>
            <a:r>
              <a:rPr lang="ru-RU" b="1" dirty="0" smtClean="0"/>
              <a:t>выбрать кашу манную, гречневую, булочку</a:t>
            </a:r>
          </a:p>
          <a:p>
            <a:pPr>
              <a:spcBef>
                <a:spcPts val="300"/>
              </a:spcBef>
              <a:buNone/>
            </a:pPr>
            <a:r>
              <a:rPr lang="ru-RU" b="1" dirty="0" smtClean="0"/>
              <a:t>или бутерброд; запить можно чаем с</a:t>
            </a:r>
          </a:p>
          <a:p>
            <a:pPr>
              <a:spcBef>
                <a:spcPts val="300"/>
              </a:spcBef>
              <a:buNone/>
            </a:pPr>
            <a:r>
              <a:rPr lang="ru-RU" b="1" dirty="0" smtClean="0"/>
              <a:t>лимоном, какао или соком. Сколько</a:t>
            </a:r>
          </a:p>
          <a:p>
            <a:pPr>
              <a:spcBef>
                <a:spcPts val="300"/>
              </a:spcBef>
              <a:buNone/>
            </a:pPr>
            <a:r>
              <a:rPr lang="ru-RU" b="1" dirty="0" smtClean="0"/>
              <a:t>вариантов завтрака из одного блюда и</a:t>
            </a:r>
          </a:p>
          <a:p>
            <a:pPr>
              <a:spcBef>
                <a:spcPts val="300"/>
              </a:spcBef>
              <a:buNone/>
            </a:pPr>
            <a:r>
              <a:rPr lang="ru-RU" b="1" dirty="0" smtClean="0"/>
              <a:t>напитка можно </a:t>
            </a:r>
          </a:p>
          <a:p>
            <a:pPr>
              <a:spcBef>
                <a:spcPts val="300"/>
              </a:spcBef>
              <a:buNone/>
            </a:pPr>
            <a:r>
              <a:rPr lang="ru-RU" b="1" dirty="0" smtClean="0"/>
              <a:t>заказать в школьной </a:t>
            </a:r>
          </a:p>
          <a:p>
            <a:pPr>
              <a:spcBef>
                <a:spcPts val="300"/>
              </a:spcBef>
              <a:buNone/>
            </a:pPr>
            <a:r>
              <a:rPr lang="ru-RU" b="1" dirty="0" smtClean="0"/>
              <a:t>столовой?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2400288" cy="928686"/>
          </a:xfrm>
        </p:spPr>
        <p:txBody>
          <a:bodyPr/>
          <a:lstStyle/>
          <a:p>
            <a:pPr algn="l"/>
            <a:r>
              <a:rPr lang="ru-RU" dirty="0" smtClean="0"/>
              <a:t>Задача 1.</a:t>
            </a:r>
            <a:endParaRPr lang="ru-RU" dirty="0"/>
          </a:p>
        </p:txBody>
      </p:sp>
      <p:pic>
        <p:nvPicPr>
          <p:cNvPr id="19460" name="Picture 4" descr="C:\Documents and Settings\Admin\Рабочий стол\ст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29124" y="3786190"/>
            <a:ext cx="4333892" cy="2928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530</TotalTime>
  <Words>435</Words>
  <Application>Microsoft Office PowerPoint</Application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Презентация1</vt:lpstr>
      <vt:lpstr>Решение комбинаторных задач</vt:lpstr>
      <vt:lpstr>Красно-бело-синие флаги</vt:lpstr>
      <vt:lpstr>Тема урока:</vt:lpstr>
      <vt:lpstr>Задача 1.</vt:lpstr>
      <vt:lpstr>Дерево возможных вариантов</vt:lpstr>
      <vt:lpstr>Что такое              «комбинаторные задачи»?</vt:lpstr>
      <vt:lpstr>История комбинаторики</vt:lpstr>
      <vt:lpstr>Результаты товарищеских матчей</vt:lpstr>
      <vt:lpstr>Задача 1.</vt:lpstr>
      <vt:lpstr>Табличный способ решения</vt:lpstr>
      <vt:lpstr>Задача 2.</vt:lpstr>
      <vt:lpstr>Способы решения комбинаторных задач</vt:lpstr>
      <vt:lpstr>Способы решения комбинаторных задач  (плюсы и минусы)</vt:lpstr>
      <vt:lpstr>Вывод:</vt:lpstr>
      <vt:lpstr>Домашнее задание: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</dc:creator>
  <cp:lastModifiedBy>User</cp:lastModifiedBy>
  <cp:revision>61</cp:revision>
  <dcterms:created xsi:type="dcterms:W3CDTF">2014-02-19T14:47:04Z</dcterms:created>
  <dcterms:modified xsi:type="dcterms:W3CDTF">2015-01-30T18:11:13Z</dcterms:modified>
</cp:coreProperties>
</file>