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79" r:id="rId6"/>
    <p:sldId id="281" r:id="rId7"/>
    <p:sldId id="283" r:id="rId8"/>
    <p:sldId id="280" r:id="rId9"/>
    <p:sldId id="265" r:id="rId10"/>
    <p:sldId id="271" r:id="rId11"/>
    <p:sldId id="274" r:id="rId12"/>
    <p:sldId id="269" r:id="rId13"/>
    <p:sldId id="270" r:id="rId14"/>
    <p:sldId id="272" r:id="rId15"/>
    <p:sldId id="268" r:id="rId16"/>
    <p:sldId id="267" r:id="rId17"/>
    <p:sldId id="278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8768-473B-4C6C-B317-08B3743E6566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7F96-7BBD-4446-A722-C271837FB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Как шипит змея?</a:t>
            </a:r>
            <a:endParaRPr lang="ru-RU" dirty="0"/>
          </a:p>
        </p:txBody>
      </p:sp>
      <p:pic>
        <p:nvPicPr>
          <p:cNvPr id="4" name="Picture 3" descr="green snak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295" y="1740141"/>
            <a:ext cx="4962525" cy="3390900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28384" y="6093296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71800" y="836712"/>
            <a:ext cx="3562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Ш________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549688" y="166328"/>
            <a:ext cx="4046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061856" y="166328"/>
            <a:ext cx="4046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3928" y="3326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 звуки, которыми отличаются слова</a:t>
            </a:r>
            <a:endParaRPr lang="ru-RU" dirty="0"/>
          </a:p>
        </p:txBody>
      </p:sp>
      <p:sp>
        <p:nvSpPr>
          <p:cNvPr id="1026" name="AutoShape 2" descr="data:image/jpg;base64,/9j/4AAQSkZJRgABAQAAAQABAAD/2wCEAAkGBggGDxIIBxQWEhETEBAWFxgXEhQQExMZExUXFBcWFRIaGygiFxokGhgSHzEiIycpLC0xGSAxODAqQSY3LSkBCQoKDgwOGg8PGi8kHyUpLDU1NS8pLCwvMDIwLiouKik0LCopKTQ0LjApLCkpLCksLC8sNC0tLCotLCk0LS4vMf/AABEIAOEA4QMBIgACEQEDEQH/xAAbAAEAAgMBAQAAAAAAAAAAAAAABQYDBAcCAf/EADoQAAIBAwMCAwUGAwgDAAAAAAABAgMEEQUhMRJBBlFhEyIycYEUQmKRofBSscEVIyQzgpLR4Qclcv/EABoBAQADAQEBAAAAAAAAAAAAAAACAwQBBQb/xAAsEQEAAgEDAgQFBAMAAAAAAAAAAQIDESExBBITUWFxBRRBsfAygaHRIkLh/9oADAMBAAIRAxEAPwDuIAAAAAAAAAAAAAAAAAAAAAAAAAAAAAAAAAAAAAAAAAAAAAAAAAAAAAAAAAAAAAAAAAAAGO4lOEJSpLMlF4XGXjZAZAaFrfpzjbT6m3FyUsbPGMpvs90zfAAAAAAAAAAAAAAAAAAAAAAAAAAAAAAAAAADIA0bi7lVqfY7ZdUlj2jzhU01lJvHxPbC8t9ts+Lq8q3M3Zae/eWPaVMZjRT3wlxKo1wuFy+ylt2lpSsoKlRWFu93ltvdylJ7tt7ts4lppG7SrytrWvQpVZqMpKr0xa+NroWz7NZ479RJnLvGfiG8p6nD7B7NxovEuqfTJOK6l0R75ls/kjpVjdwvqULik4tSinmMlOPriS53yiFb90zCd8c1rE+bOACxUAAAAAAAAAAAAAAAAAAAAAAAAAAAAYalzGElS74TfonlL9UwMuSMubutfzdlpzx0vFWryqf4IdnU/SPL7J4695V1acrPTZOMItqrWX3WuadJ95+cuI+r4krW1o2UI0LZKMYrCS/e7757nOU9O3eeS0tKNlBUbdYis+rbe7bb3bby23uz1XqqhCVWXEYtv6LJkNXVbad5Qq29L4p05xXzaaE7RsjzO7jVawd5UdzVk25Scn65be7Or+FtFoaJbqFs5YqNVGm8qMpxWVFdlncoGn6dVu7paZU9ypn3k+Yx5fPOUm8HVacFTShHhJL8jLgrOszLd1We1qxSZ2egAa2AAAAAAAAAAAAAAAAAAAAAAAAAAPjklyAbNCFSlqb9pbNSim49SeU3FtPf0eUR07ir4nk6Fm3C0TanUTxKvjmFJ9oecu/C9Z2hQp2sVRoJRjFJJJYSS7JHInVO1e2N+Xy2tqNnCNC2iowisJJYSXojKAdQDHcVPYwlU8k2ZDFcQU49L4bj/NEbcToOXWN0tBvftGr7P20pyljqw5JrDxy0vLjjsdRtrqjeRVW2kpxfDi00RniDw1Za9DFePvxz0tPpf180aeheFLSygp0XVpy3UoqrOKT77ZJaRDVktgvrbeLT6bfRZAYre3hax9nTzj1k5N/OT3ZlDLIAAAAAAAAAAAAAAAAAAAAAAGlq2rWuj0nc3jxFcL70n/DFd2JnR2tZtOkctuc4wTlN4STbbeEkudyvuVXxY+inmFinhveMrnHZd1S839480XV8YYqVFKnZJ7Qe07hr+PHFNPt3wWOEI00owWElhJbJY8kR/V7Lpjwtv9vt/wB+3vx5pUoUIqnSSjFJJJLCSXZI9gElAAAB5qPCz8v5noNZ5OTwB8UUt13PoOgAAAAAAAAAAAAAAAAAAAAADOD5nPBhr1/Ze7HeX8gI3Utfp6PRneXak0vuxWXlvpSz2XG7KZZWWpeObj7TdvppxePw0lz0QT5m9ueOX2RYZ1n4kqT06xa9lHavV2b3f+XS85N5zLhfMstnZ0LCEbe1iowisJL97v1KrV759HoYs3ytJ0j/ADn+I/t8srKhp9ONtarphFYS59W2+7by8mcAtYJmZnWQABwAAAAAAAAAAAAAAAAAAAAAACqeL/GkdFzZWC6rhpdsxp54ePvS8l+fk42tFY1lbhw3zW7KRusF9qtlpi6r2pCnnjqkk38lyzRo+MNDrvohXhn1zBf7pJI5Nf0rmf8Ai7yTlOT3beZfVmGjdV6axDj5ZRlnqZ14e9T4NSaazbf+Hd+pPdDGeSp/+Nr+pd2kqVVt+zqOKz2i0ml8k8m54o8V0tFi6FDEqzXzUM8Nru/JfV4XOmLx290vGt0t/GnDXedUtfThUhKh5xabT6elNb4l2ePyK/RpVPEP+GsW6dnH3ZVE311unbopSe/T2c+/Y1tBtdS8TUYf2pmNuueVO53yup9oeePiLlTpwpJQppJJJJJYSS4SRyJ79/o7ePl5muuton9o9ff7e/Gpp2jWWk5VlBQT7JtpfLPG+5ugFjLMzM6yAAOAAAAAAAAAAAAAAAAAAAAAAAANDVNWt9OdOjWkozqy6YLu3/TlLL80R2p6Db6lHrrf5ii1CXLhnf6p+v0wVbxnczq6rQpLiDt1/umm/wCaLZf6rb2EXVuZKMYrLbeEl6v9t8Irie/WJbMmOenjHes7zGv5+zlerWt5b1pW94sSi/8ATjs4vun5nmGoxoUpW0Fz3Lvq1ra+LIdNpLFaEFKOV07Szj5wbTXfDXmmnU9G8P1buo5XScadOT68p8p7x+fn5GScNotpX6voMXxDFkw919pjmE54Rhfzo/ZKOadOVRynJNqdTZLpT+7FY3xyTtHwVb3l3K+uX1Utn0fxTfxdX4c4eO7fkt9/RbWVRf3ceimkktsN49Oy4x+ZPxioLpjwbPDiIis/R89bq7zktkpOmpGKisR2R9AJsgAAAAAAAAAAAAAAAAAAAAAAAAAAAAAqvifw9a+1WvVZuLpdEpRS6utU3lYXOeFj0KdVs6/jaPtJJuMmumXU40LfvjK3r18c492PGdnnp9/VhFqMWvaYbjHOOrGM9m0t1vgh7J0dRWZQnSUH0xhKPRhecYrZJtP8vkyMRESsve1oju+kbMGjaLS0lfE6k3GKcmkto9lFcLOX3JGGm/a5Yl8OctcZec/v5fn6p/30vs9tysdT7QT3WfOTXC+r7ZlaVONJKEf+/qSifJCY05fadONFKFNYSWEegA4AAAAAAAAAAAAAAAAAAAAAAAAAAAAABDeJPEtv4ep9U/eqSz0Qzu/V+UfUz69rdLRKXtZe9OWVCGcOTx59kuW+xyXUbyrqdV3Vy3UlJ4X4nx0wj2guPX67UZsvZGkcvU+H9D49u6/6fu27e61XXbhyjOXtKy6XiTiuhPO+Phpxx+8l9rzvulWOnYq11Tj1Tm8RjthTn+KWG0vRt+sPYWsfCNs7m4XXdVcJR5bk/hprHZcvH/Ba9C06en0Urh5qzfXUl5zlz9EsRXoiOKsxzyt63NS0xNYjtjaPXzn2jhG+E1fadF6bqdOSn1Tmqi9+FTqeX1TXEt+/KLGAX1jSNHlZcniWm2mmoACSsAAAAAAAAAAAAAAAAAAAAAAAAAAAwXt5R0+nK6uXiEFlv+i832M5zn/yRq1erWjpkcqEVGT/ABuXD+SW3zyV5L9ldWrpOnnqMsU/NEFrWvVdcqTua2VF7JZziOcqEfLPLff9Cb8F6Gn/AO61DCjFP2aeySjzP5LdL6sh/Dmhy1qqqUs+zj7035Ly+b4/XsX26sXq0o6ZR92hBRdVrbZfBRj89m/JY8zLirNp77Pe63NTFX5fHt5+kf3P5y1NBtZ+Ibj+27pYpQbjQi++OajXz/X/AOUW480qUKMVTpJKKSSS2SS2SSPRsrXSHzubL4lttojiPKPzkABJSAAAAAAAAAAAAAAAAAAAAAAAAAAAAAPjaXJUfHejz1NU61mlKccxaTSk091z/q/Mts6anyatXS6Fbaeec8449SNqxaNJXYc1sN4vXmEb4f0aOmUlbwx1P3py82/6Lhf9k1RoQt10U/Nv1be7b9RSoworEP8AlmQ7EREaQhfJa9ptbmQAHU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g;base64,/9j/4AAQSkZJRgABAQAAAQABAAD/2wCEAAkGBggGDxIIBxQWEhETEBAWFxgXEhQQExMZExUXFBcWFRIaGygiFxokGhgSHzEiIycpLC0xGSAxODAqQSY3LSkBCQoKDgwOGg8PGi8kHyUpLDU1NS8pLCwvMDIwLiouKik0LCopKTQ0LjApLCkpLCksLC8sNC0tLCotLCk0LS4vMf/AABEIAOEA4QMBIgACEQEDEQH/xAAbAAEAAgMBAQAAAAAAAAAAAAAABQYDBAcCAf/EADoQAAIBAwMCAwUGAwgDAAAAAAABAgMEEQUhMRJBBlFhEyIycYEUQmKRofBSscEVIyQzgpLR4Qclcv/EABoBAQADAQEBAAAAAAAAAAAAAAACAwQBBQb/xAAsEQEAAgEDAgQFBAMAAAAAAAAAAQIDESExBBITUWFxBRRBsfAygaHRIkLh/9oADAMBAAIRAxEAPwDuIAAAAAAAAAAAAAAAAAAAAAAAAAAAAAAAAAAAAAAAAAAAAAAAAAAAAAAAAAAAAAAAAAAAGO4lOEJSpLMlF4XGXjZAZAaFrfpzjbT6m3FyUsbPGMpvs90zfAAAAAAAAAAAAAAAAAAAAAAAAAAAAAAAAAADIA0bi7lVqfY7ZdUlj2jzhU01lJvHxPbC8t9ts+Lq8q3M3Zae/eWPaVMZjRT3wlxKo1wuFy+ylt2lpSsoKlRWFu93ltvdylJ7tt7ts4lppG7SrytrWvQpVZqMpKr0xa+NroWz7NZ479RJnLvGfiG8p6nD7B7NxovEuqfTJOK6l0R75ls/kjpVjdwvqULik4tSinmMlOPriS53yiFb90zCd8c1rE+bOACxUAAAAAAAAAAAAAAAAAAAAAAAAAAAAYalzGElS74TfonlL9UwMuSMubutfzdlpzx0vFWryqf4IdnU/SPL7J4695V1acrPTZOMItqrWX3WuadJ95+cuI+r4krW1o2UI0LZKMYrCS/e7757nOU9O3eeS0tKNlBUbdYis+rbe7bb3bby23uz1XqqhCVWXEYtv6LJkNXVbad5Qq29L4p05xXzaaE7RsjzO7jVawd5UdzVk25Scn65be7Or+FtFoaJbqFs5YqNVGm8qMpxWVFdlncoGn6dVu7paZU9ypn3k+Yx5fPOUm8HVacFTShHhJL8jLgrOszLd1We1qxSZ2egAa2AAAAAAAAAAAAAAAAAAAAAAAAAAPjklyAbNCFSlqb9pbNSim49SeU3FtPf0eUR07ir4nk6Fm3C0TanUTxKvjmFJ9oecu/C9Z2hQp2sVRoJRjFJJJYSS7JHInVO1e2N+Xy2tqNnCNC2iowisJJYSXojKAdQDHcVPYwlU8k2ZDFcQU49L4bj/NEbcToOXWN0tBvftGr7P20pyljqw5JrDxy0vLjjsdRtrqjeRVW2kpxfDi00RniDw1Za9DFePvxz0tPpf180aeheFLSygp0XVpy3UoqrOKT77ZJaRDVktgvrbeLT6bfRZAYre3hax9nTzj1k5N/OT3ZlDLIAAAAAAAAAAAAAAAAAAAAAAGlq2rWuj0nc3jxFcL70n/DFd2JnR2tZtOkctuc4wTlN4STbbeEkudyvuVXxY+inmFinhveMrnHZd1S839480XV8YYqVFKnZJ7Qe07hr+PHFNPt3wWOEI00owWElhJbJY8kR/V7Lpjwtv9vt/wB+3vx5pUoUIqnSSjFJJJLCSXZI9gElAAAB5qPCz8v5noNZ5OTwB8UUt13PoOgAAAAAAAAAAAAAAAAAAAAADOD5nPBhr1/Ze7HeX8gI3Utfp6PRneXak0vuxWXlvpSz2XG7KZZWWpeObj7TdvppxePw0lz0QT5m9ueOX2RYZ1n4kqT06xa9lHavV2b3f+XS85N5zLhfMstnZ0LCEbe1iowisJL97v1KrV759HoYs3ytJ0j/ADn+I/t8srKhp9ONtarphFYS59W2+7by8mcAtYJmZnWQABwAAAAAAAAAAAAAAAAAAAAAACqeL/GkdFzZWC6rhpdsxp54ePvS8l+fk42tFY1lbhw3zW7KRusF9qtlpi6r2pCnnjqkk38lyzRo+MNDrvohXhn1zBf7pJI5Nf0rmf8Ai7yTlOT3beZfVmGjdV6axDj5ZRlnqZ14e9T4NSaazbf+Hd+pPdDGeSp/+Nr+pd2kqVVt+zqOKz2i0ml8k8m54o8V0tFi6FDEqzXzUM8Nru/JfV4XOmLx290vGt0t/GnDXedUtfThUhKh5xabT6elNb4l2ePyK/RpVPEP+GsW6dnH3ZVE311unbopSe/T2c+/Y1tBtdS8TUYf2pmNuueVO53yup9oeePiLlTpwpJQppJJJJJYSS4SRyJ79/o7ePl5muuton9o9ff7e/Gpp2jWWk5VlBQT7JtpfLPG+5ugFjLMzM6yAAOAAAAAAAAAAAAAAAAAAAAAAAANDVNWt9OdOjWkozqy6YLu3/TlLL80R2p6Db6lHrrf5ii1CXLhnf6p+v0wVbxnczq6rQpLiDt1/umm/wCaLZf6rb2EXVuZKMYrLbeEl6v9t8Irie/WJbMmOenjHes7zGv5+zlerWt5b1pW94sSi/8ATjs4vun5nmGoxoUpW0Fz3Lvq1ra+LIdNpLFaEFKOV07Szj5wbTXfDXmmnU9G8P1buo5XScadOT68p8p7x+fn5GScNotpX6voMXxDFkw919pjmE54Rhfzo/ZKOadOVRynJNqdTZLpT+7FY3xyTtHwVb3l3K+uX1Utn0fxTfxdX4c4eO7fkt9/RbWVRf3ceimkktsN49Oy4x+ZPxioLpjwbPDiIis/R89bq7zktkpOmpGKisR2R9AJsgAAAAAAAAAAAAAAAAAAAAAAAAAAAAAqvifw9a+1WvVZuLpdEpRS6utU3lYXOeFj0KdVs6/jaPtJJuMmumXU40LfvjK3r18c492PGdnnp9/VhFqMWvaYbjHOOrGM9m0t1vgh7J0dRWZQnSUH0xhKPRhecYrZJtP8vkyMRESsve1oju+kbMGjaLS0lfE6k3GKcmkto9lFcLOX3JGGm/a5Yl8OctcZec/v5fn6p/30vs9tysdT7QT3WfOTXC+r7ZlaVONJKEf+/qSifJCY05fadONFKFNYSWEegA4AAAAAAAAAAAAAAAAAAAAAAAAAAAAABDeJPEtv4ep9U/eqSz0Qzu/V+UfUz69rdLRKXtZe9OWVCGcOTx59kuW+xyXUbyrqdV3Vy3UlJ4X4nx0wj2guPX67UZsvZGkcvU+H9D49u6/6fu27e61XXbhyjOXtKy6XiTiuhPO+Phpxx+8l9rzvulWOnYq11Tj1Tm8RjthTn+KWG0vRt+sPYWsfCNs7m4XXdVcJR5bk/hprHZcvH/Ba9C06en0Urh5qzfXUl5zlz9EsRXoiOKsxzyt63NS0xNYjtjaPXzn2jhG+E1fadF6bqdOSn1Tmqi9+FTqeX1TXEt+/KLGAX1jSNHlZcniWm2mmoACSsAAAAAAAAAAAAAAAAAAAAAAAAAAAwXt5R0+nK6uXiEFlv+i832M5zn/yRq1erWjpkcqEVGT/ABuXD+SW3zyV5L9ldWrpOnnqMsU/NEFrWvVdcqTua2VF7JZziOcqEfLPLff9Cb8F6Gn/AO61DCjFP2aeySjzP5LdL6sh/Dmhy1qqqUs+zj7035Ly+b4/XsX26sXq0o6ZR92hBRdVrbZfBRj89m/JY8zLirNp77Pe63NTFX5fHt5+kf3P5y1NBtZ+Ibj+27pYpQbjQi++OajXz/X/AOUW480qUKMVTpJKKSSS2SS2SSPRsrXSHzubL4lttojiPKPzkABJSAAAAAAAAAAAAAAAAAAAAAAAAAAAAAPjaXJUfHejz1NU61mlKccxaTSk091z/q/Mts6anyatXS6Fbaeec8449SNqxaNJXYc1sN4vXmEb4f0aOmUlbwx1P3py82/6Lhf9k1RoQt10U/Nv1be7b9RSoworEP8AlmQ7EREaQhfJa9ptbmQAHU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students.stedwards.edu/caleman/fishing_po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2549415" cy="2448273"/>
          </a:xfrm>
          <a:prstGeom prst="rect">
            <a:avLst/>
          </a:prstGeom>
          <a:noFill/>
        </p:spPr>
      </p:pic>
      <p:pic>
        <p:nvPicPr>
          <p:cNvPr id="1032" name="Picture 8" descr="http://img1.liveinternet.ru/images/attach/c/0/47/740/47740686_Ut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96136" y="2492896"/>
            <a:ext cx="2304256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5013176"/>
            <a:ext cx="2268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удочка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869160"/>
            <a:ext cx="216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уточка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899592" y="515719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52292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940152" y="494116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44208" y="50851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03648" y="33265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907704" y="26064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843808" y="332656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572000" y="188640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380312" y="26064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968044" y="872716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067944" y="4046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56176" y="33265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668344" y="40466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2" y="98072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300192" y="1988840"/>
            <a:ext cx="41034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99792" y="1988840"/>
            <a:ext cx="41034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276872"/>
            <a:ext cx="194421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276872"/>
            <a:ext cx="194421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www.cartoonclipartfree.com/Cliparts_Free/Schule_Free/Cartoon-Clipart-Free-0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8" t="20905" r="32633" b="20421"/>
          <a:stretch>
            <a:fillRect/>
          </a:stretch>
        </p:blipFill>
        <p:spPr bwMode="auto">
          <a:xfrm>
            <a:off x="7092280" y="1268760"/>
            <a:ext cx="445383" cy="5466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45230" y="3429000"/>
            <a:ext cx="692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6813" y="3284984"/>
            <a:ext cx="8755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Слушай и повторяй слоги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268760"/>
            <a:ext cx="65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94116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rot="5400000">
            <a:off x="2712174" y="1315612"/>
            <a:ext cx="876870" cy="2629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rot="5400000">
            <a:off x="3720286" y="2251716"/>
            <a:ext cx="804862" cy="685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 rot="16200000" flipH="1">
            <a:off x="4548378" y="2109234"/>
            <a:ext cx="876870" cy="1042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</p:cNvCxnSpPr>
          <p:nvPr/>
        </p:nvCxnSpPr>
        <p:spPr>
          <a:xfrm rot="16200000" flipH="1">
            <a:off x="5376470" y="1281142"/>
            <a:ext cx="876870" cy="269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2759711" y="3153056"/>
            <a:ext cx="1080120" cy="2784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3707904" y="4077072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554077" y="4052605"/>
            <a:ext cx="1194519" cy="870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716016" y="4005064"/>
            <a:ext cx="230425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619672" y="306896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19872" y="306896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4088" y="2996952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2240" y="2967335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Исправь ошибки.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43232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ЧИСДАЯ ТЕДРАТЬ -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97178"/>
            <a:ext cx="3929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СЛАДКИЙ ДОРД-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93322"/>
            <a:ext cx="3918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ТУБОВЫЙ СДОЛ-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2248" y="1988840"/>
            <a:ext cx="3824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истая тетрадь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284984"/>
            <a:ext cx="34004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сладкий торт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437112"/>
            <a:ext cx="35396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дубовый стол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043608" y="1916832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491880" y="1916832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439652" y="3176972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563888" y="3212976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763688" y="4365104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851920" y="4509120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779912" y="47667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28084" y="512676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95936" y="6206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4008" y="6206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52120" y="6206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storage.pressfoto.ru/2011.01/47384781869315e084bbfbfa98e38d320dac50d683_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45224"/>
            <a:ext cx="1080120" cy="1080120"/>
          </a:xfrm>
          <a:prstGeom prst="rect">
            <a:avLst/>
          </a:prstGeom>
          <a:noFill/>
        </p:spPr>
      </p:pic>
      <p:sp>
        <p:nvSpPr>
          <p:cNvPr id="2052" name="AutoShape 4" descr="data:image/jpg;base64,/9j/4AAQSkZJRgABAQAAAQABAAD/2wCEAAkGBhQSERUUEhQWFRUUFxQYFxgUGBUYFRUYFxQWFxUVFxQXHCYeFxwjHBUUHy8gJScpLCwsFR4xNTAqNSYrLCkBCQoKDgwOGg8PGikkHyUtKTUsKi0pLCw1LCwsLCwsLCwpKiwvLCkqLCksLCwsLCwvLCwsKSwsLCwsLCksLCwsLP/AABEIAMUBAAMBIgACEQEDEQH/xAAbAAABBQEBAAAAAAAAAAAAAAABAAIEBQYDB//EAEAQAAEDAgQDBgMGAgoCAwAAAAEAAhEDIQQSMUEFBlETImFxgZEyobEUQlLB0fAjggcVM0NicpKi4fGDwhYXU//EABsBAAEFAQEAAAAAAAAAAAAAAAABAgMEBQYH/8QALxEAAgIBAwIFAgYCAwAAAAAAAAECAxEEEiExQQUTIlFxYYEUkaHB0fAysQZC4f/aAAwDAQACEQMRAD8A9CQGmsoSkrIDwU4JgTkoBCKAQlDAciEJRQgCiCgEpS4FQUpQCcgcEoppCSGA4JSmhFNAdmQzJspAoAckmQjKADKaUSmoAUoSikjAAlKUoQKAEkSkggBEpsopIAakUSEMqAAkEEkDBwKIKbKKUBySAKKMAJGUAUkgDkZTZRTwHIymgopMjgyjKAQKaKFKUEUAEpJpRBQAiUgkkgBEoFFIoAaUUglCXIClAooSkACSKCAAlCMJIAakjCdCXAHBKUAijAwMIoIylQBKSEpwKUBJJIFIA4IhNRlDFSHLnWxAYLn039lxx+L7Ns7mw9rlZzh9c16pAcTufyCwvE/E/wAPmuv/ACx+X/pqaTQu6LslxFFuOPudiadJtOGOBzOMzpZw2hXRplRG0WtbYidFPwbcw7zohc5p/HdVCSg0n8v988C30V9Y8HEIJuMxTWvA6mJ/NSKVDNoR5/8AS67TeI0ajiMuV1X96/YoTqlE4yoOI45RpuLXO7wsQATfWLbocz4l2Holw1JDWkG0nedjAPyXmeJxbjAv4xGvWdTZQ63XyqahXjPds1vDvDPxSc5PCPVMLj6dT4HA+G/sbqQvMsFxI06rKgOXKQXGJ7psQRqJuPVekYXGMqAljg6ImNp0lT6TWK6OJYT9iDxDQPSyWOUzsgUypWAtqUztD0KzvEvHKtI3VBbp/ovn+CrVp3Pl9CY/CmJkHyUclc6mOIENsQqvgvB6wr1azjnD7DYtEyQPl7bKp4f4/wCb6Lo8+6X7EstI0s5LiUkilK6pNNZRRawFApFJOQASSRAS4ABKcEEAUAcUglCMIGACcEQlCUBQigESUyUlGLk+iFSzwghVXMnFhQpEsOdxOXuFpyHeZsD5qzBlVWH5dYw1CWl3aSHB17EzHgJv6Bclrf8AkNecUNv64/17GnptLFSUrensYvEccqVSC9zo6z3RuTDTePAaaqXh8e85QHm5Fi+WzlBuBaYna8aSrjGcmUntPZFzHagElzZ6XuJ9VgsW6pSe6k4Q4OaIOzgRDmnx+hWdVfHVZ2vnvk6iKotg1XhY7YN9jMUXta1x3dfwItK4cvVhSrOAM7+VgumEql1JvaN2ktdq07jqF0wzMPSJcQ6TtmJPoP1WdLUT5y3nGPyM2u+Ea3W+5cUsUCSfFdnYqFnv6wbmOSY6GLHpbVXGEaHsGUS6bzMBZ9lU5NcNkc4xitxWcZdWcW9kwvHezQWiNINyPFS+G1auZoqBzXRJB0sCJtrPsrI4F7YIAjcAg/PZLE03ZRLgLgAbknYbdVo0wupkn5b9PPt+ZVbUnlHPBmi+rkMvDzMOu1pDTMB3mdt1panD6JEOp0yCLyxpn3CzNOjVfXDWuNLvNMiCSO8X2uDYDVaqq3LNpXV6XVStrc1HCT5X6lbUv1La/tkxuN/ovovqveKj6dN4EMaAcp8C6e7pA+cKTwTlZ+GYQKgcYIFjDtbm+ulr6LSN78gkX2UXG0skAj1E3/RZXiFk44tqj6V36NPJI9VdalXZLP0KLhgIac85pMh3xW0JlWtJ3d91UY7B1e0e8MfltBifuj3XGnxFwsubtqsrnuw1n3J0t64H4jEX9dV0o8bcDlBtCpMZiblNpVZLf3spYeZFNpvlF51Jx5RqcO/M0Hz+pXRR+DVA4ZSYj9/VdMRiWtJFzBIsLmNSBv6SvQNBraVpa900uEueOUc/dVLzHhHUIwuOHxTXiWkHyXZa0ZJrKZXaaeGJJJCFIIEpQkkAgQ4QijCUJMjRAIogJQgBAKN9pDiQNvZd6gNg0EucYAHzPoJQ4nXDqpDQAG9228a/p6Lmv+Q6ny9K4J4zhF7R15nlo7YemImVyxmNiwTO0IFlWYusZXA1ye3EePc1YVbpZZJo48NmwM9VneYeWBiqgqtZnqNbAaXuYHEElvwiZm2o2UuriQ0S4gDx/d0HcxBjHdk9zXGBIa2TcaF4Lf3tK0dFuhbF84z/ALJ5VSw3BGTxHE8XRy08QwUQS4Z6gc1si+VtV+cOtuB8tJ3DOOUqzQz7O99QgZi6q2mHaaGJiPIeitKHGO0jNha9aoYk5y8iNy6myY8jHku2Kh5b9ow1XDhpOSo1uSJic1btDlmNwV1S01P+UUvnBReU8Sjh/wB+5y4c+lJY3h1TOZnK59RovsWQ07aOA8VpsFVysA7N1KNKb4kRYTBPvJVXhuA0Iz0ntD9RUGKdUrE+BEDprIVix5+N7g0E2LtXeXhtKr6uxU7V3ffjoEfVzkFZlQ3bA8gm4PvOb2pIcxxOuoiAT4X+SONxRNP4g0E3ESY99VwwuL7Y5LktHxGI/mG/usau5TsxUnJ/Xpkn3+nBKxHGO8W5ZGgy/E7qSALD92Vhw3ixJyPD8savabR1dEKNhmsotga7nc+q51OLNFzIHWRC3qdA4WK6yx7u6XT4+CB1b+Ei9w1RjZLG2Jm5ubagHQeCOHxwcHl1heAbSPIqmo8QGfKbH6jYhSa9QSJiHW9VoPT9NjSSzxgglRzyXOUEQQIjZZTmbhPYtNSk0kDVrZcYmAWgXPl7Ka7GOYde6YAnY7pp5i/iCMpffK1zsmYN+I5oOkgkAHZY1t9F9j09sWmu/H6P+5GwhOt5RnOD4AYjvOzSZ7kZSALSS5TMRhW0iAWFsaSTceBmCp7uIZ6pe5rWGwhri6Y3JLW+CmY406jIdEbX0PUHZc1dKtTlFN4zx9UXZWW8NmE4lxdzKhfSc7utIgGzXTd1jLvuiCDElVf9Y1H1M3aPcQBBDr27wFrSfwx7XVvxTk51QGphavawTLJBMg94BwMTYWgLI06Ly+Gh2cmA0fFO4jWdVsadVyhx29zd0tOnnHcmm11z+5rsNxp2bMbVLOAaAA4eMGxIm4Fzqtlw3EirTzgi0SPO4+ULzt/AHUqOZzv4lzlHQQZnqBrGoO8X0PK/FIDXF1nZg9rSCQA6NBpuQLHVbXh+qSb2vgyvENNVOG+vtwaqUlzbUBEi4KeCunOaCkhKQKUBsIwjCRhNGATatQNBJsB+4R7QJ+HwDa7gHg5G94jqdGi3mT6Js21HKHRxnkq8Hxx1TEUw0gNaXRnJ3EaddQEKdWHOnUEz0mVXcTwHZVKgAIAcSOsB0gzvaF2p3aC50nc+P6xC4LxrdYlv65Ztx2wjmPTBa13nKCBIO4I+ar8Q+e7ABETAmxNj4+fmudfiLGyzNBgug9BqfRRafF21KRIPdAPe2E3mfZYdKsjFpLr9BYWPgzGLxvaVb6MkC0iADc+BsjRpyQAAQ4iImCddBpHr6Ks7QgkiL2lpBBnoT1/VPZitvTW9tIHkuh2JRSSOt8tbVgtftEVBDtIzR3QRlE+V/wBhbbB8ObDHtxGIe3XK6q4Mv90tGvlK8/wfCqtSqwPY5rXkQXSJaDLoJ1jpO69PoUQ1oA0AAA6ACyo63Wyph5dT5l3Xb4MTxGNacdr5+hG/qGlUqdpkDXWlze6SBtbY6FHjOANWCC0dm4EAiRYEC3rrtAUx1aBZQzXust23JJybf3M6Kk3kqOJ0ixhc4EsAklok+NgmcncSbVFRzWub3gO8ACbSDYm1z7LT0MOIzE2WdPDWUXPfQZV75ksptc5gMzIEQzXSRr5Lc8HXl2J2Llrj4+AymS+KVG3g3jXb2VFxamzM55L3hwjs9G6aZhePKFbPxVF4/iHId5kD3hHJg4vVpn/NUb+ZXR2JWdGi9VNVpcP+/Uq+FvfVxDHNBaym3JB16i83291p8e8QwHdw+iz7OPUaObJDhMNyWaTqYcbdNJ6aqp4hzU57g8BsDQXhokXOaJNunRN/FQpWM5f0HzpnbNNRwkarjWLysZpd489DaPG654JgE9T8o2WNdzBUqvLnXaw90GJibHQK/wCG48ZW+QF9bBcx4snbPzUuo16OdazIvGYURJ/5UXGNZVpuYRLSIIuLIt4nNlHqYkC25WVuxFRj1I8PuTOU8DSwjXhpe4Oiz3SGx+EevyVdxjCtFR1Wm1rXVAcxvJMgAnbdMpYkypVWh2jd7bDe4MX8lZlqLJ4jN/39ypOLjJtdzz/jXHXFzKQdDnAB3eA+Im0nQEASVf8ACOEgUy7NIAYBky5ahfc5iCRAg9T7QqLimFY7E1BhgakwCOzBJdf+zzzmMAmQR5L0Dh/D20eHUhVB7R0ZsxggguNwDFgYjTRdXTpoRhhD5XYrjBfl/JL5eJqNc1v3QDHhoY/e6sMyoeB4/sqxmTIAsQHGTrG9hEWV8+oDfUH9/vyW5pLN0MMydTHE8gBTgVzTgVdKw11UpsowlCYMBCteCj4v5fzVZCm8KrHMWgxodvL81HOXYfFFdzrRAe0x8TY8zJH/ALBUvAsbLuz/AMQeOhlokf7VpOcWHsgTctIIsJA309PZYvtsjs1M3Nxa4nWBrv4BYOp9NuTWoW6lJm+OAoPy5msDmgxYSA4Q7L0kbhZLi/KuGa8AAnKZygkMIsWh0y4x4EBVRrPmXEk7zJjzB7w/3BTMFxN2aCM41g3nQSDsfC8yqepslbDbD0v3HRpnBZUiWOHUqrSypTYQB3Ya1pHWC0AqgwnLlOhiZLs1Oxa1wFnSYzH6aTdekYHDYevTDmtAjdtiD0Ma+RVHjeXX53kiWNyumPiAMgCL5gRpG46rKnotTQuHui125Eq1c4pwy18j6NANygQA0QBs2BAgbWkKT28aqv4TW7SnmvcuFwWnukiCHAEH9V0rOXPSUo2YfVFiEU1gfjMUDpZQzXhcqzrqM96sNb3lk6jhYJ/9YGIlPZgGVWBzhRDrw99R9OoL6BzIMa7qpJmw1/dk6vQxVKpnpU8NWGUA0qoZ2jSCSXB1ibH4S7ZavhcoVXZm8cY5+xDavThPk6YjhzRZ1em/xFXM6PEuOZxXKlwim83IIF7tP6QVd8N45WePg7GI/uaZaf8ACC3EEnziyg8xcdMZqlYNawEODe60yLyCY6dfDVbl2u09bwvVJ9l+4yrUWL05wYfjWLD6rxTBhpIaW6BosRbUSJVVnMZc2u0W6+1pSfiAS7KLFxjrE21vokK1srtNRpYxEndRfJ2dOFWsfQLqrp3EG5uDqbndXfB6zg0CDLoIk/ED8JA0AtqqLDvc6sxtMmSWhp8bfIar0esaeZtI6UxZwt020iwtsqestUEoNZyZniGrjWlHHUkYLDBrZfcmwuQBP1KgcSrNp1GtzDvCR16R7qLj8eG0CXnKcwMT+EgWJPj81mMVQxeKeHUKNRzr5SWkNaBaxdAjqTZUdNop3Sz25MKqzMnKXQ2lI6FT6TibCJvHTTdUnCOCcQLYqCgIi894iPwscYPotDgcQKQy2c+CSQJBgAhveEjQ28VYr8JslYt/T3GW2xxx1OnAeBUMDTeQ0uqBoLnvjvl0wwerRqJiLlVmKxzqjxJDnC1hZpuQIH7geSj4jjZq5iD3ZIYT950d6oRpAFh0E9U3hVAVS5ubKS0wJh+UwT5ujvH22K6OMvMmoroQqO1OcuoeDY8UsRNRjjaQHDKS02Dhm132GvotT9oY/vM0PuFDxBDwwvGbszc9RYD3ke3gpjarHCWNLR0MfIrV08HB4KF01LkBCc0pqKuFcCKEJwamjBO0TuHyKzbTZ0+0/kkRZNw+JyPa87a+sgwqt3DTJq+ckjmIs7IjvZiQGtNwS4gAeXqp3BuXqWHEgTUjvPOp8vwjpGypeN4plQ0rw3tWZjsBfcaflK1T2Sq8EnNvHsSTk1BRyUHHuVW1T2rC5rxfukAO/wAwIv8AJYnFtLHwRDhMwOm4958iV6pd1pgeH6rFc4cJFNweCO84AybmTrG6q6ylbd8SzpbnnZIicF412b7/AAvgO8CDqto0SAczh1gxP7n6LzHDuyj4rmPHYW6z+pXSvxp0ZS+B0LwDA/wiVSr1G1YayWbdPveUeh8QqNc2HOaDtJE+qzOIfBgQ7xZcfJZ2ljXHefIsd8u6V1wvECLkhhBIkfDItBP3T8vNUdVp69W98lh+5JVX5SwmWD6oKi4jMGFwp1HjT+Gxzz8tPVPw1cVKw7Ulv4jET0P/ACB6Leiu1lMZYjQBsRpsotL4TubcpcL9f4Fu1GxJJcmX7QNotyCHFoJkQ5pIBI6ggz7Kr4fWaKpBcM2UmJvYjb1WyqU85h7GOBGsDXoQVzLKFJpJbSpjoGjMT5DX2SvwbDfr4f0KLnuMjg8e5z3kBzi2dATN9Pf6LIcy8oYvHV81Om59KlOeD3MwuQPxOGlp6WXp7uaGNkNot0iXlrZA07uvoq/Ec3VHaZABsxwj5X+as6bSVaWzzFLPHsTKM3/1/NnmQ5DxrWgClVDgJ+FxsZhsAGY/NSqHJPESI7MNn8WWQPGJIW6q83PIyjMzxlpBPi0mYVjguYRUkMdAmHGIdMaH8PWPqr++uTLS1WorXHC+5jeC8g4qnWp1HPpNDZlsHvagmZka2Photd/8fk5nO1t3AS70kR16p3F+OFlQUwZkAgnvbpmI5hyMAkX3uTPQDeb+Sjs0+nnLfJdOCrZZbe9zH4rhuEpQXZ31LQAZA1iQIbrdQsXznNQU2S2AXdWgCAQSO4SI0kkLOcV42XgkODaejnmSHO3awNM1D4CB1JFlF4bwfF4pv8BpbTnKXPIJFjMNjK0bQwRpcqSG5rbWsL2XA/y4RWZE+vza0y3tKkzo11Ft/IOLh6j6rnhOO0yXfE0gauI3Ed4NuyZiSBeIJJVv/wDWD4p5MbUpMiKjQL5ty0tIgERYzostzXy3iMHUIJqVsOGtLMREupvcA1wdE5RJ0IhwJBk6S/hpRWWhvm1yeESuG4gPpCWw0ZmxIMtFR2cSNZyAfzLScIw7DDpIqsnMT94yXEtP3TJNt+qyPLn9jTaY1ba0Dv0bf6nO91t8O9jaYDQQXETO8kZiPdP0kUpNjdQ3tSH44/DBjMSSN4Fh+antrzAFgAB7KHjMKJb1Lbf6iR9U3Ck6RotSruzOmWTSnhcqZXZoKsojEiE1OCaMHlR8cZgi2x8Oi7yojrG/VV7o5RNW8MpsVwyZnTfVbjhnEmuY0tBAFoOxFoWfqmy7cCqNBcwm7iCAesEW8dPkqteIvgnkty5ND9qD3FrXRb97rL87YXJ2R1lziSfBth4ak+i0uHwwbM3nU7qj5vYzsXQQSYgb63trpKZqI5qbFoeLFgw7GurVGtFg5zWgXEyQBJ1jSw/72vDv6PmN/tHD/KyQPU7+gCreRKDH1HZviZ32DrBLSfGO57rdueSbKDR6eDhvksk+pvkpbYvBkeI8isBGSo8E6NGUg+ct+f6qmxXK5b3ScusEgZTOodECCt/XeBWa5xAAY4X6yCo+Ja6sCYAbsIknzlWJ6auSawRQ1E11Z5e/EupEte0gt6mC31OrTsfc7qXgeYngtGt5LTa9pN/hNxI8uqm8ycODQS85IjsnbAn7h8CTp+qy/D2mSSLghrQPxiQR5CxnoW9FjzU6pYTNKLjZHk2vF+a4GVnd0kkwR4E7eQknyWZr417jrE6TmDnf5WNOc+cgdYVbieIAS8Os2c1SJFviFIXGpALiDJNpJXovLHIdNuWs92fMGvaIO4BBeT3nHz06KeFU75ZZHKddCMeeEVySBh6n+ho+tN319V14ryliKdNrzSLgSbA0i5u4JBpEdfZerVauS651sUHsd4CVcWhrXdlX8ZN44PFsJhKhLmhr2kG4LHNg/wDjgHb7hXOti3sdkdIIPdF9RI7obEkb5LjeluvWeHYgGq/Q9ymdNLvBPrb2Cw/P3BHnGvfSaHsqin2lMgEZgwNzgeQHQ7ggqGWmUY7lyTR1O6WGjOVOZDIzMNR4BDYc0ZgTaYubgiWzMGQ0yAquNcWF9e8mMrTAqO//ACafu02gd528HpfhQwp+0uaZBb3AXXe0n4wTuQGFpcbnKDrK60S2vXptnKx5FOnGopNdBcJ3qOaddmAKBJSlgsZUVku+V+WPtQdiMTMNtTa2WsAHxNa3Zu3UkX0tusPi2spFrAAGgQALeihOAYwUqfdDQA3w9N0qFAyJAgEZpIiZsA0i1yN1qxj5a4MycnY+SRSxJIY2bkl58tPqfkonMeINTBYlrRJfTyidTcAx4xPrCuaOFAIPgY0m8a+EgWWc59pVqGCq1MMzPDYLQbsZcvqD8UAT89ApHzFkeUmZDgXL5aAXPAGoiZBkkezjm8THRauk8lzWADK0AjrJkXPkAVhOAc2CsWU2CqSY+4z1l2aBHVb3C0co+qhqil0WCWc3LqSn3eOjRHzJ/NdXMBdbURKbRbAmL7eK70qf76q5Uu5Wm+wWMXYJBqeArCIzmEkAiEgwcEnsB1QCdKQciOaJHiEx+EB7zbEXGxBFwVMBTH0r2sVXnVnoSRm0dRx/KP4gynqLj9YWN5s5nc4tbSp9pcZiJENGsTF/ktPVYCIePXZVeL4MPu/JVLYza2lmtxzlEHkrjDW4hocyDVblDt6Zu6PHNAHmB1Xovbx5eR/6XmT8G+m4OEggyCJDgeq0/COPNdTiq4Co2BLiBI2dfdN08tkdjC1b3uLbHvm5vBlSHVS5kl4YBs0x7nVQqjdfYHpoQT6j5pVKrW04I16RbfTzVnJFtM7ztgG1MM8l8uA/hiZh0SHEbQYMrDvxGak0gjNUyNcW2E1Dle4ejIWm/pB5np0ME4AONStLGWGkd52uwPuQvOeD8YBa0OmzgRM2I09Bf3WXq487ki/ppYWDacm06FbF06dVpyQSwR3C5oDqbHRsGEm+rieq9gqEsFtF5HyXxGgzEszD4oY0tNmnLkbI+XmV6dWto+B0MfQ/RWtHNOvK9yvqcuZHxmMvO289N5UcPyNq3JtDR+LNYfUIPPeaJBzuF4kd0hxBHiBEqRiABE6S2esML3H6BWMt5IuhB4PUDDUcRmJc1ga3UloBg/zON/Bc8RihSLqr4fUMw0XA8z4dAolDFEuryS3NDjGriYkt3AHwrP8AN3NtPB0MxpuLnd1jSQMx3lwmAB+Q3UUJcY+R0lzkyWHL4qEkmqRXLydcxzEe8n3XXgVHPiaJBAazsj5NFNpt6l3us9gudg57qlWmWkz3aQGRw2zFxmbuv4qLguYcRSqNcxgyDK2HCZgzra9/LRU41TU22W5WxcPSe4OMvkT4Xuf0Cs6VRobDsu0yc1xpNlhsJzkx2VrKdV5d8T8sBv8Ahg3PtCnO4jiahDaVEU2jR1XWSLuyCw23VvzUVdjNbU4gJMHUbaWuYhZfmLi9WtRfToMntWuZmeBTDQ4Q4wRmcYJGgF13ocIYwio9wdU3e4iZLYMSbCLQNl17VgNpcejRPz0UvL4G4SMryryU7DvD3uBOgDdL9SdfZbWkQDAGY7gaDzOg+vgnUsG9473cHRuvq78gptLCBogWCmrpwRzsyc6bDv8ALQLuxqdlTgFZXBCNSRKCcgOYSCBKMpBgZRBTUkAOBSlNCSTA8eo78NOhXaUsya0mGSHUouG5+R+q5Motnvsa/wAwAfkrLMg4A6qJ1RY9TaIYpUzADn040Ac4AfUKPjuC1HA5K7xPQj8oVgcOFz+zkafIwmSoH+YYzinIlWq4OqvNUt0zF0gWtfyXPD8p5P7uY9J8FuC9439wFyfXf0Hsf1VZ6VEquMqzhLh/dn5LQ8N4xXbaqXFoBiWtc+bQMx/OUaj3nSB5D9VwdQefvO9CR9EsaHHoDsUupMxXFXlo7OjUc/UGq5lNjD1sST0gBM5g5iotZBqsY4j7xDonXutMlV1Xg2a5k+ZP5rieWgfujZL5cxu6JU1uaqEQ19dzt3UqYBPrUBH1VZxHG0q5aX4J1YtENNepGt7hlif0WuZy8BsFIp8CGwT4UsR2GKw1Ws3+xwmFo+Ip5nD+YwpzamNqfHWAA2axgjytIWxpcB/ZUqlwVg1T1R7jPMMlQwtU/FWqn+Z0ewVnheEOOxPiSfqVpaeEa3QBdgpI0pDXMqKPAx96PIfqptPBNb8IA+vupRKaVMopDcsaGokJEoJwgkJSlAlACTUSUCUqA5ogoimU7skgwakiQjlQA1CU4tQhAuRqJKJahlSCpilKUspQylGBR0oSkGFdBQQBzlGU/sF0ZSARgDjl8F0bRXVORgDl9mCcMM1PRKAOXYt6BOgIlNSAEppRTZS4AMoZkilCUBEoJEJQgASgSlCSAEkUiggQBQckQkUZFJLmJoZKSSBgg3VODEkkAIsCQYEkkAHswkaYSSQAezCXZhBJABypFqSSBUDKgUkkDhQnJJIEYYQSSQKDcI5UEkANKUIpJAAWoQiklAaUQxFJIgGwkGopJRO4CE0tSSQIhpCJCSSB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good-cook.ru/foto/visitor/tort/00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517232"/>
            <a:ext cx="1452669" cy="1089502"/>
          </a:xfrm>
          <a:prstGeom prst="rect">
            <a:avLst/>
          </a:prstGeom>
          <a:noFill/>
        </p:spPr>
      </p:pic>
      <p:pic>
        <p:nvPicPr>
          <p:cNvPr id="2056" name="Picture 8" descr="http://t0.gstatic.com/images?q=tbn:ANd9GcSaRKGc5MaZckxUMFB66mCrfRVyrv_yU--nWWBC-lsveZcHUZIZ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229200"/>
            <a:ext cx="18288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Ответь на вопросы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779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 последний месяц года.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733256"/>
            <a:ext cx="8196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 последний месяц весны.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554" name="Picture 2" descr="http://s03.radikal.ru/i176/0907/4b/e48c9c49a1e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420888"/>
            <a:ext cx="3168352" cy="316835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11760" y="3326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311860" y="296652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4048" y="3326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976156" y="224644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91680" y="16288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375756" y="1448780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87824" y="16288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887924" y="152078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904148" y="152078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380312" y="155679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231740" y="5769260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47664" y="58772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843808" y="58772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851920" y="580526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832140" y="5697252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8208404" y="5769260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781800" cy="2169368"/>
          </a:xfrm>
        </p:spPr>
        <p:txBody>
          <a:bodyPr>
            <a:normAutofit/>
          </a:bodyPr>
          <a:lstStyle/>
          <a:p>
            <a:pPr lvl="0" algn="ctr"/>
            <a:r>
              <a:rPr lang="ru-RU" dirty="0"/>
              <a:t>Взрослые окапывают деревья.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supersadovnik.ru/site_images/00000019/00054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28792" cy="437317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131840" y="332656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4008" y="4766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256076" y="296652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644008" y="98072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1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1746313" cy="1008112"/>
          </a:xfrm>
        </p:spPr>
        <p:txBody>
          <a:bodyPr/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1303"/>
            <a:ext cx="806489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3B4F6"/>
              </a:clrFrom>
              <a:clrTo>
                <a:srgbClr val="83B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466975" cy="1225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197768"/>
            <a:ext cx="2376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улетают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67944" y="197768"/>
            <a:ext cx="1137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32040" y="188640"/>
            <a:ext cx="2088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тёплые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092280" y="197768"/>
            <a:ext cx="2016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страны.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30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то 03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9" t="40024" r="1987" b="22662"/>
          <a:stretch/>
        </p:blipFill>
        <p:spPr bwMode="auto">
          <a:xfrm>
            <a:off x="2699792" y="1628800"/>
            <a:ext cx="378856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8569" y="332656"/>
            <a:ext cx="7766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осенние месяцы.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07" y="4869160"/>
            <a:ext cx="89001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Сентябрь, октябрь, ноябрь –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сенние месяцы.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79712" y="6206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771800" y="404664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03848" y="6206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887924" y="440668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11960" y="5486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336196" y="440668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835696" y="4941168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91880" y="50851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608004" y="5049180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88224" y="515719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092280" y="494116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23728" y="594928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023828" y="5841268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75856" y="594928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400092" y="584126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63688" y="1839913"/>
            <a:ext cx="5923685" cy="2664296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7890" name="Прямоугольник 6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330" cy="6852185"/>
          </a:xfrm>
          <a:prstGeom prst="rect">
            <a:avLst/>
          </a:prstGeom>
          <a:solidFill>
            <a:srgbClr val="00B050"/>
          </a:solidFill>
          <a:extLst/>
        </p:spPr>
      </p:pic>
      <p:sp>
        <p:nvSpPr>
          <p:cNvPr id="5" name="Прямоугольник 4"/>
          <p:cNvSpPr/>
          <p:nvPr/>
        </p:nvSpPr>
        <p:spPr>
          <a:xfrm>
            <a:off x="539552" y="2348880"/>
            <a:ext cx="7971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13800" b="1" dirty="0">
              <a:ln w="11430"/>
              <a:gradFill>
                <a:gsLst>
                  <a:gs pos="0">
                    <a:srgbClr val="EA157A">
                      <a:tint val="70000"/>
                      <a:satMod val="245000"/>
                    </a:srgbClr>
                  </a:gs>
                  <a:gs pos="75000">
                    <a:srgbClr val="EA157A">
                      <a:tint val="90000"/>
                      <a:shade val="60000"/>
                      <a:satMod val="240000"/>
                    </a:srgbClr>
                  </a:gs>
                  <a:gs pos="100000">
                    <a:srgbClr val="EA157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8" descr="AG_handdrawing2"/>
          <p:cNvPicPr>
            <a:picLocks noChangeAspect="1" noChangeArrowheads="1" noCrop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12858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339752" y="299695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11960" y="299695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336196" y="2672916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3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0574E-6 L 0.74879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презентации использованы: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86825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Картинки, анимация, игра «Лабиринт» и фотографии из различных сайтов интернета.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Учебно-демонстрационный материал «Артикуляция звуков в графическом</a:t>
            </a:r>
          </a:p>
          <a:p>
            <a:r>
              <a:rPr lang="ru-RU" dirty="0" smtClean="0"/>
              <a:t> изображении» (приложение к книге «Логопедическая азбука» Е. В. Новиковой).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Учебно-методическое пособие В.А.Акименко «Новые логопедические </a:t>
            </a:r>
          </a:p>
          <a:p>
            <a:r>
              <a:rPr lang="ru-RU" dirty="0" smtClean="0"/>
              <a:t> технологии».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Речевой материал из программы специальных (коррекционных)</a:t>
            </a:r>
          </a:p>
          <a:p>
            <a:r>
              <a:rPr lang="ru-RU" dirty="0" smtClean="0"/>
              <a:t> образовательных учреждений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smtClean="0"/>
              <a:t>вида  (3 </a:t>
            </a:r>
            <a:r>
              <a:rPr lang="ru-RU" dirty="0" smtClean="0"/>
              <a:t>класс).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82534"/>
              </p:ext>
            </p:extLst>
          </p:nvPr>
        </p:nvGraphicFramePr>
        <p:xfrm>
          <a:off x="1907704" y="2204864"/>
          <a:ext cx="5737100" cy="1912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550"/>
                <a:gridCol w="2868550"/>
              </a:tblGrid>
              <a:tr h="5653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9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89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8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 rot="16200000">
            <a:off x="3527600" y="2313161"/>
            <a:ext cx="374330" cy="44576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119887" y="2313161"/>
            <a:ext cx="374330" cy="44576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84168" y="3573016"/>
            <a:ext cx="714380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6084168" y="3573016"/>
            <a:ext cx="714380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Администратор\Рабочий стол\Большой логопедический учебник\Изображение 028.tif"/>
          <p:cNvPicPr>
            <a:picLocks noChangeAspect="1" noChangeArrowheads="1"/>
          </p:cNvPicPr>
          <p:nvPr/>
        </p:nvPicPr>
        <p:blipFill>
          <a:blip r:embed="rId2" cstate="print"/>
          <a:srcRect l="14154" t="48656" r="11397" b="3223"/>
          <a:stretch>
            <a:fillRect/>
          </a:stretch>
        </p:blipFill>
        <p:spPr bwMode="auto">
          <a:xfrm>
            <a:off x="6084168" y="2852936"/>
            <a:ext cx="562574" cy="500066"/>
          </a:xfrm>
          <a:prstGeom prst="rect">
            <a:avLst/>
          </a:prstGeom>
          <a:noFill/>
        </p:spPr>
      </p:pic>
      <p:pic>
        <p:nvPicPr>
          <p:cNvPr id="1026" name="Рисунок 2" descr="http://im7-tub.yandex.net/i?id=155999110&amp;tov=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520534" cy="4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Положение артикуляционного аппарата - звук Ш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237626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979712" y="4149080"/>
            <a:ext cx="5610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Язык широкий вверху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4891807"/>
            <a:ext cx="6138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Воздушная струя тёплая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7125" y="5517232"/>
            <a:ext cx="2953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Голоса 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нет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4427984" y="227687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660232" y="227687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9" idx="0"/>
          </p:cNvCxnSpPr>
          <p:nvPr/>
        </p:nvCxnSpPr>
        <p:spPr>
          <a:xfrm rot="16200000" flipH="1" flipV="1">
            <a:off x="4642512" y="4222584"/>
            <a:ext cx="216024" cy="69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868144" y="436510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308304" y="4221088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339752" y="50851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311860" y="4977172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743908" y="5625244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283968" y="580526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41779" y="2990562"/>
            <a:ext cx="87227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Звук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согласный, всегда твёрдый, глухой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1475656" y="371703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11560" y="37890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4499992" y="371703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8280412" y="368102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AutoShape 2" descr="data:image/jpg;base64,/9j/4AAQSkZJRgABAQAAAQABAAD/2wCEAAkGBggGEBATBxEVERIVGBMUERYYGBQWEBAWGBkVFhgSGxUXHSgeFxkjGhUUIy8sJycpLCw4HCAxQTAtNSYuLDUBCQoKDgwOGg8PGjQgHiEsLywtNSkqLC0uNSwyNC8pLC0pNTQqKTUsNSw2MCwwNCwsKSw0LywsNTU1Ki02KiouL//AABEIAOEA4QMBIgACEQEDEQH/xAAbAAEAAgMBAQAAAAAAAAAAAAAABgcDBAUCAf/EAD8QAAIBAwMCBAQCBQkJAAAAAAABAgMEEQUSIQYxBxNBUSIyYXGBkRQWI0KxFSQzNENyg8HRNVJiY5KhorLw/8QAGgEBAAIDAQAAAAAAAAAAAAAAAAIEAQMFBv/EAC0RAQACAQIEAgoDAQAAAAAAAAABAhEDEgQhMUFRwQUTIjJxgZGx0fBhoeEU/9oADAMBAAIRAxEAPwC8QAAAAAAAAAAAAAAAAAAB8bUe5979gAAAAAAAAAAAAAAAAAAAAAAAAAAAAAAAAAAAAAAAAAAAAAAAAAAAAAAAAAAAAAAAAAAAAAAAAAAAAAAAAAAAAAAAAAAAAAAAAAAAAAAAAAAAAAAAAAAAAADzUqwopyqtRik3Jt4SS5bbfZEIufGDQIzcdOhc3ii8Tnb0ZVKcPTO543L7ZOf4g163UN5GwcnG1p0oV7tRbTuJTlJU6DfdQ+CUnjvx7ZNnT7aFNKNJKMVxFJJRivZJcI5nFcfGjf1dYzLdTS3RmUn6c6v0bqyMpaPWVRxx5kMONWnn0lCSTXr9ODslb1aP8n63pU7TEZV4XlKv2TqQhCFWOXjLaljv7FkF/SvvrFmqYxOAAGxgAAAAAAAAAAAAAAAAAAAAAAAAAAAHJ6l6q0rpKi62sVVTjztXepUa/dhHvJ8r7euDV6R6pq9VU51ZWde1pprynWSjKtFpveorlLt9Oe4EgB5p1IVVmm017ppr/saeta1ZdP0KlfU5qnTgm5N+vtFL1k+yS7gQLqaEaWuPav6SypuXsnCvOKz9Wpf+J17VU7eLlWajGKcpSbxGKXLbb7JIj2i/pmtXNxfalB0p19kaNJvMqFCCeyMvacm3Jr6/getasqvVt9b6bTlKNuofpOouPDlTzilQ3f8AFJc/Tn0OBakcRxczXp+FrOzT5t7oyFTrHUHqWJRtKEJ0LDcmnXlJ/tbnD5UXjav9UyxTHb29K0hGFvFQhFKMIpYjGKWFFJdkkjId2tYrGIVpnIACTAAAAAAAAAAAAAAAAAAAAAAAAARjrvran0fSgqFPz7qvLy7SgvmqzeFnjnasrP3S9ckgvr2302lUq3klCnTjKc5PtGMVlv8AJFY9OXNKorvqLqiO2O1qxpvmVC3i3GOE+PMqN4X95+kgNW60uz6QS1LxGn+nahUeLa2j8VOnL0pUqb4e3Ky8YXpl4b6VHpXqrxBfmdZVpWNq+adnQltqSTx/TVPXj0f5RNroLpa51as9X6pW66rc2tJ/JZUX8iin2m4/is+7ZYYHK6b6Z0zpOh5GjU/Lp7nPDlKTcnjLzJt+iIZ4nNXGoaPSucOl/O621/LKpThDy288NrdLH3Jj1V1NZ9JWtS4vstRwoQXz1ZviNOP1b/zfoVRfUeo+prxXnUGmU6tKNNQoW0q0H5SbblPZNbJ1Wmu+309Usa9Sm+k1zjMYZrOJymlOdGyhOpdSUIQTlOT7Rilltjwto1tRjd6jcxcHeVE6EXndG2pLy6Wc9m/ilxw859SKdE9HQ6+hUrX9S4p6bGri1s3U+CcafElPu1HfnEc8YazwmXFSpQoRjGklGMUlFJYjFLhJJdlgrcJwn/PHXMtmpqbnsAF1qAAAAAAAAAAAAAAAAAAAAAAAAAABG/EDp286rspW1lNQ8ypRVVvOfKU4ymlj1wvxxj1Ob1Lotp1ZO3sLGpTVKzq21W9oYms0dknSpcLDT2rjPs/YmxxdTu9B6S/SLzUJU6DqKHnVH89XYnGEcd5NJtJJZA3dX1iw6fozranUjSpQXxSfb6JJctv0S5ZWtxrHVHiN/s+U9L09/LNf166We6w/2UWv/pJmK1trrxIuVe67Fxsqbb0+2kuJLt+k1Y+reE0n/DvY1naxmuTm63FWvf1Wj17z+G6tMRusr6n4TdPZi7mFWs09z8yrOSk/drhM3KnRFnY5loLnZ1V8rhKTot84jOhNuEo8+iT9miwP0SCNG+t4w7FHV0uI0o3755fy21tSeWET8Hb6VtRuLLUqcqV7RqTrXCe1wqqvKUlVg48OOML8vfBYpWsoSs9e0ypRePOpXdvUWFzGEfOi8/3v4FlHY4bV9dpRee6veu22AAFhAAAAAAAAAAAAAAAAAAAAAAAAAPM5xppubSSTbb4SS7tv0PRW3jte3dGwoUbSflq5uKdCq8cuDUpY+2Yxz7rjs2YmccxweqfFW96kupWnR9WUKMcebcUaU61xWfrGlBL4V6bntzj5ksZ0rDQNItaqrazZ6pdVFz5tzRnWjF8c7INvv7plm9P6DZdNW8KNjGMIxSUmlh1JJc1Je7by+WzQq9b6apSVhCvdbcqToUp1Kax3/acRePo2eW1fSerxNpjRpO2PCfvy5LFaxXqxaV1DpmrS22dWLqL5qbzCvD70p4mvyJRZ3CiuSsepupNF6vzFZhStHCtc1JQdO8TziFvQjLFRTlP4ZPhLsm3LjoaX+tvTtGnWv27qjJuVWg05XtpTcnt21I/1hwhjcmst5wyOnu0Ii/uzPa3X9+OP7TtbdylY07pehoXVbzDDp9/a6rShVsKkalOazGUXmL/0f07o9VEVtf0jqavszyZpSIRbT7d6p1DT3Z2WdrOovbza8tnP+Gn+RY5APD+LuNT1yq1wp2tBdv7Kk8/+yJ+er4Ou3QpH8R+Va85tIAC0gAAAAAAAAAAAAAAAAAAAAAAAAEH8YOmKvUumzdrJxq2zdzTxnM3TjLMVjnLi3jHqkTgdwKm6W6ll4j0KFKpJ7YQg9QaTj51TMoxoZSS2y2ucsejUfVllW1jQpwSgkopYSSSSXskuxX2o0rbofWcpeTa39OO3iMaELmliO1YSUd0MfdtkyV/JLBwreq4S80mPZ6x5/vgs1ibRmEa696Zp6pBVLZxhcW78+3qOKfxU/jVOXrsbSz9k/QkWi6lDWbahXpdqtOFRemN0U8fhkjvU2r1ptWulpTu66cYR7qhB8SuantCKfH+88JZJJpWnUdIoUaFtnZShCnHPdqKUU39Xg4XH3i1I+M4+Hf8Avp82zGJcfUtEutMqSuenV8be64tsqNG795L0p3HtLs+FL3W3pmtWmuU/Ms28JuE4tONSlNfNTnF8xmvVf5HXIz1PpdexlK+0dPzoJO5pL5b2jDLccelWKy4S78bXw+KuleNXFL9e0+U+U9vh0RyYPDzdQ1TXqcucztaq/wASnJ4x+BYRWnR93Sra7XnaNSp3NhQrxlz8e2ahF/8ASyyz3nCznRpnwhUv70o54gdQ3nSun1rmwjGcqbpNqWdux1IRlwmsvEn6/wChIKNWFeMZU2nGSTTXKaaynn1IP4x3Cnp8bWlzVvK1C3pRWN0m6kZy7+mI9/qic04Kmko9kkl9kWEXoAAAAAAAAAAAAAAAAAAAAAAAAAAc3qDp3TeqKEqGr01Upy5xynFrtKMlzGSK+1fwt1/TLep+q+q3MpQTdGjUcWpLOfL8x4w8dm1j7ZLTBG1K296MsxMx0Vh4ca3oU/Mt6NKVrfp/zqlWcpXVSa7ydWfxVV6/TPZInRo9WdAaJ1kovUqbVWP9HWpvZXp+2Jrul7PKIk9J8Qejm1Yzhq9sl8MaklTvIJem9/O/u5Zx2R5rjfQt72nU0rZz2nyn8/VurqdpTsECfiu7DEdb0u/t55awqSnB49VNuO78EY6/ihearFw6U0y7r1XxGVSnsoQbXEpPL4+jcfuciPRfF7tuz7J76uf4Z2ktN6j1WlbYdKMKjyuVDdVhUjTT/dxvksL290XFc3NK0hKdxJQhFOUpN4jFLltv0WCF+GXRV901C4r69NVL66lvrtNNQSztgmljOW28cdkuERrr+lqF9UqS67uY2WlQk1RtqM91zqG15jnHfPDx+7xwvmPd6dZrSInrEK0s+m6xR6tvqmsalLytL0+NSFm5KX7Wo+Klxtxn1wuM52LumWlb16d1CM6L3RklKL9Gmsp/kyq9K0LUvEV0FfW70/RaG10LX5a13t+R1Eu0PX+GW9xa6Sj2JsPoAAAAAAAAAAAAAAAAAAAAAAAAAAAAAAAAAAx3FFXEJRblHcnHMW4zWVjKkuU/ZnE0zonSrClbwuIu6lQlUnSq12qtZTqPdOe5ru3/AAR3wAAAAAAAAAAAAAAAAAAAAAAAAAAAAAAAAAAAAAAAAAAAAAAAAAAAAAAAAAAAAAAAAAAAAAAAAAAAAAAAAAAAAAAAAAAAAAAAAAAAAAAAAAAAAAADHcXFK1i5V2oxXLb7IyGvf2NLUacqdfO2XfHDWGmmvxSMT05JU27o3dO75aalaX0FO2nGUXnnt27rD5Rl/SKL/ej3x3XfLWPvlP8AJnKrdLWdxR8qvKpJb97k5ftJPG3l47YwvwRr/qPpmW06mXHaviXwvCSmuOJp75Z96k36kM38FvZw059uY+WfOPs691qlpZJOvNJPtjMm+NzeI5eFHlvskfYajaT7Tj328vCct0obU33e6Ml+BoUOmbe0hGNnUqUtu/a4uG5KXeOZReVjYl6pQjjtzjuelbevKLU5JbpSn8rclLzm4ptPHNeXPftznkZv4Gzhum6fp5f7LoW+r2Vzny5rhpcpxzlySxuS3JuMksZzhmWN9bT+WcWntw8ra9zaST7NtxfY0l03p6ioqHrKUniKlNyjUjlvHOFVlj2NL9TbWbfnTk1uhKPEFLdHzct4jt581riKxheuRm/gbOGnPtTHydn+ULVtpVItpTbSabxDClwvZyjn7nirqtlRxvqRTclFLPO5pySaXK4TfPszTpdN21H5Jz+WpD+z+SflpxyoZfFOPL575bPFTpSwqp7t3Pf5c5xWWfl/58vyQzfwYinD97T9HYhONVJ02mnymuU17pnowWNnCwgoU22ll5eMtybk3wkly32SRnJwq2xEzjoAAyi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cartoonclipartfree.com/Cliparts_Free/Schule_Free/Cartoon-Clipart-Free-08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8" t="20905" r="32633" b="20421"/>
          <a:stretch>
            <a:fillRect/>
          </a:stretch>
        </p:blipFill>
        <p:spPr bwMode="auto">
          <a:xfrm>
            <a:off x="3419872" y="3501008"/>
            <a:ext cx="445383" cy="546606"/>
          </a:xfrm>
          <a:prstGeom prst="rect">
            <a:avLst/>
          </a:prstGeom>
          <a:noFill/>
        </p:spPr>
      </p:pic>
      <p:pic>
        <p:nvPicPr>
          <p:cNvPr id="37" name="Picture 4" descr="http://www.cartoonclipartfree.com/Cliparts_Free/Schule_Free/Cartoon-Clipart-Free-08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8" t="20905" r="32633" b="20421"/>
          <a:stretch>
            <a:fillRect/>
          </a:stretch>
        </p:blipFill>
        <p:spPr bwMode="auto">
          <a:xfrm flipH="1">
            <a:off x="6228184" y="3645024"/>
            <a:ext cx="432048" cy="530241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955750" y="2204864"/>
            <a:ext cx="75766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Дай характеристику звуку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44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/>
      <p:bldP spid="19" grpId="1"/>
      <p:bldP spid="20" grpId="0"/>
      <p:bldP spid="20" grpId="1"/>
      <p:bldP spid="23" grpId="0"/>
      <p:bldP spid="23" grpId="1"/>
      <p:bldP spid="5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слоги</a:t>
            </a:r>
            <a:endParaRPr lang="ru-RU" dirty="0"/>
          </a:p>
        </p:txBody>
      </p:sp>
      <p:pic>
        <p:nvPicPr>
          <p:cNvPr id="4" name="Picture 4" descr="горячее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3500430" y="2143116"/>
            <a:ext cx="2286016" cy="2143140"/>
          </a:xfrm>
          <a:prstGeom prst="rect">
            <a:avLst/>
          </a:prstGeom>
          <a:noFill/>
          <a:ln/>
        </p:spPr>
      </p:pic>
      <p:sp>
        <p:nvSpPr>
          <p:cNvPr id="5" name="Полилиния 4"/>
          <p:cNvSpPr/>
          <p:nvPr/>
        </p:nvSpPr>
        <p:spPr>
          <a:xfrm>
            <a:off x="624396" y="2604117"/>
            <a:ext cx="6301667" cy="2864528"/>
          </a:xfrm>
          <a:custGeom>
            <a:avLst/>
            <a:gdLst>
              <a:gd name="connsiteX0" fmla="*/ 2651464 w 6301667"/>
              <a:gd name="connsiteY0" fmla="*/ 520823 h 2864528"/>
              <a:gd name="connsiteX1" fmla="*/ 1275425 w 6301667"/>
              <a:gd name="connsiteY1" fmla="*/ 121328 h 2864528"/>
              <a:gd name="connsiteX2" fmla="*/ 2207581 w 6301667"/>
              <a:gd name="connsiteY2" fmla="*/ 59184 h 2864528"/>
              <a:gd name="connsiteX3" fmla="*/ 556334 w 6301667"/>
              <a:gd name="connsiteY3" fmla="*/ 476434 h 2864528"/>
              <a:gd name="connsiteX4" fmla="*/ 1168893 w 6301667"/>
              <a:gd name="connsiteY4" fmla="*/ 858174 h 2864528"/>
              <a:gd name="connsiteX5" fmla="*/ 254493 w 6301667"/>
              <a:gd name="connsiteY5" fmla="*/ 1195526 h 2864528"/>
              <a:gd name="connsiteX6" fmla="*/ 2695853 w 6301667"/>
              <a:gd name="connsiteY6" fmla="*/ 1994516 h 2864528"/>
              <a:gd name="connsiteX7" fmla="*/ 1967884 w 6301667"/>
              <a:gd name="connsiteY7" fmla="*/ 1293180 h 2864528"/>
              <a:gd name="connsiteX8" fmla="*/ 1026851 w 6301667"/>
              <a:gd name="connsiteY8" fmla="*/ 1985638 h 2864528"/>
              <a:gd name="connsiteX9" fmla="*/ 5492319 w 6301667"/>
              <a:gd name="connsiteY9" fmla="*/ 2731363 h 2864528"/>
              <a:gd name="connsiteX10" fmla="*/ 5882936 w 6301667"/>
              <a:gd name="connsiteY10" fmla="*/ 2784629 h 286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01667" h="2864528">
                <a:moveTo>
                  <a:pt x="2651464" y="520823"/>
                </a:moveTo>
                <a:cubicBezTo>
                  <a:pt x="2000434" y="359545"/>
                  <a:pt x="1349405" y="198268"/>
                  <a:pt x="1275425" y="121328"/>
                </a:cubicBezTo>
                <a:cubicBezTo>
                  <a:pt x="1201445" y="44388"/>
                  <a:pt x="2327429" y="0"/>
                  <a:pt x="2207581" y="59184"/>
                </a:cubicBezTo>
                <a:cubicBezTo>
                  <a:pt x="2087733" y="118368"/>
                  <a:pt x="729449" y="343269"/>
                  <a:pt x="556334" y="476434"/>
                </a:cubicBezTo>
                <a:cubicBezTo>
                  <a:pt x="383219" y="609599"/>
                  <a:pt x="1219200" y="738325"/>
                  <a:pt x="1168893" y="858174"/>
                </a:cubicBezTo>
                <a:cubicBezTo>
                  <a:pt x="1118586" y="978023"/>
                  <a:pt x="0" y="1006136"/>
                  <a:pt x="254493" y="1195526"/>
                </a:cubicBezTo>
                <a:cubicBezTo>
                  <a:pt x="508986" y="1384916"/>
                  <a:pt x="2410288" y="1978240"/>
                  <a:pt x="2695853" y="1994516"/>
                </a:cubicBezTo>
                <a:cubicBezTo>
                  <a:pt x="2981418" y="2010792"/>
                  <a:pt x="2246051" y="1294660"/>
                  <a:pt x="1967884" y="1293180"/>
                </a:cubicBezTo>
                <a:cubicBezTo>
                  <a:pt x="1689717" y="1291700"/>
                  <a:pt x="439445" y="1745941"/>
                  <a:pt x="1026851" y="1985638"/>
                </a:cubicBezTo>
                <a:cubicBezTo>
                  <a:pt x="1614257" y="2225335"/>
                  <a:pt x="4682971" y="2598198"/>
                  <a:pt x="5492319" y="2731363"/>
                </a:cubicBezTo>
                <a:cubicBezTo>
                  <a:pt x="6301667" y="2864528"/>
                  <a:pt x="6092301" y="2824578"/>
                  <a:pt x="5882936" y="27846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6029" y="2143116"/>
            <a:ext cx="805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79715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5699" y="480992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6324" y="479715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357554" y="2928934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3214678" y="321468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286116" y="300037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07708" y="1988840"/>
            <a:ext cx="1024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4542991" y="433673"/>
            <a:ext cx="20203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767127" y="505681"/>
            <a:ext cx="20203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3347864" y="6926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4 -0.00602 C -0.14375 -0.0236 -0.20208 -0.04095 -0.2033 -0.04789 C -0.20469 -0.05483 -0.07986 -0.0583 -0.09306 -0.04789 C -0.10625 -0.03748 -0.2625 -0.00602 -0.28212 0.01503 C -0.30174 0.03608 -0.20347 0.06222 -0.21129 0.07795 C -0.2191 0.09368 -0.35955 0.08142 -0.32952 0.10941 C -0.29931 0.1374 -0.06285 0.24242 -0.03004 0.24589 C 0.00278 0.24936 -0.09445 0.13393 -0.13247 0.13046 C -0.17049 0.12699 -0.33333 0.18459 -0.25851 0.22484 C -0.18368 0.26509 0.20746 0.34374 0.31632 0.37173 C 0.42517 0.39972 0.41007 0.39625 0.39514 0.39278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.00393 C -0.10451 -0.02128 -0.18229 -0.0465 -0.1842 -0.05922 C -0.18628 -0.07194 -0.02483 -0.10919 -0.03854 -0.07264 C -0.05226 -0.03609 -0.35121 0.07795 -0.26701 0.16077 C -0.18264 0.24358 0.34445 0.37936 0.46754 0.42355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Поймай звуки, составь слово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805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49289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5628" y="2967335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42088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184482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3835" y="4293096"/>
            <a:ext cx="35908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598775" y="433673"/>
            <a:ext cx="20203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750903" y="505681"/>
            <a:ext cx="20203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839135" y="505681"/>
            <a:ext cx="20203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279295" y="505681"/>
            <a:ext cx="20203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1547664" y="62068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7740352" y="692696"/>
            <a:ext cx="20764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5004048" y="692696"/>
            <a:ext cx="20764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6012160" y="692696"/>
            <a:ext cx="20764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644008" y="4221088"/>
            <a:ext cx="4320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http://t3.gstatic.com/images?q=tbn:ANd9GcQ9X8j6YLEmXTtohc9WF9fwJnFaHCAG2gNDUi6GNhz1ep09Aq7G8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556792"/>
            <a:ext cx="214312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My Documents\загрузки\dd886e4f987341406a37615b626f6f3b_Gene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715" y="2332037"/>
            <a:ext cx="4026775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70972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Алёша – школьник.</a:t>
            </a:r>
          </a:p>
          <a:p>
            <a:r>
              <a:rPr lang="ru-RU" sz="3200" dirty="0"/>
              <a:t>Наташа – школьница.</a:t>
            </a:r>
          </a:p>
          <a:p>
            <a:r>
              <a:rPr lang="ru-RU" sz="3200" dirty="0"/>
              <a:t>Алёша и Наташа – </a:t>
            </a:r>
          </a:p>
          <a:p>
            <a:r>
              <a:rPr lang="ru-RU" sz="3200" dirty="0"/>
              <a:t>школьники</a:t>
            </a:r>
          </a:p>
        </p:txBody>
      </p:sp>
    </p:spTree>
    <p:extLst>
      <p:ext uri="{BB962C8B-B14F-4D97-AF65-F5344CB8AC3E}">
        <p14:creationId xmlns:p14="http://schemas.microsoft.com/office/powerpoint/2010/main" val="16182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Считалка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дороге Миша шел</a:t>
            </a:r>
          </a:p>
          <a:p>
            <a:r>
              <a:rPr lang="ru-RU" sz="3200" dirty="0" smtClean="0"/>
              <a:t>Он горошину нашёл</a:t>
            </a:r>
          </a:p>
          <a:p>
            <a:r>
              <a:rPr lang="ru-RU" sz="3200" dirty="0" smtClean="0"/>
              <a:t>А горошина упала,</a:t>
            </a:r>
          </a:p>
          <a:p>
            <a:r>
              <a:rPr lang="ru-RU" sz="3200" dirty="0" smtClean="0"/>
              <a:t>Покатилась и пропала.</a:t>
            </a:r>
          </a:p>
          <a:p>
            <a:r>
              <a:rPr lang="ru-RU" sz="3200" dirty="0" smtClean="0"/>
              <a:t>Ах! Ах! Ох! Ох!</a:t>
            </a:r>
          </a:p>
          <a:p>
            <a:r>
              <a:rPr lang="ru-RU" sz="3200" dirty="0" smtClean="0"/>
              <a:t>А там вырастет горох?</a:t>
            </a:r>
            <a:endParaRPr lang="ru-RU" sz="3200" dirty="0"/>
          </a:p>
        </p:txBody>
      </p:sp>
      <p:pic>
        <p:nvPicPr>
          <p:cNvPr id="1026" name="Picture 2" descr="C:\My Documents\загрузки\artsk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428868"/>
            <a:ext cx="3571868" cy="2377038"/>
          </a:xfrm>
          <a:prstGeom prst="rect">
            <a:avLst/>
          </a:prstGeom>
          <a:noFill/>
        </p:spPr>
      </p:pic>
      <p:pic>
        <p:nvPicPr>
          <p:cNvPr id="1027" name="Picture 3" descr="C:\My Documents\загрузки\gor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2643206" cy="2643206"/>
          </a:xfrm>
          <a:prstGeom prst="rect">
            <a:avLst/>
          </a:prstGeom>
          <a:noFill/>
        </p:spPr>
      </p:pic>
      <p:pic>
        <p:nvPicPr>
          <p:cNvPr id="1028" name="Picture 4" descr="C:\My Documents\загрузки\deti-sobirayut-goroh-0000871095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626723"/>
            <a:ext cx="2643206" cy="223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6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6206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Ты решил(а) примеры?</a:t>
            </a:r>
          </a:p>
          <a:p>
            <a:r>
              <a:rPr lang="ru-RU" sz="3200" dirty="0"/>
              <a:t>-Да, решил(а).</a:t>
            </a:r>
          </a:p>
          <a:p>
            <a:r>
              <a:rPr lang="ru-RU" sz="3200" dirty="0"/>
              <a:t>Решил(а) правильно?</a:t>
            </a:r>
          </a:p>
          <a:p>
            <a:r>
              <a:rPr lang="ru-RU" sz="3200" dirty="0"/>
              <a:t>-Да, правильно. У меня нет</a:t>
            </a:r>
          </a:p>
          <a:p>
            <a:r>
              <a:rPr lang="ru-RU" sz="3200" dirty="0"/>
              <a:t>ошибок.</a:t>
            </a:r>
          </a:p>
        </p:txBody>
      </p:sp>
      <p:pic>
        <p:nvPicPr>
          <p:cNvPr id="10" name="Picture 2" descr="C:\My Documents\загрузки\NTVjOC00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683" y="3779218"/>
            <a:ext cx="5389571" cy="303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643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Ты решил примеры?</a:t>
            </a:r>
          </a:p>
          <a:p>
            <a:r>
              <a:rPr lang="ru-RU" sz="4000" dirty="0" smtClean="0"/>
              <a:t>-Нет, не решил.</a:t>
            </a:r>
          </a:p>
          <a:p>
            <a:r>
              <a:rPr lang="ru-RU" sz="4000" dirty="0" smtClean="0"/>
              <a:t>Почему?</a:t>
            </a:r>
          </a:p>
          <a:p>
            <a:r>
              <a:rPr lang="ru-RU" sz="4000" dirty="0" smtClean="0"/>
              <a:t>-Мне трудно. Я не понимаю.</a:t>
            </a:r>
          </a:p>
        </p:txBody>
      </p:sp>
      <p:pic>
        <p:nvPicPr>
          <p:cNvPr id="2050" name="Picture 2" descr="C:\My Documents\загрузки\QWYY61252505922_shkol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4714909" cy="3536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4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Ответь на вопросы.</a:t>
            </a:r>
            <a:br>
              <a:rPr lang="ru-RU" dirty="0" smtClean="0"/>
            </a:br>
            <a:r>
              <a:rPr lang="ru-RU" dirty="0" smtClean="0"/>
              <a:t> Говори хорошо звук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2756368" y="4020496"/>
            <a:ext cx="3168352" cy="54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347864" y="4221088"/>
            <a:ext cx="864096" cy="54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99992" y="2883800"/>
            <a:ext cx="792088" cy="54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t2.gstatic.com/images?q=tbn:ANd9GcR8FWbQQjN2RbbYbECPh1BoJVzKziKX5QL7HkqUYDcX2m1alQRGY4cEiz5OV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573016"/>
            <a:ext cx="1656184" cy="1786378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R8FWbQQjN2RbbYbECPh1BoJVzKziKX5QL7HkqUYDcX2m1alQRGY4cEiz5OV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805265"/>
            <a:ext cx="1771650" cy="1296144"/>
          </a:xfrm>
          <a:prstGeom prst="rect">
            <a:avLst/>
          </a:prstGeom>
          <a:noFill/>
        </p:spPr>
      </p:pic>
      <p:pic>
        <p:nvPicPr>
          <p:cNvPr id="11" name="Picture 4" descr="http://t2.gstatic.com/images?q=tbn:ANd9GcR8FWbQQjN2RbbYbECPh1BoJVzKziKX5QL7HkqUYDcX2m1alQRGY4cEiz5OV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348880"/>
            <a:ext cx="1354212" cy="1462246"/>
          </a:xfrm>
          <a:prstGeom prst="rect">
            <a:avLst/>
          </a:prstGeom>
          <a:noFill/>
        </p:spPr>
      </p:pic>
      <p:pic>
        <p:nvPicPr>
          <p:cNvPr id="2054" name="Picture 6" descr="http://t3.gstatic.com/images?q=tbn:ANd9GcQ9X8j6YLEmXTtohc9WF9fwJnFaHCAG2gNDUi6GNhz1ep09Aq7G8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412776"/>
            <a:ext cx="2143125" cy="1296144"/>
          </a:xfrm>
          <a:prstGeom prst="rect">
            <a:avLst/>
          </a:prstGeom>
          <a:noFill/>
        </p:spPr>
      </p:pic>
      <p:pic>
        <p:nvPicPr>
          <p:cNvPr id="2060" name="Picture 12" descr="http://t0.gstatic.com/images?q=tbn:ANd9GcQb8AnweZbsTEfP143p0cHlTzRTeqvWBsO7DRT7kBhxeX-Y99NEy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00314"/>
            <a:ext cx="1008112" cy="11521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856345" y="3429000"/>
            <a:ext cx="1426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аша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2" name="Picture 14" descr="http://t3.gstatic.com/images?q=tbn:ANd9GcRaexHqgRuhlH1ju-_9Lf4VmzAGs9J768R20iJvnzJLtaMNSS8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717032"/>
            <a:ext cx="1135013" cy="113501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44023" y="4665330"/>
            <a:ext cx="1353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аша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4" name="Picture 16" descr="http://elfpix.ru/files/elfpix/imagecache/w/image/1/2009/07/19/1236258619_pic_id2997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53" r="76156" b="32919"/>
          <a:stretch>
            <a:fillRect/>
          </a:stretch>
        </p:blipFill>
        <p:spPr bwMode="auto">
          <a:xfrm>
            <a:off x="5004048" y="5445224"/>
            <a:ext cx="1152128" cy="129614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928995" y="6043935"/>
            <a:ext cx="17250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</a:t>
            </a:r>
            <a:r>
              <a:rPr lang="ru-RU" sz="4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иша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483768" y="4462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4932040" y="1166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2195736" y="6926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2699792" y="6926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851920" y="6926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4355976" y="6926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737820" y="58316"/>
            <a:ext cx="1886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112060" y="584684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71315" y="-99392"/>
            <a:ext cx="8872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живёт далеко от школы?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5521796" y="58316"/>
            <a:ext cx="1886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7610028" y="58316"/>
            <a:ext cx="1886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868144" y="1886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699792" y="705470"/>
            <a:ext cx="3777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близко?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>
            <a:off x="4788024" y="908720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076056" y="9807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724128" y="9807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23728" y="1166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8" grpId="0"/>
      <p:bldP spid="20" grpId="0"/>
      <p:bldP spid="50" grpId="0"/>
      <p:bldP spid="6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293</Words>
  <Application>Microsoft Office PowerPoint</Application>
  <PresentationFormat>Экран (4:3)</PresentationFormat>
  <Paragraphs>86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Как шипит змея?</vt:lpstr>
      <vt:lpstr>Презентация PowerPoint</vt:lpstr>
      <vt:lpstr>Прочитай слоги</vt:lpstr>
      <vt:lpstr>Поймай звуки, составь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 на вопросы.  Говори хорошо звук [Ш]</vt:lpstr>
      <vt:lpstr>Назови  звуки, которыми отличаются слова</vt:lpstr>
      <vt:lpstr>Презентация PowerPoint</vt:lpstr>
      <vt:lpstr>Слушай и повторяй слоги</vt:lpstr>
      <vt:lpstr>Исправь ошибки. </vt:lpstr>
      <vt:lpstr>Ответь на вопросы</vt:lpstr>
      <vt:lpstr>Взрослые окапывают деревья. </vt:lpstr>
      <vt:lpstr>Птицы</vt:lpstr>
      <vt:lpstr>Презентация PowerPoint</vt:lpstr>
      <vt:lpstr>Презентация PowerPoint</vt:lpstr>
      <vt:lpstr>В презентации использованы: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шипит змея?</dc:title>
  <dc:creator>Иришнишнас</dc:creator>
  <cp:lastModifiedBy>Admin</cp:lastModifiedBy>
  <cp:revision>52</cp:revision>
  <dcterms:created xsi:type="dcterms:W3CDTF">2011-04-21T03:56:57Z</dcterms:created>
  <dcterms:modified xsi:type="dcterms:W3CDTF">2015-02-02T06:21:19Z</dcterms:modified>
</cp:coreProperties>
</file>