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svm" ContentType="image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720263" cy="6480175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4" y="-252"/>
      </p:cViewPr>
      <p:guideLst>
        <p:guide orient="horz" pos="2041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2285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3800" cy="37004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120" cy="4107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10799"/>
      </p:ext>
    </p:extLst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en-US" sz="2400" b="0" i="0" u="none" strike="noStrike">
        <a:ln>
          <a:noFill/>
        </a:ln>
        <a:solidFill>
          <a:srgbClr val="000000"/>
        </a:solidFill>
        <a:latin typeface="Thorndale" pitchFamily="18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69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4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40550" y="600075"/>
            <a:ext cx="2074863" cy="5508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4375" y="600075"/>
            <a:ext cx="6073775" cy="55086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11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86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23728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93750" y="1831975"/>
            <a:ext cx="398145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27600" y="1831975"/>
            <a:ext cx="3983038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45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69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545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24220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11020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97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714240" y="59940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n-US"/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793080" y="1832040"/>
            <a:ext cx="8117640" cy="427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n-US" sz="274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74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3430" b="1" i="1" u="none" strike="noStrike">
          <a:ln>
            <a:noFill/>
          </a:ln>
          <a:solidFill>
            <a:srgbClr val="99284C"/>
          </a:solidFill>
          <a:latin typeface="Albany" pitchFamily="34"/>
          <a:cs typeface="Arial Unicode MS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en-US" sz="2740" b="0" i="0" u="none" strike="noStrike">
          <a:ln>
            <a:noFill/>
          </a:ln>
          <a:solidFill>
            <a:srgbClr val="333333"/>
          </a:solidFill>
          <a:latin typeface="Albany" pitchFamily="34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m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m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m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8000" y="-780480"/>
            <a:ext cx="8300520" cy="626436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>
                <a:solidFill>
                  <a:srgbClr val="7E0021"/>
                </a:solidFill>
              </a:rPr>
              <a:t>Эпиграф:</a:t>
            </a:r>
            <a:br>
              <a:rPr lang="en-US">
                <a:solidFill>
                  <a:srgbClr val="7E0021"/>
                </a:solidFill>
              </a:rPr>
            </a:br>
            <a:r>
              <a:rPr lang="en-US" sz="5400">
                <a:solidFill>
                  <a:srgbClr val="7E0021"/>
                </a:solidFill>
              </a:rPr>
              <a:t>“То что запомнил, -</a:t>
            </a:r>
            <a:br>
              <a:rPr lang="en-US" sz="5400">
                <a:solidFill>
                  <a:srgbClr val="7E0021"/>
                </a:solidFill>
              </a:rPr>
            </a:br>
            <a:r>
              <a:rPr lang="en-US" sz="5400">
                <a:solidFill>
                  <a:srgbClr val="7E0021"/>
                </a:solidFill>
              </a:rPr>
              <a:t>уйдет, </a:t>
            </a:r>
            <a:br>
              <a:rPr lang="en-US" sz="5400">
                <a:solidFill>
                  <a:srgbClr val="7E0021"/>
                </a:solidFill>
              </a:rPr>
            </a:br>
            <a:r>
              <a:rPr lang="en-US" sz="5400">
                <a:solidFill>
                  <a:srgbClr val="7E0021"/>
                </a:solidFill>
              </a:rPr>
              <a:t>то, что понял, - </a:t>
            </a:r>
            <a:br>
              <a:rPr lang="en-US" sz="5400">
                <a:solidFill>
                  <a:srgbClr val="7E0021"/>
                </a:solidFill>
              </a:rPr>
            </a:br>
            <a:r>
              <a:rPr lang="en-US" sz="5400">
                <a:solidFill>
                  <a:srgbClr val="7E0021"/>
                </a:solidFill>
              </a:rPr>
              <a:t>останется”</a:t>
            </a:r>
            <a:br>
              <a:rPr lang="en-US" sz="5400">
                <a:solidFill>
                  <a:srgbClr val="7E0021"/>
                </a:solidFill>
              </a:rPr>
            </a:br>
            <a:r>
              <a:rPr lang="en-US" sz="5400">
                <a:solidFill>
                  <a:srgbClr val="7E0021"/>
                </a:solidFill>
              </a:rPr>
              <a:t>(Пословица)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594360" y="1832040"/>
            <a:ext cx="8117640" cy="4082400"/>
          </a:xfrm>
        </p:spPr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indent="0" algn="ctr"/>
            <a:endParaRPr lang="en-US" sz="2400">
              <a:solidFill>
                <a:srgbClr val="99284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Долгосрочная выг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93080" y="720000"/>
            <a:ext cx="8117640" cy="6087960"/>
          </a:xfrm>
        </p:spPr>
        <p:txBody>
          <a:bodyPr>
            <a:spAutoFit/>
          </a:bodyPr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n-US" sz="274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74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marL="0" lvl="0" indent="0">
              <a:buNone/>
            </a:pPr>
            <a:endParaRPr lang="en-US"/>
          </a:p>
          <a:p>
            <a:pPr marL="0" lvl="0" indent="0"/>
            <a:r>
              <a:rPr lang="en-US" sz="5400" b="1">
                <a:solidFill>
                  <a:srgbClr val="7E0021"/>
                </a:solidFill>
              </a:rPr>
              <a:t>Я понял, что...</a:t>
            </a:r>
          </a:p>
          <a:p>
            <a:pPr marL="0" lvl="0" indent="0"/>
            <a:r>
              <a:rPr lang="en-US" sz="5400" b="1">
                <a:solidFill>
                  <a:srgbClr val="7E0021"/>
                </a:solidFill>
              </a:rPr>
              <a:t>Я запомнил, что...</a:t>
            </a:r>
          </a:p>
          <a:p>
            <a:pPr marL="0" lvl="0" indent="0"/>
            <a:r>
              <a:rPr lang="en-US" sz="5400" b="1">
                <a:solidFill>
                  <a:srgbClr val="7E0021"/>
                </a:solidFill>
              </a:rPr>
              <a:t>Мне стало понятно, когда....</a:t>
            </a:r>
          </a:p>
          <a:p>
            <a:pPr marL="0" lvl="0" indent="0"/>
            <a:r>
              <a:rPr lang="en-US" sz="5400" b="1">
                <a:solidFill>
                  <a:srgbClr val="7E0021"/>
                </a:solidFill>
              </a:rPr>
              <a:t>Я теперь могу...</a:t>
            </a:r>
          </a:p>
          <a:p>
            <a:pPr marL="0" lvl="0" indent="0"/>
            <a:r>
              <a:rPr lang="en-US" sz="5400" b="1">
                <a:solidFill>
                  <a:srgbClr val="7E0021"/>
                </a:solidFill>
              </a:rPr>
              <a:t>Я знаю, что...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Пожелания кли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92000" y="936000"/>
            <a:ext cx="8117640" cy="459036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n-US" sz="274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74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en-US" sz="5400" b="1">
                <a:solidFill>
                  <a:srgbClr val="66FF00"/>
                </a:solidFill>
              </a:rPr>
              <a:t>   </a:t>
            </a:r>
            <a:r>
              <a:rPr lang="en-US" sz="5400" b="1">
                <a:solidFill>
                  <a:srgbClr val="7E0021"/>
                </a:solidFill>
              </a:rPr>
              <a:t>Тема урока:</a:t>
            </a:r>
          </a:p>
          <a:p>
            <a:pPr lvl="0">
              <a:buNone/>
            </a:pPr>
            <a:r>
              <a:rPr lang="en-US" sz="5400" b="1">
                <a:solidFill>
                  <a:srgbClr val="7E0021"/>
                </a:solidFill>
              </a:rPr>
              <a:t>“ Слитное и         раздельное написание НЕ с разными частями речи”.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Удовлетворение потребностей заказч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936000" y="-792000"/>
            <a:ext cx="8300520" cy="1081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n-US"/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00" y="432000"/>
            <a:ext cx="9287280" cy="5540400"/>
          </a:xfrm>
          <a:prstGeom prst="rect">
            <a:avLst/>
          </a:prstGeom>
          <a:solidFill>
            <a:srgbClr val="00B8FF"/>
          </a:solidFill>
          <a:ln w="0">
            <a:solidFill>
              <a:srgbClr val="00000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Финансовый анали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38359" y="-648000"/>
            <a:ext cx="8300520" cy="1081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38359" y="433799"/>
            <a:ext cx="8333640" cy="5934959"/>
          </a:xfrm>
        </p:spPr>
        <p:txBody>
          <a:bodyPr>
            <a:spAutoFit/>
          </a:bodyPr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n-US" sz="274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74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en-US" sz="2800" b="1">
                <a:solidFill>
                  <a:srgbClr val="7E0021"/>
                </a:solidFill>
              </a:rPr>
              <a:t>Друг познается в (НЕ)счастье.</a:t>
            </a:r>
          </a:p>
          <a:p>
            <a:pPr lvl="0"/>
            <a:r>
              <a:rPr lang="en-US" sz="2800" b="1">
                <a:solidFill>
                  <a:srgbClr val="7E0021"/>
                </a:solidFill>
              </a:rPr>
              <a:t>Красна дружба (НЕ)лестью, а правдой и честью.</a:t>
            </a:r>
          </a:p>
          <a:p>
            <a:pPr lvl="0"/>
            <a:r>
              <a:rPr lang="en-US" sz="2800" b="1">
                <a:solidFill>
                  <a:srgbClr val="7E0021"/>
                </a:solidFill>
              </a:rPr>
              <a:t>Головня на шесток упала –(НЕ)чаянный гость.</a:t>
            </a:r>
          </a:p>
          <a:p>
            <a:pPr lvl="0"/>
            <a:r>
              <a:rPr lang="en-US" sz="2800" b="1">
                <a:solidFill>
                  <a:srgbClr val="7E0021"/>
                </a:solidFill>
              </a:rPr>
              <a:t>(НЕ)большой дождишко, а лодырям отдышка.</a:t>
            </a:r>
          </a:p>
          <a:p>
            <a:pPr lvl="0"/>
            <a:r>
              <a:rPr lang="en-US" sz="2800" b="1">
                <a:solidFill>
                  <a:srgbClr val="7E0021"/>
                </a:solidFill>
              </a:rPr>
              <a:t>И зубы есть, да (НЕ)чего есть.</a:t>
            </a:r>
          </a:p>
          <a:p>
            <a:pPr lvl="0"/>
            <a:r>
              <a:rPr lang="en-US" sz="2800" b="1">
                <a:solidFill>
                  <a:srgbClr val="7E0021"/>
                </a:solidFill>
              </a:rPr>
              <a:t>Лежа хлеба (НЕ)добудешь.</a:t>
            </a:r>
          </a:p>
          <a:p>
            <a:pPr lvl="0"/>
            <a:r>
              <a:rPr lang="en-US" sz="2800" b="1">
                <a:solidFill>
                  <a:srgbClr val="7E0021"/>
                </a:solidFill>
              </a:rPr>
              <a:t>Лодырю всегда (НЕ)здоровится.</a:t>
            </a:r>
          </a:p>
          <a:p>
            <a:pPr lvl="0"/>
            <a:r>
              <a:rPr lang="en-US" sz="2800" b="1">
                <a:solidFill>
                  <a:srgbClr val="7E0021"/>
                </a:solidFill>
              </a:rPr>
              <a:t>(НЕ)сподручно волку слисой промышлять.</a:t>
            </a:r>
          </a:p>
          <a:p>
            <a:pPr lvl="0"/>
            <a:r>
              <a:rPr lang="en-US" sz="2800" b="1">
                <a:solidFill>
                  <a:srgbClr val="7E0021"/>
                </a:solidFill>
              </a:rPr>
              <a:t>(НЕ)убив медведя, шкуры не(дели).</a:t>
            </a:r>
          </a:p>
          <a:p>
            <a:pPr lvl="0"/>
            <a:r>
              <a:rPr lang="en-US" sz="2800" b="1">
                <a:solidFill>
                  <a:srgbClr val="7E0021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Преимущест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n-US"/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00" y="707760"/>
            <a:ext cx="8322840" cy="5086440"/>
          </a:xfrm>
          <a:prstGeom prst="rect">
            <a:avLst/>
          </a:prstGeom>
          <a:solidFill>
            <a:srgbClr val="00B8FF"/>
          </a:solidFill>
          <a:ln w="0">
            <a:solidFill>
              <a:srgbClr val="00000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n-US"/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80" y="433799"/>
            <a:ext cx="8117279" cy="5629319"/>
          </a:xfrm>
          <a:prstGeom prst="rect">
            <a:avLst/>
          </a:prstGeom>
          <a:solidFill>
            <a:srgbClr val="00B8FF"/>
          </a:solidFill>
          <a:ln w="0">
            <a:solidFill>
              <a:srgbClr val="00000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810360" y="360000"/>
            <a:ext cx="8300520" cy="7509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 sz="4000"/>
              <a:t>Рефлексия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648000" y="1007999"/>
            <a:ext cx="8352000" cy="515304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n-US" sz="274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74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en-US" b="1">
                <a:solidFill>
                  <a:srgbClr val="663300"/>
                </a:solidFill>
              </a:rPr>
              <a:t>Что каждый из вас сделал сегодня на уроке?</a:t>
            </a:r>
          </a:p>
          <a:p>
            <a:pPr lvl="0"/>
            <a:r>
              <a:rPr lang="en-US" b="1">
                <a:solidFill>
                  <a:srgbClr val="663300"/>
                </a:solidFill>
              </a:rPr>
              <a:t>Как решал поставленную задачу?</a:t>
            </a:r>
          </a:p>
          <a:p>
            <a:pPr lvl="0"/>
            <a:r>
              <a:rPr lang="en-US" b="1">
                <a:solidFill>
                  <a:srgbClr val="663300"/>
                </a:solidFill>
              </a:rPr>
              <a:t>Что учились делать?</a:t>
            </a:r>
          </a:p>
          <a:p>
            <a:pPr lvl="0"/>
            <a:r>
              <a:rPr lang="en-US" b="1">
                <a:solidFill>
                  <a:srgbClr val="663300"/>
                </a:solidFill>
              </a:rPr>
              <a:t>Как ты думаешь, почему до сегодняшнего дня ты делал ошибки в употреблении НЕ?</a:t>
            </a:r>
          </a:p>
          <a:p>
            <a:pPr lvl="0"/>
            <a:r>
              <a:rPr lang="en-US" b="1">
                <a:solidFill>
                  <a:srgbClr val="663300"/>
                </a:solidFill>
              </a:rPr>
              <a:t>Понял ли ты как мы создавали схему?</a:t>
            </a:r>
          </a:p>
          <a:p>
            <a:pPr lvl="0"/>
            <a:r>
              <a:rPr lang="en-US" b="1">
                <a:solidFill>
                  <a:srgbClr val="663300"/>
                </a:solidFill>
              </a:rPr>
              <a:t>Удалась ли тебе работа на уроке?</a:t>
            </a:r>
          </a:p>
          <a:p>
            <a:pPr lvl="0"/>
            <a:r>
              <a:rPr lang="en-US" b="1">
                <a:solidFill>
                  <a:srgbClr val="663300"/>
                </a:solidFill>
              </a:rPr>
              <a:t>Какие личностные качества тебе помогли в этом?</a:t>
            </a:r>
          </a:p>
          <a:p>
            <a:pPr lvl="0"/>
            <a:r>
              <a:rPr lang="en-US" b="1">
                <a:solidFill>
                  <a:srgbClr val="663300"/>
                </a:solidFill>
              </a:rPr>
              <a:t>Как ты думаешь, где в повседневной жизни тебе может понадобиться  написать НЕ слитно или раздельно?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14240" y="-260280"/>
            <a:ext cx="8300520" cy="9759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20000" y="648000"/>
            <a:ext cx="8117640" cy="511200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en-US" sz="274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74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206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en-US" sz="172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en-US" sz="4800" b="1">
                <a:solidFill>
                  <a:srgbClr val="996633"/>
                </a:solidFill>
              </a:rPr>
              <a:t>Домашнее задание</a:t>
            </a:r>
          </a:p>
          <a:p>
            <a:pPr lvl="0">
              <a:buNone/>
            </a:pPr>
            <a:endParaRPr lang="en-US" sz="3200" b="1">
              <a:solidFill>
                <a:srgbClr val="996633"/>
              </a:solidFill>
            </a:endParaRPr>
          </a:p>
          <a:p>
            <a:pPr lvl="0"/>
            <a:r>
              <a:rPr lang="en-US" sz="3200">
                <a:solidFill>
                  <a:srgbClr val="996633"/>
                </a:solidFill>
              </a:rPr>
              <a:t>Перенести таблицу в грамматическую тетрадь.</a:t>
            </a:r>
          </a:p>
          <a:p>
            <a:pPr lvl="0"/>
            <a:r>
              <a:rPr lang="en-US" sz="3200">
                <a:solidFill>
                  <a:srgbClr val="996633"/>
                </a:solidFill>
              </a:rPr>
              <a:t>Письменно ответить на вопрос: “Где в повседневной жизни тебе может понадобиться изученное правило “Слитное или раздельное написание НЕ с разными частями речи”.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s-novelt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../../Program%20Files%20(x86)/OpenOffice%204/share/template/ru/presnt/prs-novelty.otp</Template>
  <TotalTime>271</TotalTime>
  <Words>213</Words>
  <Application>Microsoft Office PowerPoint</Application>
  <PresentationFormat>Экран (4:3)</PresentationFormat>
  <Paragraphs>32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prs-novelty</vt:lpstr>
      <vt:lpstr>    Эпиграф: “То что запомнил, - уйдет,  то, что понял, -  останется” (Пословица)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нового продукта</dc:title>
  <dc:description>Общая презентация нового продукта, учитывающая пожелания заказчика</dc:description>
  <cp:lastModifiedBy>Надежда Пронская</cp:lastModifiedBy>
  <cp:revision>12</cp:revision>
  <dcterms:created xsi:type="dcterms:W3CDTF">2014-11-07T10:48:30Z</dcterms:created>
  <dcterms:modified xsi:type="dcterms:W3CDTF">2015-02-10T14:18:49Z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0">
    <vt:lpwstr/>
  </property>
  <property fmtid="{D5CDD505-2E9C-101B-9397-08002B2CF9AE}" pid="3" name="Info 1">
    <vt:lpwstr/>
  </property>
  <property fmtid="{D5CDD505-2E9C-101B-9397-08002B2CF9AE}" pid="4" name="Info 2">
    <vt:lpwstr/>
  </property>
  <property fmtid="{D5CDD505-2E9C-101B-9397-08002B2CF9AE}" pid="5" name="Info 3">
    <vt:lpwstr/>
  </property>
</Properties>
</file>