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4" r:id="rId3"/>
    <p:sldId id="258" r:id="rId4"/>
    <p:sldId id="286" r:id="rId5"/>
    <p:sldId id="260" r:id="rId6"/>
    <p:sldId id="262" r:id="rId7"/>
    <p:sldId id="261" r:id="rId8"/>
    <p:sldId id="264" r:id="rId9"/>
    <p:sldId id="266" r:id="rId10"/>
    <p:sldId id="283" r:id="rId11"/>
    <p:sldId id="265" r:id="rId12"/>
    <p:sldId id="267" r:id="rId13"/>
    <p:sldId id="268" r:id="rId14"/>
    <p:sldId id="282" r:id="rId15"/>
    <p:sldId id="272" r:id="rId16"/>
    <p:sldId id="269" r:id="rId17"/>
    <p:sldId id="270" r:id="rId18"/>
    <p:sldId id="273" r:id="rId19"/>
    <p:sldId id="28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BD18-12E9-4335-A5FA-D3A0991F9F5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1A3973-1E87-4F13-AAF4-33BA68BA9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BD18-12E9-4335-A5FA-D3A0991F9F5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3973-1E87-4F13-AAF4-33BA68BA9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BD18-12E9-4335-A5FA-D3A0991F9F5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3973-1E87-4F13-AAF4-33BA68BA9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BD18-12E9-4335-A5FA-D3A0991F9F5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1A3973-1E87-4F13-AAF4-33BA68BA9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BD18-12E9-4335-A5FA-D3A0991F9F5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3973-1E87-4F13-AAF4-33BA68BA96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BD18-12E9-4335-A5FA-D3A0991F9F5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3973-1E87-4F13-AAF4-33BA68BA9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BD18-12E9-4335-A5FA-D3A0991F9F5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61A3973-1E87-4F13-AAF4-33BA68BA96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BD18-12E9-4335-A5FA-D3A0991F9F5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3973-1E87-4F13-AAF4-33BA68BA9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BD18-12E9-4335-A5FA-D3A0991F9F5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3973-1E87-4F13-AAF4-33BA68BA9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BD18-12E9-4335-A5FA-D3A0991F9F5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3973-1E87-4F13-AAF4-33BA68BA9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BD18-12E9-4335-A5FA-D3A0991F9F5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3973-1E87-4F13-AAF4-33BA68BA96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94BD18-12E9-4335-A5FA-D3A0991F9F5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1A3973-1E87-4F13-AAF4-33BA68BA96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285860"/>
            <a:ext cx="885828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err="1" smtClean="0">
                <a:solidFill>
                  <a:srgbClr val="7030A0"/>
                </a:solidFill>
                <a:effectLst/>
                <a:latin typeface="Arial Black" pitchFamily="34" charset="0"/>
              </a:rPr>
              <a:t>Мультимедийная</a:t>
            </a:r>
            <a:r>
              <a:rPr lang="ru-RU" cap="none" dirty="0" smtClean="0">
                <a:solidFill>
                  <a:srgbClr val="7030A0"/>
                </a:solidFill>
                <a:effectLst/>
                <a:latin typeface="Arial Black" pitchFamily="34" charset="0"/>
              </a:rPr>
              <a:t> разработка учебного занятия</a:t>
            </a:r>
            <a:br>
              <a:rPr lang="ru-RU" cap="none" dirty="0" smtClean="0">
                <a:solidFill>
                  <a:srgbClr val="7030A0"/>
                </a:solidFill>
                <a:effectLst/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«Средняя общеобразовательная школа № 2»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496"/>
            <a:ext cx="6286544" cy="302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46C20"/>
              </a:buClr>
              <a:buFont typeface="Wingdings" pitchFamily="2" charset="2"/>
              <a:buChar char="Ø"/>
              <a:defRPr/>
            </a:pPr>
            <a:endParaRPr lang="ru-RU" b="1" dirty="0" smtClean="0">
              <a:solidFill>
                <a:srgbClr val="00B050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46C20"/>
              </a:buClr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B050"/>
                </a:solidFill>
              </a:rPr>
              <a:t>Учебный </a:t>
            </a:r>
            <a:r>
              <a:rPr lang="ru-RU" b="1" dirty="0">
                <a:solidFill>
                  <a:srgbClr val="00B050"/>
                </a:solidFill>
              </a:rPr>
              <a:t>предмет:  литературное </a:t>
            </a:r>
            <a:r>
              <a:rPr lang="ru-RU" b="1" dirty="0" smtClean="0">
                <a:solidFill>
                  <a:srgbClr val="00B050"/>
                </a:solidFill>
              </a:rPr>
              <a:t>чтение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46C20"/>
              </a:buClr>
              <a:defRPr/>
            </a:pPr>
            <a:endParaRPr lang="ru-RU" b="1" dirty="0" smtClean="0">
              <a:solidFill>
                <a:srgbClr val="00B050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46C20"/>
              </a:buClr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B050"/>
                </a:solidFill>
              </a:rPr>
              <a:t>Программа «Школа 2100»</a:t>
            </a:r>
            <a:endParaRPr lang="ru-RU" b="1" dirty="0">
              <a:solidFill>
                <a:srgbClr val="00B050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46C20"/>
              </a:buClr>
              <a:buFont typeface="Wingdings" pitchFamily="2" charset="2"/>
              <a:buChar char="Ø"/>
              <a:defRPr/>
            </a:pPr>
            <a:endParaRPr lang="ru-RU" b="1" dirty="0">
              <a:solidFill>
                <a:srgbClr val="00B050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46C20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B050"/>
                </a:solidFill>
              </a:rPr>
              <a:t>Тема: </a:t>
            </a:r>
            <a:r>
              <a:rPr lang="ru-RU" b="1" dirty="0" smtClean="0">
                <a:solidFill>
                  <a:srgbClr val="00B050"/>
                </a:solidFill>
              </a:rPr>
              <a:t>С. Есенин «С добрым утром!»</a:t>
            </a:r>
            <a:endParaRPr lang="ru-RU" b="1" dirty="0">
              <a:solidFill>
                <a:srgbClr val="00B050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46C20"/>
              </a:buClr>
              <a:buFont typeface="Wingdings" pitchFamily="2" charset="2"/>
              <a:buChar char="Ø"/>
              <a:defRPr/>
            </a:pPr>
            <a:endParaRPr lang="ru-RU" b="1" dirty="0">
              <a:solidFill>
                <a:srgbClr val="00B050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46C20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B050"/>
                </a:solidFill>
              </a:rPr>
              <a:t>Учитель: </a:t>
            </a:r>
            <a:r>
              <a:rPr lang="ru-RU" b="1" dirty="0" err="1" smtClean="0">
                <a:solidFill>
                  <a:srgbClr val="00B050"/>
                </a:solidFill>
              </a:rPr>
              <a:t>Полюхович</a:t>
            </a:r>
            <a:r>
              <a:rPr lang="ru-RU" b="1" dirty="0" smtClean="0">
                <a:solidFill>
                  <a:srgbClr val="00B050"/>
                </a:solidFill>
              </a:rPr>
              <a:t> Ольга Петровна</a:t>
            </a:r>
            <a:endParaRPr lang="ru-RU" b="1" dirty="0">
              <a:solidFill>
                <a:srgbClr val="00B050"/>
              </a:solidFill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F46C20"/>
              </a:buClr>
              <a:buFont typeface="Wingdings" pitchFamily="2" charset="2"/>
              <a:buChar char="v"/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Содержимое 3" descr="безымянный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2780928"/>
            <a:ext cx="1658104" cy="2447455"/>
          </a:xfrm>
          <a:prstGeom prst="round2Diag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686800" cy="8412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285860"/>
            <a:ext cx="4191000" cy="521495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sz="2900" dirty="0" smtClean="0">
                <a:solidFill>
                  <a:srgbClr val="7030A0"/>
                </a:solidFill>
              </a:rPr>
              <a:t>Учитель.</a:t>
            </a:r>
            <a:r>
              <a:rPr lang="ru-RU" sz="2900" dirty="0" smtClean="0">
                <a:solidFill>
                  <a:schemeClr val="tx1"/>
                </a:solidFill>
              </a:rPr>
              <a:t> В стихотворении Есенина много трудных и непонятных для вас слов. Значение слов прочитаем с  интерактивной доски</a:t>
            </a:r>
          </a:p>
          <a:p>
            <a:pPr algn="just">
              <a:buNone/>
            </a:pPr>
            <a:endParaRPr lang="ru-RU" sz="29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2900" b="1" i="1" dirty="0" smtClean="0">
                <a:solidFill>
                  <a:srgbClr val="00B050"/>
                </a:solidFill>
              </a:rPr>
              <a:t>Ученики читают по цепочке</a:t>
            </a:r>
          </a:p>
          <a:p>
            <a:pPr algn="just">
              <a:buNone/>
            </a:pPr>
            <a:r>
              <a:rPr lang="ru-RU" sz="2900" dirty="0" smtClean="0">
                <a:solidFill>
                  <a:schemeClr val="tx1"/>
                </a:solidFill>
              </a:rPr>
              <a:t>1.Затон- длинный нетронутый залив реки.</a:t>
            </a:r>
          </a:p>
          <a:p>
            <a:pPr algn="just">
              <a:buNone/>
            </a:pPr>
            <a:r>
              <a:rPr lang="ru-RU" sz="2900" dirty="0" smtClean="0">
                <a:solidFill>
                  <a:schemeClr val="tx1"/>
                </a:solidFill>
              </a:rPr>
              <a:t>2.Заводь- низкие берега залива.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</a:rPr>
              <a:t>3.Румянить -покрывать  </a:t>
            </a:r>
            <a:r>
              <a:rPr lang="ru-RU" sz="2900" dirty="0" err="1" smtClean="0">
                <a:solidFill>
                  <a:schemeClr val="tx1"/>
                </a:solidFill>
              </a:rPr>
              <a:t>розовым</a:t>
            </a:r>
            <a:r>
              <a:rPr lang="ru-RU" sz="2900" dirty="0" smtClean="0">
                <a:solidFill>
                  <a:schemeClr val="tx1"/>
                </a:solidFill>
              </a:rPr>
              <a:t>  цветом.</a:t>
            </a:r>
          </a:p>
          <a:p>
            <a:pPr algn="just">
              <a:buNone/>
            </a:pPr>
            <a:r>
              <a:rPr lang="ru-RU" sz="2900" dirty="0" smtClean="0">
                <a:solidFill>
                  <a:schemeClr val="tx1"/>
                </a:solidFill>
              </a:rPr>
              <a:t>4.Брезжить – рассветать, чуть светиться.</a:t>
            </a:r>
          </a:p>
          <a:p>
            <a:pPr algn="just">
              <a:buNone/>
            </a:pPr>
            <a:r>
              <a:rPr lang="ru-RU" sz="2900" dirty="0" smtClean="0">
                <a:solidFill>
                  <a:schemeClr val="tx1"/>
                </a:solidFill>
              </a:rPr>
              <a:t>5.Плетень – изгородь из сплетённых прутьев и ветвей.</a:t>
            </a:r>
          </a:p>
          <a:p>
            <a:pPr algn="just">
              <a:buNone/>
            </a:pPr>
            <a:r>
              <a:rPr lang="ru-RU" sz="2900" dirty="0" smtClean="0">
                <a:solidFill>
                  <a:schemeClr val="tx1"/>
                </a:solidFill>
              </a:rPr>
              <a:t>6.Перламутр- ценное вещество с переливчатой окраской, обладающий радужным блеском.</a:t>
            </a:r>
          </a:p>
          <a:p>
            <a:pPr algn="just">
              <a:buNone/>
            </a:pPr>
            <a:r>
              <a:rPr lang="ru-RU" sz="2900" dirty="0" smtClean="0"/>
              <a:t/>
            </a:r>
            <a:br>
              <a:rPr lang="ru-RU" sz="2900" dirty="0" smtClean="0"/>
            </a:br>
            <a:endParaRPr lang="ru-RU" sz="29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428604"/>
            <a:ext cx="50218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В) Словарная работа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Цель: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выяснение значения непонятных слов</a:t>
            </a:r>
          </a:p>
        </p:txBody>
      </p:sp>
      <p:pic>
        <p:nvPicPr>
          <p:cNvPr id="9" name="Содержимое 8" descr="DSC0935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785926"/>
            <a:ext cx="4343400" cy="3143272"/>
          </a:xfrm>
          <a:prstGeom prst="round2Diag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143504" y="2357430"/>
            <a:ext cx="1357322" cy="900246"/>
          </a:xfrm>
          <a:prstGeom prst="rect">
            <a:avLst/>
          </a:prstGeom>
          <a:ln w="3175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</a:rPr>
              <a:t>Затон- длинный нетронутый залив реки.</a:t>
            </a:r>
          </a:p>
          <a:p>
            <a:pPr>
              <a:buNone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</a:rPr>
              <a:t>Заводь- низкие берега залива.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6858000"/>
            <a:ext cx="8686800" cy="84124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142984"/>
            <a:ext cx="4767266" cy="57150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Учитель. </a:t>
            </a:r>
            <a:r>
              <a:rPr lang="ru-RU" sz="1800" dirty="0" smtClean="0">
                <a:solidFill>
                  <a:schemeClr val="tx1"/>
                </a:solidFill>
              </a:rPr>
              <a:t>Какую картину вы представили, прочитав 1 строфу?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00B050"/>
                </a:solidFill>
              </a:rPr>
              <a:t>Дети описывают (рисуют) словами картины услышанного.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Учитель. </a:t>
            </a:r>
            <a:r>
              <a:rPr lang="ru-RU" sz="1800" dirty="0" smtClean="0">
                <a:solidFill>
                  <a:schemeClr val="tx1"/>
                </a:solidFill>
              </a:rPr>
              <a:t>Почему поэт говорит про звезды задремали?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00B050"/>
                </a:solidFill>
              </a:rPr>
              <a:t>Ответы детей.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Учитель. </a:t>
            </a:r>
            <a:r>
              <a:rPr lang="ru-RU" sz="1800" dirty="0" smtClean="0">
                <a:solidFill>
                  <a:schemeClr val="tx1"/>
                </a:solidFill>
              </a:rPr>
              <a:t>Отыщите слова-синонимы. 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00B050"/>
                </a:solidFill>
              </a:rPr>
              <a:t>Ответы детей.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Учитель. </a:t>
            </a:r>
            <a:r>
              <a:rPr lang="ru-RU" sz="1800" dirty="0" smtClean="0">
                <a:solidFill>
                  <a:schemeClr val="tx1"/>
                </a:solidFill>
              </a:rPr>
              <a:t>Почему поэт говорит о затоне как о  зеркале? От чего оно задрожало?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00B050"/>
                </a:solidFill>
              </a:rPr>
              <a:t>Ответы детей.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Учитель. </a:t>
            </a:r>
            <a:r>
              <a:rPr lang="ru-RU" sz="1800" dirty="0" smtClean="0">
                <a:solidFill>
                  <a:schemeClr val="tx1"/>
                </a:solidFill>
              </a:rPr>
              <a:t>В каком темпе нужно читать эти строки?</a:t>
            </a:r>
          </a:p>
          <a:p>
            <a:pPr algn="just">
              <a:buNone/>
            </a:pPr>
            <a:r>
              <a:rPr lang="ru-RU" sz="1800" i="1" dirty="0" smtClean="0">
                <a:solidFill>
                  <a:srgbClr val="7030A0"/>
                </a:solidFill>
              </a:rPr>
              <a:t>Ученики. </a:t>
            </a:r>
            <a:r>
              <a:rPr lang="ru-RU" sz="1800" b="1" i="1" dirty="0" smtClean="0">
                <a:solidFill>
                  <a:srgbClr val="00B050"/>
                </a:solidFill>
              </a:rPr>
              <a:t>Медленно, ведь все 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00B050"/>
                </a:solidFill>
              </a:rPr>
              <a:t>только-только  просыпается, плавно, задумчиво.</a:t>
            </a:r>
          </a:p>
          <a:p>
            <a:pPr algn="just">
              <a:buNone/>
            </a:pP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14290"/>
            <a:ext cx="6500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Г) Чтение стихотворения  по строфам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Цель: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обучение правильному анализу произведения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143504" y="2214554"/>
            <a:ext cx="3746900" cy="2497933"/>
            <a:chOff x="5214942" y="2428868"/>
            <a:chExt cx="3746900" cy="2497933"/>
          </a:xfrm>
        </p:grpSpPr>
        <p:pic>
          <p:nvPicPr>
            <p:cNvPr id="6" name="Содержимое 3" descr="DSC0936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4942" y="2428868"/>
              <a:ext cx="3746900" cy="2497933"/>
            </a:xfrm>
            <a:prstGeom prst="round2DiagRect">
              <a:avLst/>
            </a:prstGeom>
            <a:ln w="38100">
              <a:solidFill>
                <a:srgbClr val="00B050"/>
              </a:solidFill>
            </a:ln>
          </p:spPr>
        </p:pic>
        <p:pic>
          <p:nvPicPr>
            <p:cNvPr id="7" name="Содержимое 10" descr="0_5cbcf_359bc2f9_X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6380" y="3143248"/>
              <a:ext cx="785818" cy="523551"/>
            </a:xfrm>
            <a:prstGeom prst="round2DiagRect">
              <a:avLst/>
            </a:prstGeom>
            <a:ln w="38100">
              <a:noFill/>
            </a:ln>
          </p:spPr>
        </p:pic>
      </p:grp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1430048" y="2786058"/>
            <a:ext cx="4343400" cy="47244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643578"/>
            <a:ext cx="8686800" cy="8412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Кого напоминают березки во 2 строфе?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Ответы детей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Учитель.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Какое слово указывает на то, что  березки рады утру?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Ответы детей.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Растрепали шелковые косы – как вы это себе представляете?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Ответы детей.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 поэт относится к березкам?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Ответы детей.</a:t>
            </a:r>
            <a:endParaRPr lang="ru-RU" sz="1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500562" y="2071678"/>
            <a:ext cx="4191000" cy="2794000"/>
            <a:chOff x="4952999" y="3104027"/>
            <a:chExt cx="4191000" cy="2794000"/>
          </a:xfrm>
        </p:grpSpPr>
        <p:pic>
          <p:nvPicPr>
            <p:cNvPr id="9" name="Содержимое 4" descr="DSC09358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2999" y="3104027"/>
              <a:ext cx="4191000" cy="2794000"/>
            </a:xfrm>
            <a:prstGeom prst="round2DiagRect">
              <a:avLst/>
            </a:prstGeom>
            <a:ln w="38100">
              <a:solidFill>
                <a:srgbClr val="00B050"/>
              </a:solidFill>
            </a:ln>
          </p:spPr>
        </p:pic>
        <p:pic>
          <p:nvPicPr>
            <p:cNvPr id="10" name="Picture 2" descr="D:\Мои документы\Мои рисунки\ерезы.jpg"/>
            <p:cNvPicPr>
              <a:picLocks noChangeAspect="1" noChangeArrowheads="1"/>
            </p:cNvPicPr>
            <p:nvPr/>
          </p:nvPicPr>
          <p:blipFill>
            <a:blip r:embed="rId3" cstate="email"/>
            <a:stretch>
              <a:fillRect/>
            </a:stretch>
          </p:blipFill>
          <p:spPr bwMode="auto">
            <a:xfrm rot="178568">
              <a:off x="5453065" y="3604093"/>
              <a:ext cx="1262074" cy="808634"/>
            </a:xfrm>
            <a:prstGeom prst="rect">
              <a:avLst/>
            </a:prstGeom>
            <a:noFill/>
            <a:ln w="38100">
              <a:noFill/>
            </a:ln>
          </p:spPr>
        </p:pic>
      </p:grp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6000760" y="6500834"/>
            <a:ext cx="4343400" cy="4724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428604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Г) Чтение стихотворения  по строфам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Цель: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обучение правильному анализу произведения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142984"/>
            <a:ext cx="45005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Учитель:</a:t>
            </a:r>
            <a:r>
              <a:rPr lang="ru-RU" dirty="0" smtClean="0"/>
              <a:t> (после чтения вслух). Что сказочного вы видите перед собой?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Ученики. </a:t>
            </a:r>
            <a:r>
              <a:rPr lang="ru-RU" b="1" i="1" dirty="0" smtClean="0">
                <a:solidFill>
                  <a:srgbClr val="00B050"/>
                </a:solidFill>
              </a:rPr>
              <a:t>Девушку – модницу крапиву.</a:t>
            </a:r>
          </a:p>
          <a:p>
            <a:r>
              <a:rPr lang="ru-RU" dirty="0" smtClean="0"/>
              <a:t>Учитель: Что такое плетень? 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Ответы детей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Учитель.</a:t>
            </a:r>
            <a:r>
              <a:rPr lang="ru-RU" dirty="0" smtClean="0"/>
              <a:t> Изгородь, от слова плести – сплетенная из веток. Какой рисует </a:t>
            </a:r>
          </a:p>
          <a:p>
            <a:r>
              <a:rPr lang="ru-RU" dirty="0" smtClean="0"/>
              <a:t>крапиву поэт? </a:t>
            </a:r>
          </a:p>
          <a:p>
            <a:r>
              <a:rPr lang="ru-RU" dirty="0" smtClean="0"/>
              <a:t>Если бы у нее было личико, какое</a:t>
            </a:r>
          </a:p>
          <a:p>
            <a:r>
              <a:rPr lang="ru-RU" dirty="0" smtClean="0"/>
              <a:t> было бы выражение? 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Ученики. </a:t>
            </a:r>
            <a:r>
              <a:rPr lang="ru-RU" b="1" i="1" dirty="0" smtClean="0">
                <a:solidFill>
                  <a:srgbClr val="00B050"/>
                </a:solidFill>
              </a:rPr>
              <a:t>На лице была бы улыбка.</a:t>
            </a:r>
          </a:p>
          <a:p>
            <a:r>
              <a:rPr lang="ru-RU" dirty="0" smtClean="0"/>
              <a:t>Почему крапива шепчет?</a:t>
            </a:r>
          </a:p>
          <a:p>
            <a:r>
              <a:rPr lang="ru-RU" dirty="0" smtClean="0"/>
              <a:t>Ответы детей.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Учитель.</a:t>
            </a:r>
            <a:r>
              <a:rPr lang="ru-RU" dirty="0" smtClean="0"/>
              <a:t> Какую интонацию мы выберем для чтения 3 строфы?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Ученики. </a:t>
            </a:r>
            <a:r>
              <a:rPr lang="ru-RU" b="1" i="1" dirty="0" smtClean="0">
                <a:solidFill>
                  <a:srgbClr val="00B050"/>
                </a:solidFill>
              </a:rPr>
              <a:t>Эмоционально, выделяя голосом, быстрее, чем предыдущие.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572000" y="1928802"/>
            <a:ext cx="4175528" cy="2783685"/>
            <a:chOff x="4643438" y="1785926"/>
            <a:chExt cx="4175528" cy="2783685"/>
          </a:xfrm>
        </p:grpSpPr>
        <p:pic>
          <p:nvPicPr>
            <p:cNvPr id="4" name="Содержимое 3" descr="DSC0936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3438" y="1785926"/>
              <a:ext cx="4175528" cy="2783685"/>
            </a:xfrm>
            <a:prstGeom prst="round2Diag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00B050"/>
              </a:solidFill>
            </a:ln>
          </p:spPr>
        </p:pic>
        <p:pic>
          <p:nvPicPr>
            <p:cNvPr id="5" name="Picture 2" descr="Art-3000: Picture In the nettle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714876" y="2500306"/>
              <a:ext cx="523591" cy="6429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928662" y="285728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Г) Чтение стихотворения  по строфам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Цель: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обучение правильному анализу произведения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7215214"/>
            <a:ext cx="8686800" cy="841248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785926"/>
            <a:ext cx="58579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Учитель. </a:t>
            </a:r>
            <a:r>
              <a:rPr lang="ru-RU" dirty="0" smtClean="0"/>
              <a:t>Автор использует литературный приём олицетворение, чтобы мы могли представить эти образы. </a:t>
            </a:r>
          </a:p>
          <a:p>
            <a:pPr>
              <a:buFontTx/>
              <a:buChar char="-"/>
            </a:pPr>
            <a:r>
              <a:rPr lang="ru-RU" dirty="0" smtClean="0"/>
              <a:t>Что такое олицетворение? 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Предположение детей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Учитель: </a:t>
            </a:r>
            <a:r>
              <a:rPr lang="ru-RU" dirty="0" smtClean="0"/>
              <a:t>Значение слова «олицетворение» мы </a:t>
            </a:r>
          </a:p>
          <a:p>
            <a:r>
              <a:rPr lang="ru-RU" dirty="0" smtClean="0"/>
              <a:t>узнаем из толкового словаря </a:t>
            </a:r>
          </a:p>
          <a:p>
            <a:r>
              <a:rPr lang="ru-RU" dirty="0" smtClean="0"/>
              <a:t>Сергея Ивановича Ожегова. Нам прочитает…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Ученик .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Олицетворение –это изображение неодушевленного предмета как одушевлённое</a:t>
            </a:r>
            <a:r>
              <a:rPr lang="ru-RU" dirty="0" smtClean="0"/>
              <a:t>.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Учитель. </a:t>
            </a:r>
            <a:r>
              <a:rPr lang="ru-RU" dirty="0" smtClean="0"/>
              <a:t>Найдите и зачитайте олицетворения.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Дети зачитывают.</a:t>
            </a:r>
          </a:p>
          <a:p>
            <a:r>
              <a:rPr lang="ru-RU" dirty="0" smtClean="0"/>
              <a:t>-</a:t>
            </a:r>
            <a:r>
              <a:rPr lang="ru-RU" dirty="0" smtClean="0">
                <a:solidFill>
                  <a:srgbClr val="7030A0"/>
                </a:solidFill>
              </a:rPr>
              <a:t>Учитель: </a:t>
            </a:r>
            <a:r>
              <a:rPr lang="ru-RU" dirty="0" smtClean="0"/>
              <a:t>В изображении природы Есенин использует богатый опыт народной поэзии. Он часто прибегает к приему сравнение. Так, например, у черемухи ветви, что кудри, ветки березы сравнивает  с кистями.</a:t>
            </a:r>
          </a:p>
          <a:p>
            <a:pPr>
              <a:buFontTx/>
              <a:buChar char="-"/>
            </a:pPr>
            <a:r>
              <a:rPr lang="ru-RU" dirty="0" smtClean="0"/>
              <a:t>Найдите сравнения.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Ответы детей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-3929122" y="6215082"/>
            <a:ext cx="4191000" cy="472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Содержимое 4" descr="DSC09378 - копи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57922" y="2357430"/>
            <a:ext cx="2986078" cy="2047289"/>
          </a:xfrm>
          <a:prstGeom prst="round2Diag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714348" y="357166"/>
            <a:ext cx="7358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000" dirty="0" smtClean="0">
                <a:solidFill>
                  <a:srgbClr val="7030A0"/>
                </a:solidFill>
              </a:rPr>
              <a:t>Д)Работа над языковыми средствами речи: олицетворениями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714356"/>
            <a:ext cx="8215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Цель</a:t>
            </a:r>
            <a:r>
              <a:rPr lang="ru-RU" sz="2000" dirty="0" smtClean="0"/>
              <a:t>: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развитие умение находить сравнения, олицетворения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3. Физическая разминка</a:t>
            </a:r>
            <a:endParaRPr lang="ru-RU" sz="32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50435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1900" dirty="0" smtClean="0"/>
          </a:p>
          <a:p>
            <a:pPr>
              <a:buNone/>
            </a:pPr>
            <a:r>
              <a:rPr lang="ru-RU" sz="1900" dirty="0" smtClean="0">
                <a:solidFill>
                  <a:srgbClr val="7030A0"/>
                </a:solidFill>
              </a:rPr>
              <a:t>Учитель. </a:t>
            </a:r>
            <a:r>
              <a:rPr lang="ru-RU" sz="1900" dirty="0" smtClean="0">
                <a:solidFill>
                  <a:schemeClr val="tx1"/>
                </a:solidFill>
              </a:rPr>
              <a:t>С добрым утром, глазки!</a:t>
            </a:r>
          </a:p>
          <a:p>
            <a:pPr>
              <a:buNone/>
            </a:pPr>
            <a:r>
              <a:rPr lang="ru-RU" sz="1900" i="1" dirty="0" smtClean="0">
                <a:solidFill>
                  <a:srgbClr val="7030A0"/>
                </a:solidFill>
              </a:rPr>
              <a:t>Ученики:</a:t>
            </a:r>
            <a:r>
              <a:rPr lang="ru-RU" sz="1900" dirty="0" smtClean="0">
                <a:solidFill>
                  <a:schemeClr val="tx1"/>
                </a:solidFill>
              </a:rPr>
              <a:t> </a:t>
            </a:r>
            <a:r>
              <a:rPr lang="ru-RU" sz="1900" b="1" i="1" dirty="0" smtClean="0">
                <a:solidFill>
                  <a:srgbClr val="00B050"/>
                </a:solidFill>
              </a:rPr>
              <a:t>(поглаживают веки глаз)</a:t>
            </a:r>
          </a:p>
          <a:p>
            <a:pPr>
              <a:buNone/>
            </a:pPr>
            <a:r>
              <a:rPr lang="ru-RU" sz="1900" dirty="0" smtClean="0">
                <a:solidFill>
                  <a:srgbClr val="7030A0"/>
                </a:solidFill>
              </a:rPr>
              <a:t>Учитель</a:t>
            </a:r>
            <a:r>
              <a:rPr lang="ru-RU" sz="1900" dirty="0" smtClean="0">
                <a:solidFill>
                  <a:schemeClr val="tx1"/>
                </a:solidFill>
              </a:rPr>
              <a:t>. Вы проснулись? </a:t>
            </a:r>
            <a:r>
              <a:rPr lang="ru-RU" sz="1900" i="1" dirty="0" smtClean="0">
                <a:solidFill>
                  <a:schemeClr val="tx1"/>
                </a:solidFill>
              </a:rPr>
              <a:t>(смотрим в бинокль)</a:t>
            </a:r>
          </a:p>
          <a:p>
            <a:pPr>
              <a:buNone/>
            </a:pPr>
            <a:r>
              <a:rPr lang="ru-RU" sz="1900" i="1" dirty="0" smtClean="0">
                <a:solidFill>
                  <a:srgbClr val="7030A0"/>
                </a:solidFill>
              </a:rPr>
              <a:t>Ученики</a:t>
            </a:r>
            <a:r>
              <a:rPr lang="ru-RU" sz="1900" i="1" dirty="0" smtClean="0">
                <a:solidFill>
                  <a:schemeClr val="tx1"/>
                </a:solidFill>
              </a:rPr>
              <a:t>: </a:t>
            </a:r>
            <a:r>
              <a:rPr lang="ru-RU" sz="1900" b="1" dirty="0" smtClean="0">
                <a:solidFill>
                  <a:srgbClr val="00B050"/>
                </a:solidFill>
              </a:rPr>
              <a:t>(повторяют движения)</a:t>
            </a:r>
          </a:p>
          <a:p>
            <a:pPr>
              <a:buNone/>
            </a:pPr>
            <a:r>
              <a:rPr lang="ru-RU" sz="1900" dirty="0" smtClean="0">
                <a:solidFill>
                  <a:srgbClr val="7030A0"/>
                </a:solidFill>
              </a:rPr>
              <a:t>Учитель. </a:t>
            </a:r>
            <a:r>
              <a:rPr lang="ru-RU" sz="1900" dirty="0" smtClean="0">
                <a:solidFill>
                  <a:schemeClr val="tx1"/>
                </a:solidFill>
              </a:rPr>
              <a:t>С добрым утром, ручки! </a:t>
            </a:r>
          </a:p>
          <a:p>
            <a:pPr>
              <a:buNone/>
            </a:pPr>
            <a:r>
              <a:rPr lang="ru-RU" sz="1900" i="1" dirty="0" smtClean="0">
                <a:solidFill>
                  <a:srgbClr val="7030A0"/>
                </a:solidFill>
              </a:rPr>
              <a:t>Ученики: </a:t>
            </a:r>
            <a:r>
              <a:rPr lang="ru-RU" sz="1900" b="1" dirty="0" smtClean="0">
                <a:solidFill>
                  <a:srgbClr val="00B050"/>
                </a:solidFill>
              </a:rPr>
              <a:t>(поглаживают ручки)</a:t>
            </a:r>
          </a:p>
          <a:p>
            <a:pPr>
              <a:buNone/>
            </a:pPr>
            <a:r>
              <a:rPr lang="ru-RU" sz="1900" dirty="0" smtClean="0">
                <a:solidFill>
                  <a:srgbClr val="7030A0"/>
                </a:solidFill>
              </a:rPr>
              <a:t>Учитель. </a:t>
            </a:r>
            <a:r>
              <a:rPr lang="ru-RU" sz="1900" dirty="0" smtClean="0">
                <a:solidFill>
                  <a:schemeClr val="tx1"/>
                </a:solidFill>
              </a:rPr>
              <a:t>Вы проснулись?</a:t>
            </a:r>
          </a:p>
          <a:p>
            <a:pPr>
              <a:buNone/>
            </a:pPr>
            <a:r>
              <a:rPr lang="ru-RU" sz="1900" dirty="0" smtClean="0">
                <a:solidFill>
                  <a:srgbClr val="7030A0"/>
                </a:solidFill>
              </a:rPr>
              <a:t>Ученики: </a:t>
            </a:r>
            <a:r>
              <a:rPr lang="ru-RU" sz="1900" dirty="0" smtClean="0">
                <a:solidFill>
                  <a:schemeClr val="tx1"/>
                </a:solidFill>
              </a:rPr>
              <a:t> </a:t>
            </a:r>
            <a:r>
              <a:rPr lang="ru-RU" sz="1900" b="1" i="1" dirty="0" smtClean="0">
                <a:solidFill>
                  <a:srgbClr val="00B050"/>
                </a:solidFill>
              </a:rPr>
              <a:t>(хлопают в ладоши)</a:t>
            </a:r>
            <a:endParaRPr lang="ru-RU" sz="19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1900" dirty="0" smtClean="0">
                <a:solidFill>
                  <a:srgbClr val="7030A0"/>
                </a:solidFill>
              </a:rPr>
              <a:t>Учитель. </a:t>
            </a:r>
            <a:r>
              <a:rPr lang="ru-RU" sz="1900" dirty="0" smtClean="0">
                <a:solidFill>
                  <a:schemeClr val="tx1"/>
                </a:solidFill>
              </a:rPr>
              <a:t>С добрым утром, ножки!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Вы проснулись? </a:t>
            </a:r>
          </a:p>
          <a:p>
            <a:pPr>
              <a:buNone/>
            </a:pPr>
            <a:r>
              <a:rPr lang="ru-RU" sz="1900" i="1" dirty="0" smtClean="0">
                <a:solidFill>
                  <a:srgbClr val="7030A0"/>
                </a:solidFill>
              </a:rPr>
              <a:t>Ученики</a:t>
            </a:r>
            <a:r>
              <a:rPr lang="ru-RU" sz="1900" dirty="0" smtClean="0">
                <a:solidFill>
                  <a:schemeClr val="tx1"/>
                </a:solidFill>
              </a:rPr>
              <a:t>: </a:t>
            </a:r>
            <a:r>
              <a:rPr lang="ru-RU" sz="1900" b="1" i="1" dirty="0" smtClean="0">
                <a:solidFill>
                  <a:srgbClr val="00B050"/>
                </a:solidFill>
              </a:rPr>
              <a:t>(топают)</a:t>
            </a:r>
          </a:p>
          <a:p>
            <a:pPr>
              <a:buNone/>
            </a:pPr>
            <a:r>
              <a:rPr lang="ru-RU" sz="1900" dirty="0" smtClean="0">
                <a:solidFill>
                  <a:srgbClr val="7030A0"/>
                </a:solidFill>
              </a:rPr>
              <a:t>Учитель. </a:t>
            </a:r>
            <a:r>
              <a:rPr lang="ru-RU" sz="1900" dirty="0" smtClean="0">
                <a:solidFill>
                  <a:schemeClr val="tx1"/>
                </a:solidFill>
              </a:rPr>
              <a:t>С добрым утром, солнце!</a:t>
            </a:r>
          </a:p>
          <a:p>
            <a:pPr>
              <a:buNone/>
            </a:pPr>
            <a:r>
              <a:rPr lang="ru-RU" sz="1900" i="1" dirty="0" smtClean="0">
                <a:solidFill>
                  <a:srgbClr val="7030A0"/>
                </a:solidFill>
              </a:rPr>
              <a:t>Ученики</a:t>
            </a:r>
            <a:r>
              <a:rPr lang="ru-RU" sz="1900" dirty="0" smtClean="0">
                <a:solidFill>
                  <a:schemeClr val="tx1"/>
                </a:solidFill>
              </a:rPr>
              <a:t>: </a:t>
            </a:r>
            <a:r>
              <a:rPr lang="ru-RU" sz="1900" b="1" i="1" dirty="0" smtClean="0">
                <a:solidFill>
                  <a:srgbClr val="00B050"/>
                </a:solidFill>
              </a:rPr>
              <a:t>(раскрывают руки навстречу солнцу)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Содержимое 10" descr="DSC0938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7686" y="2143116"/>
            <a:ext cx="4343400" cy="2895600"/>
          </a:xfrm>
          <a:prstGeom prst="round2Diag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Содержимое 13" descr="Солнц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43438" y="3214686"/>
            <a:ext cx="290662" cy="2857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1071546"/>
            <a:ext cx="8786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cs typeface="Arial" pitchFamily="34" charset="0"/>
              </a:rPr>
              <a:t>Цель: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снять физическое напряжение, активизировать мыслительную деятельность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6643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solidFill>
                <a:srgbClr val="7030A0"/>
              </a:solidFill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1.Выразительное чтение стихотворения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Цель</a:t>
            </a:r>
            <a:r>
              <a:rPr lang="ru-RU" sz="2000" dirty="0" smtClean="0"/>
              <a:t>: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развитие навыка выразительного чтения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357298"/>
            <a:ext cx="5286412" cy="5703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F46C20"/>
              </a:buClr>
              <a:defRPr/>
            </a:pPr>
            <a:r>
              <a:rPr lang="ru-RU" dirty="0" smtClean="0">
                <a:solidFill>
                  <a:srgbClr val="7030A0"/>
                </a:solidFill>
              </a:rPr>
              <a:t>Учитель. </a:t>
            </a:r>
            <a:r>
              <a:rPr lang="ru-RU" dirty="0" smtClean="0"/>
              <a:t>Положите перед собой напечатанный текст стихотворения. Отметим  стрелкой  рифмующиеся слова.</a:t>
            </a:r>
          </a:p>
          <a:p>
            <a:pPr lvl="0">
              <a:spcBef>
                <a:spcPct val="20000"/>
              </a:spcBef>
              <a:buClr>
                <a:srgbClr val="F46C20"/>
              </a:buClr>
              <a:defRPr/>
            </a:pPr>
            <a:r>
              <a:rPr lang="ru-RU" dirty="0" smtClean="0">
                <a:solidFill>
                  <a:srgbClr val="7030A0"/>
                </a:solidFill>
              </a:rPr>
              <a:t>Фронтальная работа.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Учитель. </a:t>
            </a:r>
            <a:r>
              <a:rPr lang="ru-RU" dirty="0" smtClean="0"/>
              <a:t>Я ещё раз прочитаю стихотворение, а вы, слушая меня, отмечайте логические ударения и паузы .</a:t>
            </a:r>
          </a:p>
          <a:p>
            <a:pPr lvl="0">
              <a:spcBef>
                <a:spcPct val="20000"/>
              </a:spcBef>
              <a:buClr>
                <a:srgbClr val="F46C20"/>
              </a:buClr>
              <a:defRPr/>
            </a:pPr>
            <a:r>
              <a:rPr lang="ru-RU" b="1" i="1" dirty="0" smtClean="0">
                <a:solidFill>
                  <a:srgbClr val="00B050"/>
                </a:solidFill>
              </a:rPr>
              <a:t>(Ученики отмечают логическое ударение на карточках)</a:t>
            </a:r>
          </a:p>
          <a:p>
            <a:pPr lvl="0">
              <a:spcBef>
                <a:spcPct val="20000"/>
              </a:spcBef>
              <a:buClr>
                <a:srgbClr val="F46C20"/>
              </a:buClr>
              <a:defRPr/>
            </a:pPr>
            <a:r>
              <a:rPr lang="ru-RU" dirty="0" smtClean="0">
                <a:solidFill>
                  <a:srgbClr val="7030A0"/>
                </a:solidFill>
              </a:rPr>
              <a:t>Учитель. </a:t>
            </a:r>
            <a:r>
              <a:rPr lang="ru-RU" dirty="0" smtClean="0"/>
              <a:t>Прочитайте стихотворение, что у вас получилось?</a:t>
            </a:r>
          </a:p>
          <a:p>
            <a:pPr lvl="0">
              <a:spcBef>
                <a:spcPct val="20000"/>
              </a:spcBef>
              <a:buClr>
                <a:srgbClr val="F46C20"/>
              </a:buClr>
              <a:defRPr/>
            </a:pPr>
            <a:r>
              <a:rPr lang="ru-RU" dirty="0" smtClean="0">
                <a:solidFill>
                  <a:srgbClr val="7030A0"/>
                </a:solidFill>
              </a:rPr>
              <a:t>(Учитель открывает запись  на интерактивной доске)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Учитель</a:t>
            </a:r>
            <a:r>
              <a:rPr lang="ru-RU" dirty="0" smtClean="0"/>
              <a:t>. Работаем в парах. Прочитайте выразительно, послушайте друг  друга. </a:t>
            </a:r>
          </a:p>
          <a:p>
            <a:pPr lvl="0">
              <a:spcBef>
                <a:spcPct val="20000"/>
              </a:spcBef>
              <a:buClr>
                <a:srgbClr val="F46C20"/>
              </a:buClr>
              <a:defRPr/>
            </a:pPr>
            <a:r>
              <a:rPr lang="ru-RU" i="1" dirty="0" smtClean="0">
                <a:solidFill>
                  <a:srgbClr val="7030A0"/>
                </a:solidFill>
              </a:rPr>
              <a:t>(</a:t>
            </a:r>
            <a:r>
              <a:rPr lang="ru-RU" b="1" i="1" dirty="0" smtClean="0">
                <a:solidFill>
                  <a:srgbClr val="00B050"/>
                </a:solidFill>
              </a:rPr>
              <a:t>Ученики работают в парах.)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Учитель</a:t>
            </a:r>
            <a:r>
              <a:rPr lang="ru-RU" dirty="0" smtClean="0"/>
              <a:t>. Кто хочет прочитать стихотворение для всех?</a:t>
            </a:r>
            <a:r>
              <a:rPr lang="ru-RU" i="1" dirty="0" smtClean="0">
                <a:solidFill>
                  <a:srgbClr val="7030A0"/>
                </a:solidFill>
              </a:rPr>
              <a:t>(</a:t>
            </a:r>
            <a:r>
              <a:rPr lang="ru-RU" b="1" i="1" dirty="0" smtClean="0">
                <a:solidFill>
                  <a:srgbClr val="00B050"/>
                </a:solidFill>
              </a:rPr>
              <a:t>Ученик читает выразительно стихотворение)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14942" y="1500174"/>
            <a:ext cx="3714776" cy="4315897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Карточка</a:t>
            </a:r>
          </a:p>
          <a:p>
            <a:r>
              <a:rPr lang="ru-RU" b="1" dirty="0" smtClean="0"/>
              <a:t>С добрым утром!</a:t>
            </a:r>
          </a:p>
          <a:p>
            <a:r>
              <a:rPr lang="ru-RU" dirty="0" smtClean="0"/>
              <a:t>Задремали звезды золотые,/</a:t>
            </a:r>
          </a:p>
          <a:p>
            <a:r>
              <a:rPr lang="ru-RU" dirty="0" smtClean="0"/>
              <a:t>Задрожало зеркало затона,/</a:t>
            </a:r>
          </a:p>
          <a:p>
            <a:r>
              <a:rPr lang="ru-RU" dirty="0" smtClean="0"/>
              <a:t>Брезжит свет на заводи речные</a:t>
            </a:r>
          </a:p>
          <a:p>
            <a:r>
              <a:rPr lang="ru-RU" dirty="0" smtClean="0"/>
              <a:t>И румянит сетку небосклона//.</a:t>
            </a:r>
          </a:p>
          <a:p>
            <a:r>
              <a:rPr lang="ru-RU" dirty="0" smtClean="0"/>
              <a:t>Улыбнулись/ сонные березки,/</a:t>
            </a:r>
          </a:p>
          <a:p>
            <a:r>
              <a:rPr lang="ru-RU" dirty="0" smtClean="0"/>
              <a:t>Растрепали шелковые косы//.</a:t>
            </a:r>
          </a:p>
          <a:p>
            <a:r>
              <a:rPr lang="ru-RU" dirty="0" smtClean="0"/>
              <a:t>Шелестят зеленые сережки,/</a:t>
            </a:r>
          </a:p>
          <a:p>
            <a:r>
              <a:rPr lang="ru-RU" dirty="0" smtClean="0"/>
              <a:t>И горят серебряные росы./</a:t>
            </a:r>
          </a:p>
          <a:p>
            <a:r>
              <a:rPr lang="ru-RU" dirty="0" smtClean="0"/>
              <a:t>У плетня заросшая крапива</a:t>
            </a:r>
          </a:p>
          <a:p>
            <a:r>
              <a:rPr lang="ru-RU" dirty="0" smtClean="0"/>
              <a:t>Обрядилась ярким перламутром</a:t>
            </a:r>
          </a:p>
          <a:p>
            <a:r>
              <a:rPr lang="ru-RU" dirty="0" smtClean="0"/>
              <a:t>И, качаясь,/ шепчет шаловливо:/</a:t>
            </a:r>
          </a:p>
          <a:p>
            <a:r>
              <a:rPr lang="ru-RU" dirty="0" smtClean="0"/>
              <a:t>«С добрым утром!»//</a:t>
            </a:r>
            <a:endParaRPr lang="ru-RU" dirty="0"/>
          </a:p>
        </p:txBody>
      </p:sp>
      <p:pic>
        <p:nvPicPr>
          <p:cNvPr id="5" name="Содержимое 8" descr="DSC093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5381615"/>
            <a:ext cx="2214578" cy="1476385"/>
          </a:xfrm>
          <a:prstGeom prst="round2Diag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214290"/>
            <a:ext cx="8361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4. ЗАКРЕПЛЕНИЕ ИЗУЧЕННОГО МАТЕРИАЛА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2. Словесное рисование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Цель</a:t>
            </a:r>
            <a:r>
              <a:rPr lang="ru-RU" sz="2000" dirty="0" smtClean="0"/>
              <a:t>: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развитие устной речи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Содержимое 4" descr="DSC093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3500438"/>
            <a:ext cx="3983708" cy="2655805"/>
          </a:xfrm>
          <a:prstGeom prst="round2Diag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1214422"/>
            <a:ext cx="4929190" cy="302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Учитель</a:t>
            </a:r>
            <a:r>
              <a:rPr lang="ru-RU" dirty="0" smtClean="0"/>
              <a:t>. С помощью каких слов и выражений поэт наполняет картину летнего утра красками, делает её не просто цветной, но какой-то драгоценной?</a:t>
            </a:r>
            <a:endParaRPr lang="ru-RU" i="1" dirty="0" smtClean="0">
              <a:solidFill>
                <a:srgbClr val="7030A0"/>
              </a:solidFill>
            </a:endParaRPr>
          </a:p>
          <a:p>
            <a:r>
              <a:rPr lang="ru-RU" i="1" dirty="0" smtClean="0">
                <a:solidFill>
                  <a:srgbClr val="7030A0"/>
                </a:solidFill>
              </a:rPr>
              <a:t>Ученики</a:t>
            </a:r>
            <a:r>
              <a:rPr lang="ru-RU" b="1" dirty="0" smtClean="0">
                <a:solidFill>
                  <a:srgbClr val="00B050"/>
                </a:solidFill>
              </a:rPr>
              <a:t>:  золотые , зелёные, серебряные, перламутр, румяный.</a:t>
            </a:r>
          </a:p>
          <a:p>
            <a:pPr lvl="0">
              <a:spcBef>
                <a:spcPct val="20000"/>
              </a:spcBef>
              <a:buClr>
                <a:srgbClr val="F46C20"/>
              </a:buClr>
              <a:defRPr/>
            </a:pPr>
            <a:r>
              <a:rPr lang="ru-RU" dirty="0" smtClean="0">
                <a:solidFill>
                  <a:srgbClr val="7030A0"/>
                </a:solidFill>
              </a:rPr>
              <a:t>Учитель</a:t>
            </a:r>
            <a:r>
              <a:rPr lang="ru-RU" dirty="0" smtClean="0"/>
              <a:t>. Ребята, какую картину вы бы нарисовали к этому произведению?</a:t>
            </a:r>
          </a:p>
          <a:p>
            <a:pPr lvl="0">
              <a:spcBef>
                <a:spcPct val="20000"/>
              </a:spcBef>
              <a:buClr>
                <a:srgbClr val="F46C20"/>
              </a:buClr>
              <a:defRPr/>
            </a:pPr>
            <a:r>
              <a:rPr lang="ru-RU" b="1" i="1" dirty="0" smtClean="0">
                <a:solidFill>
                  <a:srgbClr val="00B050"/>
                </a:solidFill>
              </a:rPr>
              <a:t>Ответы детей.</a:t>
            </a:r>
          </a:p>
          <a:p>
            <a:pPr lvl="0">
              <a:spcBef>
                <a:spcPct val="20000"/>
              </a:spcBef>
              <a:buClr>
                <a:srgbClr val="F46C20"/>
              </a:buClr>
              <a:defRPr/>
            </a:pPr>
            <a:r>
              <a:rPr lang="ru-RU" dirty="0" smtClean="0">
                <a:solidFill>
                  <a:srgbClr val="7030A0"/>
                </a:solidFill>
              </a:rPr>
              <a:t>Учитель. </a:t>
            </a:r>
            <a:r>
              <a:rPr lang="ru-RU" dirty="0" smtClean="0"/>
              <a:t>Молодцы!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5.Итог урока</a:t>
            </a:r>
            <a:endParaRPr lang="ru-RU" sz="32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7053282" cy="52578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Учитель</a:t>
            </a:r>
            <a:r>
              <a:rPr lang="ru-RU" sz="1800" dirty="0" smtClean="0">
                <a:solidFill>
                  <a:srgbClr val="0070C0"/>
                </a:solidFill>
              </a:rPr>
              <a:t>. </a:t>
            </a:r>
            <a:r>
              <a:rPr lang="ru-RU" sz="1800" dirty="0" smtClean="0">
                <a:solidFill>
                  <a:schemeClr val="tx1"/>
                </a:solidFill>
              </a:rPr>
              <a:t>Итак, с каким произведением мы познакомились?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Учитель. </a:t>
            </a:r>
            <a:r>
              <a:rPr lang="ru-RU" sz="1800" dirty="0" smtClean="0">
                <a:solidFill>
                  <a:schemeClr val="tx1"/>
                </a:solidFill>
              </a:rPr>
              <a:t>Утро какой необычной волшебной страны поэт воспевает?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7030A0"/>
                </a:solidFill>
              </a:rPr>
              <a:t>Ученики. </a:t>
            </a:r>
            <a:r>
              <a:rPr lang="ru-RU" sz="1800" b="1" i="1" dirty="0" smtClean="0">
                <a:solidFill>
                  <a:srgbClr val="00B050"/>
                </a:solidFill>
              </a:rPr>
              <a:t>Нашу Родину, наши места.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Учитель</a:t>
            </a:r>
            <a:r>
              <a:rPr lang="ru-RU" sz="1800" dirty="0" smtClean="0">
                <a:solidFill>
                  <a:schemeClr val="tx1"/>
                </a:solidFill>
              </a:rPr>
              <a:t>. Что можно сказать о настроении поэта?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7030A0"/>
                </a:solidFill>
              </a:rPr>
              <a:t>Ученики</a:t>
            </a:r>
            <a:r>
              <a:rPr lang="ru-RU" sz="1800" i="1" dirty="0" smtClean="0">
                <a:solidFill>
                  <a:schemeClr val="tx1"/>
                </a:solidFill>
              </a:rPr>
              <a:t>. </a:t>
            </a:r>
            <a:r>
              <a:rPr lang="ru-RU" sz="1800" b="1" i="1" dirty="0" smtClean="0">
                <a:solidFill>
                  <a:srgbClr val="00B050"/>
                </a:solidFill>
              </a:rPr>
              <a:t>Оно светлое, радостное приподнятое.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Учитель. </a:t>
            </a:r>
            <a:r>
              <a:rPr lang="ru-RU" sz="1800" dirty="0" smtClean="0">
                <a:solidFill>
                  <a:schemeClr val="tx1"/>
                </a:solidFill>
              </a:rPr>
              <a:t>Как показывает поэт, что утро,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действительно доброе?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7030A0"/>
                </a:solidFill>
              </a:rPr>
              <a:t>Ученики. </a:t>
            </a:r>
            <a:r>
              <a:rPr lang="ru-RU" sz="1800" b="1" i="1" dirty="0" smtClean="0">
                <a:solidFill>
                  <a:srgbClr val="00B050"/>
                </a:solidFill>
              </a:rPr>
              <a:t>Ласковые слова, краски: золото, серебро,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B050"/>
                </a:solidFill>
              </a:rPr>
              <a:t> зелень.  Всюду улыбка и добро.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Учитель</a:t>
            </a:r>
            <a:r>
              <a:rPr lang="ru-RU" sz="1800" dirty="0" smtClean="0">
                <a:solidFill>
                  <a:schemeClr val="tx1"/>
                </a:solidFill>
              </a:rPr>
              <a:t>. Для Есенина природа – это вечная красота. Родившись в «краю березовом» На рязанской земле, поэт как бы говорит нам:»Остановитесь на мгновение, оглянитесь вокруг себя , на окружающий мир земной красоты». Чему учат книги Есенина?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7030A0"/>
                </a:solidFill>
              </a:rPr>
              <a:t>Ученики. </a:t>
            </a:r>
            <a:r>
              <a:rPr lang="ru-RU" sz="1800" b="1" i="1" dirty="0" smtClean="0">
                <a:solidFill>
                  <a:srgbClr val="00B050"/>
                </a:solidFill>
              </a:rPr>
              <a:t>Живые картины природы в стихах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B050"/>
                </a:solidFill>
              </a:rPr>
              <a:t> С. Есенина учат любить и хранить мир, быть добрыми, милосердными, гуманными.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572660" y="2571744"/>
            <a:ext cx="4343400" cy="47244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5" name="Содержимое 6" descr="DSC09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285993"/>
            <a:ext cx="2857488" cy="2164786"/>
          </a:xfrm>
          <a:prstGeom prst="round2Diag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1214422"/>
            <a:ext cx="7500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Цель</a:t>
            </a:r>
            <a:r>
              <a:rPr lang="ru-RU" sz="2000" dirty="0" smtClean="0"/>
              <a:t>: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развитие навыка выразительного чтения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785926"/>
            <a:ext cx="4572000" cy="38595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F46C20"/>
              </a:buClr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вам на уроке было интересно, комфортно, выберите яркие серебряные капли, а если вы испытывали затруднения, то капли  с менее бледной окраской.</a:t>
            </a:r>
          </a:p>
          <a:p>
            <a:pPr lvl="0">
              <a:spcBef>
                <a:spcPct val="20000"/>
              </a:spcBef>
              <a:buClr>
                <a:srgbClr val="F46C20"/>
              </a:buClr>
              <a:buNone/>
              <a:defRPr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Ученики оценивают свою работу.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меня тоже очень порадовали своей работой. Молодцы!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Какая яркая картина у нас появилась! А появилась она, благодаря какому произведению?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spcBef>
                <a:spcPct val="20000"/>
              </a:spcBef>
              <a:buClr>
                <a:srgbClr val="F46C20"/>
              </a:buClr>
              <a:buNone/>
              <a:defRPr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Ученики: 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стихотворению</a:t>
            </a:r>
          </a:p>
          <a:p>
            <a:pPr lvl="0">
              <a:spcBef>
                <a:spcPct val="20000"/>
              </a:spcBef>
              <a:buClr>
                <a:srgbClr val="F46C20"/>
              </a:buClr>
              <a:buNone/>
              <a:defRPr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 Есенина «С добрым утром!».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 smtClean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571480"/>
            <a:ext cx="3221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6. РЕФЛЕКСИЯ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1214422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cs typeface="Arial" pitchFamily="34" charset="0"/>
              </a:rPr>
              <a:t>Цель: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оценивание активности и качества работы на уроке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Капля 7"/>
          <p:cNvSpPr/>
          <p:nvPr/>
        </p:nvSpPr>
        <p:spPr>
          <a:xfrm>
            <a:off x="4929190" y="3357562"/>
            <a:ext cx="1571636" cy="928694"/>
          </a:xfrm>
          <a:prstGeom prst="teardrop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>
            <a:off x="4786314" y="4572008"/>
            <a:ext cx="1428760" cy="1071570"/>
          </a:xfrm>
          <a:prstGeom prst="teardrop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58016" y="235743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   Все понятно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16" y="3286124"/>
            <a:ext cx="228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  Немного   </a:t>
            </a:r>
          </a:p>
          <a:p>
            <a:r>
              <a:rPr lang="ru-RU" dirty="0" smtClean="0"/>
              <a:t>             затруднялся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72264" y="4714884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 Было трудно и    </a:t>
            </a:r>
          </a:p>
          <a:p>
            <a:r>
              <a:rPr lang="ru-RU" dirty="0" smtClean="0"/>
              <a:t>                непонятно</a:t>
            </a:r>
            <a:endParaRPr lang="ru-RU" dirty="0"/>
          </a:p>
        </p:txBody>
      </p:sp>
      <p:pic>
        <p:nvPicPr>
          <p:cNvPr id="14" name="Содержимое 7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2000239"/>
            <a:ext cx="1564967" cy="1047969"/>
          </a:xfrm>
          <a:prstGeom prst="teardrop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864399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Цель урока. </a:t>
            </a:r>
            <a:r>
              <a:rPr lang="ru-RU" sz="3600" dirty="0" smtClean="0"/>
              <a:t>Знакомство со стихотворением </a:t>
            </a:r>
          </a:p>
          <a:p>
            <a:pPr algn="just">
              <a:buNone/>
            </a:pPr>
            <a:r>
              <a:rPr lang="ru-RU" sz="3600" dirty="0" smtClean="0"/>
              <a:t>С. Есенина  «С Добрым утром!»</a:t>
            </a:r>
          </a:p>
          <a:p>
            <a:pPr>
              <a:buNone/>
            </a:pPr>
            <a:endParaRPr lang="ru-RU" sz="3200" dirty="0" smtClean="0"/>
          </a:p>
          <a:p>
            <a:pPr algn="just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Задачи урока:</a:t>
            </a:r>
            <a:endParaRPr lang="ru-RU" sz="3200" b="1" dirty="0" smtClean="0"/>
          </a:p>
          <a:p>
            <a:pPr algn="just">
              <a:buNone/>
            </a:pPr>
            <a:r>
              <a:rPr lang="ru-RU" sz="2400" dirty="0" smtClean="0"/>
              <a:t>1. Учить правильному анализу произведения, выразительному чтению стихотворения через использование словесных, наглядных методов обучения</a:t>
            </a:r>
          </a:p>
          <a:p>
            <a:pPr lvl="0" algn="just">
              <a:buNone/>
            </a:pPr>
            <a:r>
              <a:rPr lang="ru-RU" sz="2400" dirty="0" smtClean="0"/>
              <a:t>2. Формировать умение видеть образные языковые средства - олицетворения, сравнения</a:t>
            </a:r>
          </a:p>
          <a:p>
            <a:pPr lvl="0" algn="just">
              <a:buNone/>
            </a:pPr>
            <a:r>
              <a:rPr lang="ru-RU" sz="2400" dirty="0" smtClean="0"/>
              <a:t>3. Воспитывать чувство прекрасного, наблюдая за картиной пробуждения природы и созданием удивительной атмосферы радости и умиротворения через  применение технических средств обучения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1428736"/>
            <a:ext cx="7572428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46C20"/>
              </a:buClr>
              <a:defRPr/>
            </a:pPr>
            <a:r>
              <a:rPr lang="ru-RU" dirty="0" smtClean="0"/>
              <a:t>1. Выучите стихотворение «</a:t>
            </a:r>
            <a:r>
              <a:rPr lang="en-US" dirty="0" smtClean="0"/>
              <a:t>C </a:t>
            </a:r>
            <a:r>
              <a:rPr lang="ru-RU" dirty="0" smtClean="0"/>
              <a:t>добрым утром»</a:t>
            </a:r>
          </a:p>
          <a:p>
            <a:pPr marL="342900" lvl="0" indent="-342900">
              <a:spcBef>
                <a:spcPct val="20000"/>
              </a:spcBef>
              <a:buClr>
                <a:srgbClr val="F46C20"/>
              </a:buClr>
              <a:defRPr/>
            </a:pPr>
            <a:r>
              <a:rPr lang="ru-RU" dirty="0" smtClean="0"/>
              <a:t>2. Нарисуйте иллюстрацию к стихотворению.</a:t>
            </a:r>
          </a:p>
          <a:p>
            <a:pPr lvl="0" algn="ctr">
              <a:spcBef>
                <a:spcPct val="20000"/>
              </a:spcBef>
              <a:buClr>
                <a:srgbClr val="F46C20"/>
              </a:buClr>
              <a:defRPr/>
            </a:pPr>
            <a:endParaRPr lang="ru-RU" dirty="0" smtClean="0"/>
          </a:p>
          <a:p>
            <a:pPr>
              <a:spcBef>
                <a:spcPct val="20000"/>
              </a:spcBef>
              <a:buClr>
                <a:srgbClr val="F46C20"/>
              </a:buClr>
              <a:defRPr/>
            </a:pPr>
            <a:r>
              <a:rPr lang="ru-RU" dirty="0" smtClean="0">
                <a:solidFill>
                  <a:srgbClr val="7030A0"/>
                </a:solidFill>
              </a:rPr>
              <a:t>Учитель. </a:t>
            </a:r>
            <a:r>
              <a:rPr lang="ru-RU" dirty="0" smtClean="0"/>
              <a:t>Спасибо за работу. Вы все сегодня хорошо поработали. Молодцы!</a:t>
            </a:r>
          </a:p>
          <a:p>
            <a:pPr algn="ctr">
              <a:spcBef>
                <a:spcPct val="20000"/>
              </a:spcBef>
              <a:buClr>
                <a:srgbClr val="F46C20"/>
              </a:buClr>
              <a:defRPr/>
            </a:pPr>
            <a:r>
              <a:rPr lang="ru-RU" dirty="0" smtClean="0"/>
              <a:t>(выставление оценок)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428604"/>
            <a:ext cx="5304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7. ДОМАШНЕЕ ЗАДАНИЕ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9501254" cy="1257288"/>
          </a:xfrm>
        </p:spPr>
        <p:txBody>
          <a:bodyPr>
            <a:normAutofit/>
          </a:bodyPr>
          <a:lstStyle/>
          <a:p>
            <a:r>
              <a:rPr lang="ru-RU" b="1" cap="none" dirty="0" smtClean="0">
                <a:solidFill>
                  <a:srgbClr val="7030A0"/>
                </a:solidFill>
                <a:effectLst/>
                <a:latin typeface="+mn-lt"/>
              </a:rPr>
              <a:t>Тип урока. </a:t>
            </a:r>
            <a:r>
              <a:rPr lang="ru-RU" cap="none" dirty="0" smtClean="0">
                <a:solidFill>
                  <a:schemeClr val="tx1"/>
                </a:solidFill>
                <a:effectLst/>
                <a:latin typeface="+mn-lt"/>
              </a:rPr>
              <a:t>Изучение нового материала</a:t>
            </a:r>
            <a:r>
              <a:rPr lang="ru-RU" cap="none" dirty="0" smtClean="0">
                <a:solidFill>
                  <a:srgbClr val="FF0000"/>
                </a:solidFill>
                <a:effectLst/>
                <a:latin typeface="+mn-lt"/>
              </a:rPr>
              <a:t/>
            </a:r>
            <a:br>
              <a:rPr lang="ru-RU" cap="none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2700" b="1" cap="none" dirty="0" smtClean="0">
                <a:solidFill>
                  <a:srgbClr val="7030A0"/>
                </a:solidFill>
                <a:effectLst/>
                <a:latin typeface="+mn-lt"/>
              </a:rPr>
              <a:t>Методы и формы работы на уроке:</a:t>
            </a:r>
            <a:endParaRPr lang="ru-RU" sz="27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F46C20"/>
              </a:buClr>
              <a:buSzTx/>
              <a:buFont typeface="Wingdings" pitchFamily="2" charset="2"/>
              <a:buChar char="Ø"/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словесный ;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F46C20"/>
              </a:buClr>
              <a:buSzTx/>
              <a:buFont typeface="Wingdings" pitchFamily="2" charset="2"/>
              <a:buChar char="Ø"/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 наглядный ;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F46C20"/>
              </a:buClr>
              <a:buSzTx/>
              <a:buFont typeface="Wingdings" pitchFamily="2" charset="2"/>
              <a:buChar char="Ø"/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 практический ;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F46C20"/>
              </a:buClr>
              <a:buSzTx/>
              <a:buFont typeface="Wingdings" pitchFamily="2" charset="2"/>
              <a:buChar char="Ø"/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работа в паре;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F46C20"/>
              </a:buClr>
              <a:buSzTx/>
              <a:buFont typeface="Wingdings" pitchFamily="2" charset="2"/>
              <a:buChar char="Ø"/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фронтальная работа.</a:t>
            </a:r>
          </a:p>
          <a:p>
            <a:pPr marL="0" lvl="0" indent="0" algn="ctr" fontAlgn="base">
              <a:lnSpc>
                <a:spcPct val="80000"/>
              </a:lnSpc>
              <a:spcAft>
                <a:spcPct val="0"/>
              </a:spcAft>
              <a:buClr>
                <a:srgbClr val="F46C20"/>
              </a:buClr>
              <a:buSzTx/>
              <a:buFont typeface="Wingdings" pitchFamily="2" charset="2"/>
              <a:buChar char="v"/>
              <a:defRPr/>
            </a:pPr>
            <a:endParaRPr lang="ru-RU" sz="2600" b="1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  <a:defRPr/>
            </a:pPr>
            <a:r>
              <a:rPr lang="ru-RU" sz="2600" b="1" dirty="0" smtClean="0">
                <a:solidFill>
                  <a:srgbClr val="7030A0"/>
                </a:solidFill>
              </a:rPr>
              <a:t>Оборудование: </a:t>
            </a:r>
            <a:r>
              <a:rPr lang="ru-RU" sz="2600" dirty="0" err="1" smtClean="0">
                <a:solidFill>
                  <a:schemeClr val="tx1"/>
                </a:solidFill>
              </a:rPr>
              <a:t>мультимедийный</a:t>
            </a:r>
            <a:r>
              <a:rPr lang="ru-RU" sz="2600" dirty="0" smtClean="0">
                <a:solidFill>
                  <a:schemeClr val="tx1"/>
                </a:solidFill>
              </a:rPr>
              <a:t> проектор, слайдовая презентация (портрет С. Есенина, иллюстрация модели обложки, изображение  восхода солнца), словарь С. И. Ожегова, изображение крапивы, раздаточный материал.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 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  <a:defRPr/>
            </a:pPr>
            <a:r>
              <a:rPr lang="ru-RU" sz="2600" b="1" dirty="0" smtClean="0">
                <a:solidFill>
                  <a:srgbClr val="7030A0"/>
                </a:solidFill>
              </a:rPr>
              <a:t>Планируемые результаты</a:t>
            </a:r>
            <a:r>
              <a:rPr lang="ru-RU" sz="2600" dirty="0" smtClean="0">
                <a:solidFill>
                  <a:srgbClr val="7030A0"/>
                </a:solidFill>
              </a:rPr>
              <a:t>:  </a:t>
            </a:r>
            <a:r>
              <a:rPr lang="ru-RU" sz="2600" dirty="0" smtClean="0">
                <a:solidFill>
                  <a:schemeClr val="tx1"/>
                </a:solidFill>
              </a:rPr>
              <a:t>анализ произведения, выразительное чтение  стихотворения.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571480"/>
          <a:ext cx="9144001" cy="6118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11"/>
                <a:gridCol w="6500857"/>
                <a:gridCol w="2000233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№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Этапы урока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Время, минуты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Организационный момент</a:t>
                      </a:r>
                      <a:endParaRPr lang="ru-RU" b="1" dirty="0" smtClean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Изучение нового материала</a:t>
                      </a:r>
                    </a:p>
                    <a:p>
                      <a:r>
                        <a:rPr lang="ru-RU" dirty="0" smtClean="0"/>
                        <a:t> </a:t>
                      </a:r>
                      <a:r>
                        <a:rPr lang="ru-RU" b="1" i="1" dirty="0" smtClean="0">
                          <a:solidFill>
                            <a:srgbClr val="7030A0"/>
                          </a:solidFill>
                        </a:rPr>
                        <a:t>1.Актуализация знаний</a:t>
                      </a:r>
                    </a:p>
                    <a:p>
                      <a:pPr fontAlgn="t"/>
                      <a:r>
                        <a:rPr lang="ru-RU" b="1" i="1" dirty="0" smtClean="0">
                          <a:solidFill>
                            <a:srgbClr val="7030A0"/>
                          </a:solidFill>
                        </a:rPr>
                        <a:t>  2.Постановка</a:t>
                      </a:r>
                      <a:r>
                        <a:rPr lang="ru-RU" b="1" i="1" baseline="0" dirty="0" smtClean="0">
                          <a:solidFill>
                            <a:srgbClr val="7030A0"/>
                          </a:solidFill>
                        </a:rPr>
                        <a:t> цели урока и </a:t>
                      </a:r>
                      <a:r>
                        <a:rPr lang="ru-RU" b="1" i="1" dirty="0" smtClean="0">
                          <a:solidFill>
                            <a:srgbClr val="7030A0"/>
                          </a:solidFill>
                        </a:rPr>
                        <a:t> работа</a:t>
                      </a:r>
                      <a:r>
                        <a:rPr lang="ru-RU" b="1" i="1" baseline="0" dirty="0" smtClean="0">
                          <a:solidFill>
                            <a:srgbClr val="7030A0"/>
                          </a:solidFill>
                        </a:rPr>
                        <a:t> с текстом  до чтения</a:t>
                      </a:r>
                      <a:endParaRPr lang="ru-RU" b="1" i="1" dirty="0" smtClean="0">
                        <a:solidFill>
                          <a:srgbClr val="7030A0"/>
                        </a:solidFill>
                      </a:endParaRPr>
                    </a:p>
                    <a:p>
                      <a:pPr fontAlgn="t"/>
                      <a:r>
                        <a:rPr lang="ru-RU" b="1" i="1" dirty="0" smtClean="0">
                          <a:solidFill>
                            <a:srgbClr val="7030A0"/>
                          </a:solidFill>
                        </a:rPr>
                        <a:t>  3. Работа с текстом во время чтения,</a:t>
                      </a:r>
                      <a:r>
                        <a:rPr lang="ru-RU" b="1" i="1" baseline="0" dirty="0" smtClean="0">
                          <a:solidFill>
                            <a:srgbClr val="7030A0"/>
                          </a:solidFill>
                        </a:rPr>
                        <a:t> его а</a:t>
                      </a:r>
                      <a:r>
                        <a:rPr lang="ru-RU" b="1" i="1" dirty="0" smtClean="0">
                          <a:solidFill>
                            <a:srgbClr val="7030A0"/>
                          </a:solidFill>
                        </a:rPr>
                        <a:t>нализ</a:t>
                      </a:r>
                    </a:p>
                    <a:p>
                      <a:pPr fontAlgn="t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А)Чтение про себя</a:t>
                      </a:r>
                    </a:p>
                    <a:p>
                      <a:pPr fontAlgn="t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Б)Вопросы после чтения</a:t>
                      </a:r>
                    </a:p>
                    <a:p>
                      <a:pPr fontAlgn="t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В)Словарная работа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18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43556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Физическая разминка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9064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Г)Чтение стихотворения по строфам</a:t>
                      </a:r>
                    </a:p>
                    <a:p>
                      <a:pPr fontAlgn="t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Д)Работа над языковыми средствами речи: олицетворения,</a:t>
                      </a:r>
                      <a:r>
                        <a:rPr lang="ru-RU" baseline="0" dirty="0" smtClean="0">
                          <a:solidFill>
                            <a:srgbClr val="7030A0"/>
                          </a:solidFill>
                        </a:rPr>
                        <a:t> сравнения</a:t>
                      </a:r>
                      <a:endParaRPr lang="ru-RU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9346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Закрепление изученного материала</a:t>
                      </a:r>
                    </a:p>
                    <a:p>
                      <a:pPr fontAlgn="t"/>
                      <a:r>
                        <a:rPr lang="ru-RU" b="1" i="1" dirty="0" smtClean="0">
                          <a:solidFill>
                            <a:srgbClr val="7030A0"/>
                          </a:solidFill>
                        </a:rPr>
                        <a:t>1)Выразительное чтение</a:t>
                      </a:r>
                    </a:p>
                    <a:p>
                      <a:pPr fontAlgn="t"/>
                      <a:r>
                        <a:rPr lang="ru-RU" b="1" i="1" baseline="0" dirty="0" smtClean="0">
                          <a:solidFill>
                            <a:srgbClr val="7030A0"/>
                          </a:solidFill>
                        </a:rPr>
                        <a:t>2)Словесное рисование</a:t>
                      </a:r>
                      <a:endParaRPr lang="ru-RU" b="1" i="1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Итог урока</a:t>
                      </a:r>
                      <a:endParaRPr lang="ru-RU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Рефлексия</a:t>
                      </a:r>
                      <a:endParaRPr lang="ru-RU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Объяснение домашнего задания</a:t>
                      </a:r>
                      <a:endParaRPr lang="ru-RU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71670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Arial Black" pitchFamily="34" charset="0"/>
              </a:rPr>
              <a:t>Структура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1. ОРГАНИЗАЦИОННЫЙ момент</a:t>
            </a:r>
            <a:endParaRPr lang="ru-RU" sz="2800" b="1" dirty="0">
              <a:latin typeface="+mn-lt"/>
            </a:endParaRPr>
          </a:p>
        </p:txBody>
      </p:sp>
      <p:sp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-1285916" y="1142984"/>
            <a:ext cx="95631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4">
              <a:buClr>
                <a:srgbClr val="F46C20"/>
              </a:buClr>
              <a:buNone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Arial" pitchFamily="34" charset="0"/>
              </a:rPr>
              <a:t>Цель: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Arial" pitchFamily="34" charset="0"/>
              </a:rPr>
              <a:t>мотивация учащихся на их активную деятельность на уроке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1857364"/>
            <a:ext cx="32147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algn="ctr">
              <a:buClr>
                <a:srgbClr val="F46C20"/>
              </a:buClr>
            </a:pPr>
            <a:endParaRPr lang="ru-RU" dirty="0" smtClean="0">
              <a:solidFill>
                <a:srgbClr val="7030A0"/>
              </a:solidFill>
            </a:endParaRPr>
          </a:p>
          <a:p>
            <a:pPr algn="ctr">
              <a:buClr>
                <a:srgbClr val="F46C20"/>
              </a:buClr>
            </a:pPr>
            <a:r>
              <a:rPr lang="ru-RU" b="1" dirty="0" smtClean="0">
                <a:solidFill>
                  <a:srgbClr val="7030A0"/>
                </a:solidFill>
              </a:rPr>
              <a:t>Деятельность учителя:</a:t>
            </a:r>
          </a:p>
          <a:p>
            <a:pPr algn="just">
              <a:buClr>
                <a:srgbClr val="F46C20"/>
              </a:buClr>
            </a:pPr>
            <a:endParaRPr lang="ru-RU" b="1" dirty="0" smtClean="0">
              <a:solidFill>
                <a:srgbClr val="7030A0"/>
              </a:solidFill>
            </a:endParaRPr>
          </a:p>
          <a:p>
            <a:pPr algn="just">
              <a:buClr>
                <a:srgbClr val="F46C20"/>
              </a:buClr>
              <a:buFont typeface="Wingdings" pitchFamily="2" charset="2"/>
              <a:buChar char="Ø"/>
            </a:pPr>
            <a:r>
              <a:rPr lang="ru-RU" dirty="0" smtClean="0"/>
              <a:t> приветствует учащихся;</a:t>
            </a:r>
          </a:p>
          <a:p>
            <a:pPr algn="just">
              <a:buClr>
                <a:srgbClr val="F46C20"/>
              </a:buClr>
            </a:pPr>
            <a:endParaRPr lang="ru-RU" dirty="0" smtClean="0"/>
          </a:p>
          <a:p>
            <a:pPr algn="just">
              <a:buClr>
                <a:srgbClr val="F46C20"/>
              </a:buClr>
              <a:buFont typeface="Wingdings" pitchFamily="2" charset="2"/>
              <a:buChar char="Ø"/>
            </a:pPr>
            <a:r>
              <a:rPr lang="ru-RU" dirty="0" smtClean="0"/>
              <a:t>создает положительный эмоциональный настрой;</a:t>
            </a:r>
          </a:p>
          <a:p>
            <a:pPr algn="just">
              <a:buClr>
                <a:srgbClr val="F46C20"/>
              </a:buClr>
            </a:pPr>
            <a:endParaRPr lang="ru-RU" dirty="0" smtClean="0"/>
          </a:p>
          <a:p>
            <a:pPr algn="just">
              <a:buClr>
                <a:srgbClr val="F46C20"/>
              </a:buClr>
              <a:buFont typeface="Wingdings" pitchFamily="2" charset="2"/>
              <a:buChar char="Ø"/>
            </a:pPr>
            <a:r>
              <a:rPr lang="ru-RU" dirty="0" smtClean="0"/>
              <a:t> проверяет готовность детей к уроку.</a:t>
            </a:r>
          </a:p>
          <a:p>
            <a:pPr algn="just"/>
            <a:endParaRPr lang="ru-RU" b="1" dirty="0"/>
          </a:p>
        </p:txBody>
      </p:sp>
      <p:pic>
        <p:nvPicPr>
          <p:cNvPr id="7" name="Содержимое 8" descr="DSC09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143116"/>
            <a:ext cx="4343400" cy="2895600"/>
          </a:xfrm>
          <a:prstGeom prst="round2Diag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2. Изучение нового материала</a:t>
            </a:r>
            <a:r>
              <a:rPr lang="ru-RU" sz="20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785926"/>
            <a:ext cx="4191000" cy="4724400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00B0F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Учитель. </a:t>
            </a:r>
            <a:r>
              <a:rPr lang="ru-RU" sz="18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Сегодня мы начинаем изучать новый раздел.</a:t>
            </a:r>
            <a:br>
              <a:rPr lang="ru-RU" sz="18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-Прочитаем его название.</a:t>
            </a:r>
            <a:r>
              <a:rPr lang="ru-RU" sz="1800" i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(на интерактивной доске)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i="1" dirty="0" smtClean="0">
                <a:solidFill>
                  <a:srgbClr val="7030A0"/>
                </a:solidFill>
                <a:cs typeface="Times New Roman" pitchFamily="18" charset="0"/>
              </a:rPr>
              <a:t>Ученики. </a:t>
            </a:r>
            <a:r>
              <a:rPr lang="ru-RU" sz="1800" b="1" i="1" dirty="0" smtClean="0">
                <a:solidFill>
                  <a:srgbClr val="00B050"/>
                </a:solidFill>
              </a:rPr>
              <a:t>Природа летом.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Учитель: </a:t>
            </a:r>
            <a:r>
              <a:rPr lang="ru-RU" sz="18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О чём мы будем читать в произведениях этого раздела?</a:t>
            </a:r>
          </a:p>
          <a:p>
            <a:pPr lvl="0">
              <a:buNone/>
            </a:pPr>
            <a:r>
              <a:rPr lang="ru-RU" sz="1800" i="1" dirty="0" smtClean="0">
                <a:solidFill>
                  <a:srgbClr val="7030A0"/>
                </a:solidFill>
                <a:cs typeface="Times New Roman" pitchFamily="18" charset="0"/>
              </a:rPr>
              <a:t>Ученики. </a:t>
            </a:r>
            <a:r>
              <a:rPr lang="ru-RU" sz="1800" b="1" i="1" dirty="0" smtClean="0">
                <a:solidFill>
                  <a:srgbClr val="00B050"/>
                </a:solidFill>
                <a:cs typeface="Times New Roman" pitchFamily="18" charset="0"/>
              </a:rPr>
              <a:t>О летней природе.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000108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i="1" dirty="0" smtClean="0">
                <a:solidFill>
                  <a:srgbClr val="7030A0"/>
                </a:solidFill>
              </a:rPr>
              <a:t>Актуализация знаний</a:t>
            </a:r>
          </a:p>
          <a:p>
            <a:pPr marL="342900" indent="-342900"/>
            <a:r>
              <a:rPr lang="ru-RU" sz="2000" dirty="0" smtClean="0">
                <a:solidFill>
                  <a:srgbClr val="7030A0"/>
                </a:solidFill>
              </a:rPr>
              <a:t>Цель: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формирование интереса учащихся к изучению новой темы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929058" y="2285992"/>
            <a:ext cx="4955396" cy="3303597"/>
            <a:chOff x="3786182" y="2357430"/>
            <a:chExt cx="4955396" cy="3303597"/>
          </a:xfrm>
        </p:grpSpPr>
        <p:pic>
          <p:nvPicPr>
            <p:cNvPr id="8" name="Содержимое 3" descr="DSC09358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6182" y="2357430"/>
              <a:ext cx="4955396" cy="3303597"/>
            </a:xfrm>
            <a:prstGeom prst="round2DiagRect">
              <a:avLst/>
            </a:prstGeom>
            <a:ln w="38100">
              <a:solidFill>
                <a:srgbClr val="00B050"/>
              </a:solidFill>
            </a:ln>
          </p:spPr>
        </p:pic>
        <p:grpSp>
          <p:nvGrpSpPr>
            <p:cNvPr id="11" name="Группа 10"/>
            <p:cNvGrpSpPr/>
            <p:nvPr/>
          </p:nvGrpSpPr>
          <p:grpSpPr>
            <a:xfrm>
              <a:off x="4429124" y="2928934"/>
              <a:ext cx="1428760" cy="1000132"/>
              <a:chOff x="4572000" y="2928934"/>
              <a:chExt cx="1428760" cy="1000132"/>
            </a:xfrm>
          </p:grpSpPr>
          <p:pic>
            <p:nvPicPr>
              <p:cNvPr id="9" name="Содержимое 5" descr="754584355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572000" y="2928934"/>
                <a:ext cx="1428760" cy="1000132"/>
              </a:xfrm>
              <a:prstGeom prst="rect">
                <a:avLst/>
              </a:prstGeom>
              <a:ln w="3175">
                <a:solidFill>
                  <a:srgbClr val="00B050"/>
                </a:solidFill>
              </a:ln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643438" y="3000372"/>
                <a:ext cx="123642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Природа летом</a:t>
                </a:r>
                <a:endParaRPr lang="ru-RU" sz="1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10287040" y="-428652"/>
            <a:ext cx="4343400" cy="4724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6868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+mn-lt"/>
                <a:cs typeface="Arial" pitchFamily="34" charset="0"/>
              </a:rPr>
              <a:t/>
            </a:r>
            <a:br>
              <a:rPr lang="ru-RU" sz="4400" dirty="0" smtClean="0">
                <a:latin typeface="+mn-lt"/>
                <a:cs typeface="Arial" pitchFamily="34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+mn-lt"/>
                <a:cs typeface="Arial" pitchFamily="34" charset="0"/>
              </a:rPr>
              <a:t/>
            </a:r>
            <a:br>
              <a:rPr lang="ru-RU" sz="2200" dirty="0" smtClean="0">
                <a:latin typeface="+mn-lt"/>
                <a:cs typeface="Arial" pitchFamily="34" charset="0"/>
              </a:rPr>
            </a:br>
            <a:endParaRPr lang="ru-RU" sz="2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857364"/>
            <a:ext cx="5143536" cy="47244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800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Учитель. </a:t>
            </a:r>
            <a:r>
              <a:rPr lang="ru-RU" sz="18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Какое по жанру первое произведение в этом разделе?</a:t>
            </a:r>
          </a:p>
          <a:p>
            <a:pPr lvl="0">
              <a:buNone/>
            </a:pPr>
            <a:r>
              <a:rPr lang="ru-RU" sz="1800" i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Ученики</a:t>
            </a:r>
            <a:r>
              <a:rPr lang="ru-RU" sz="1800" i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Это стихотворение</a:t>
            </a:r>
            <a:r>
              <a:rPr lang="ru-RU" sz="18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7030A0"/>
                </a:solidFill>
                <a:cs typeface="Times New Roman" pitchFamily="18" charset="0"/>
              </a:rPr>
              <a:t>Учитель. </a:t>
            </a: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Как называют людей, которые пишут стихи?</a:t>
            </a:r>
          </a:p>
          <a:p>
            <a:pPr lvl="0">
              <a:buNone/>
            </a:pPr>
            <a:r>
              <a:rPr lang="ru-RU" sz="1800" i="1" dirty="0" smtClean="0">
                <a:solidFill>
                  <a:srgbClr val="7030A0"/>
                </a:solidFill>
                <a:cs typeface="Times New Roman" pitchFamily="18" charset="0"/>
              </a:rPr>
              <a:t>Ученики</a:t>
            </a:r>
            <a:r>
              <a:rPr lang="ru-RU" sz="1800" b="1" i="1" dirty="0" smtClean="0">
                <a:solidFill>
                  <a:srgbClr val="00B050"/>
                </a:solidFill>
                <a:cs typeface="Times New Roman" pitchFamily="18" charset="0"/>
              </a:rPr>
              <a:t>. Поэты.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7030A0"/>
                </a:solidFill>
                <a:cs typeface="Times New Roman" pitchFamily="18" charset="0"/>
              </a:rPr>
              <a:t>Учитель. </a:t>
            </a: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Прочитайте его имя.</a:t>
            </a:r>
          </a:p>
          <a:p>
            <a:pPr lvl="0">
              <a:buNone/>
            </a:pPr>
            <a:r>
              <a:rPr lang="ru-RU" sz="1800" i="1" dirty="0" smtClean="0">
                <a:solidFill>
                  <a:srgbClr val="7030A0"/>
                </a:solidFill>
                <a:cs typeface="Times New Roman" pitchFamily="18" charset="0"/>
              </a:rPr>
              <a:t>Ученики. </a:t>
            </a:r>
            <a:r>
              <a:rPr lang="ru-RU" sz="1800" b="1" i="1" dirty="0" smtClean="0">
                <a:solidFill>
                  <a:srgbClr val="00B050"/>
                </a:solidFill>
                <a:cs typeface="Times New Roman" pitchFamily="18" charset="0"/>
              </a:rPr>
              <a:t>Поэт Сергей Есенин.</a:t>
            </a:r>
            <a:endParaRPr lang="ru-RU" sz="1800" b="1" i="1" dirty="0" smtClean="0">
              <a:solidFill>
                <a:srgbClr val="00B050"/>
              </a:solidFill>
            </a:endParaRPr>
          </a:p>
          <a:p>
            <a:pPr lvl="0"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Прочитайте его название.</a:t>
            </a:r>
          </a:p>
          <a:p>
            <a:pPr lvl="0">
              <a:buNone/>
            </a:pPr>
            <a:r>
              <a:rPr lang="ru-RU" sz="1800" b="1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читают.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кому обращено приветствие «С добрым утром!»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Предположения детей.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Посмотрите на зарисовку. </a:t>
            </a:r>
          </a:p>
          <a:p>
            <a:pPr lvl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каком утре мы будем читать? Почему? </a:t>
            </a:r>
          </a:p>
          <a:p>
            <a:pPr lvl="0">
              <a:buNone/>
            </a:pPr>
            <a:r>
              <a:rPr lang="ru-RU" sz="1800" b="1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Предположение детей.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4" y="714356"/>
            <a:ext cx="77153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2. Постановка целей и работа с текстом стихотворения до чтения.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 с содержанием стихотворения и его автором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Мои документы\Мои рисунки\Есени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1866566"/>
            <a:ext cx="3214710" cy="4658050"/>
          </a:xfrm>
          <a:prstGeom prst="round2Diag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29322" y="614364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5008" y="5715016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Сергей Александрович Есенин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16752"/>
            <a:ext cx="8686800" cy="8412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357166"/>
            <a:ext cx="6858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4.Работа с текстом во время чтения, его анализ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А)Чтение стихотворение про себя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Цель</a:t>
            </a:r>
            <a:r>
              <a:rPr lang="ru-RU" sz="2000" dirty="0" smtClean="0"/>
              <a:t>: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развитие самостоятельности у детей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6" name="Содержимое 10" descr="DSC093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2000240"/>
            <a:ext cx="4191000" cy="2794000"/>
          </a:xfrm>
          <a:prstGeom prst="round2Diag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0" y="278605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Деятельность детей</a:t>
            </a:r>
          </a:p>
          <a:p>
            <a:pPr algn="ctr">
              <a:buNone/>
            </a:pPr>
            <a:r>
              <a:rPr lang="ru-RU" dirty="0" smtClean="0"/>
              <a:t>Дети читают стихотворение</a:t>
            </a:r>
          </a:p>
          <a:p>
            <a:pPr algn="ctr">
              <a:buNone/>
            </a:pPr>
            <a:r>
              <a:rPr lang="ru-RU" dirty="0" smtClean="0"/>
              <a:t> «С добрым утром!» про себя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14290"/>
            <a:ext cx="62865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Б</a:t>
            </a:r>
            <a:r>
              <a:rPr lang="ru-RU" sz="2000" b="1" i="1" dirty="0" smtClean="0">
                <a:solidFill>
                  <a:srgbClr val="7030A0"/>
                </a:solidFill>
              </a:rPr>
              <a:t>) </a:t>
            </a:r>
            <a:r>
              <a:rPr lang="ru-RU" sz="2000" dirty="0" smtClean="0">
                <a:solidFill>
                  <a:srgbClr val="7030A0"/>
                </a:solidFill>
              </a:rPr>
              <a:t>Работа с текстом после чтения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Цель: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сравнение предположений детей до чтения и после чтения стихотворения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285860"/>
            <a:ext cx="36433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Учитель. </a:t>
            </a:r>
            <a:r>
              <a:rPr lang="ru-RU" dirty="0" smtClean="0"/>
              <a:t>Взволновало ли вас это стихотворение? Что вы можете сказать о его мелодии?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Ученики.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Мелодия светлая, мажорная.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Учитель. </a:t>
            </a:r>
            <a:r>
              <a:rPr lang="ru-RU" dirty="0" smtClean="0"/>
              <a:t>Всегда ли она одинаково звучит?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Ученики. </a:t>
            </a:r>
            <a:r>
              <a:rPr lang="ru-RU" b="1" i="1" dirty="0" smtClean="0">
                <a:solidFill>
                  <a:srgbClr val="00B050"/>
                </a:solidFill>
              </a:rPr>
              <a:t>У каждой строфы свое звучание.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Учитель.</a:t>
            </a:r>
            <a:r>
              <a:rPr lang="ru-RU" dirty="0" smtClean="0"/>
              <a:t> Были ли мы правы в своих предположениях? 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Ответы детей.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Учитель. </a:t>
            </a:r>
            <a:r>
              <a:rPr lang="ru-RU" dirty="0" smtClean="0"/>
              <a:t>Будем читать и наблюдать за картинами , которые рисует поэт С. Есенин с помощью слов, попробуем увидеть их краски, услышать звуки природы.</a:t>
            </a:r>
            <a:endParaRPr lang="ru-RU" dirty="0"/>
          </a:p>
        </p:txBody>
      </p:sp>
      <p:pic>
        <p:nvPicPr>
          <p:cNvPr id="4" name="Содержимое 11" descr="DSC093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514600"/>
            <a:ext cx="4343400" cy="2895600"/>
          </a:xfrm>
          <a:prstGeom prst="round2Diag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</TotalTime>
  <Words>1438</Words>
  <Application>Microsoft Office PowerPoint</Application>
  <PresentationFormat>Экран (4:3)</PresentationFormat>
  <Paragraphs>260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Мультимедийная разработка учебного занятия </vt:lpstr>
      <vt:lpstr>Слайд 2</vt:lpstr>
      <vt:lpstr>Тип урока. Изучение нового материала Методы и формы работы на уроке:</vt:lpstr>
      <vt:lpstr>Слайд 4</vt:lpstr>
      <vt:lpstr>1. ОРГАНИЗАЦИОННЫЙ момент</vt:lpstr>
      <vt:lpstr>2. Изучение нового материала </vt:lpstr>
      <vt:lpstr> 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3. Физическая разминка</vt:lpstr>
      <vt:lpstr>Слайд 16</vt:lpstr>
      <vt:lpstr>Слайд 17</vt:lpstr>
      <vt:lpstr>5.Итог урока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107</cp:revision>
  <dcterms:created xsi:type="dcterms:W3CDTF">2014-10-07T09:36:52Z</dcterms:created>
  <dcterms:modified xsi:type="dcterms:W3CDTF">2015-01-30T04:28:07Z</dcterms:modified>
</cp:coreProperties>
</file>