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E1420B-B37A-480A-B8C1-8E45E51E09F0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A73BC8-7686-474F-BFBC-62BF81028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80728"/>
            <a:ext cx="5398948" cy="1440160"/>
          </a:xfrm>
        </p:spPr>
        <p:txBody>
          <a:bodyPr>
            <a:normAutofit/>
          </a:bodyPr>
          <a:lstStyle/>
          <a:p>
            <a:pPr algn="l" defTabSz="250825"/>
            <a:r>
              <a:rPr lang="ru-RU" sz="2000" b="1" i="1" dirty="0" smtClean="0">
                <a:latin typeface="Bookman Old Style" pitchFamily="18" charset="0"/>
              </a:rPr>
              <a:t>Есть о математике молва,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Что она в порядок ум приводит.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Поэтому хорошие слова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Часто говорят о ней в народе.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636912"/>
            <a:ext cx="5712179" cy="26237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задача – помочь вам овладеть алгебраическими методами,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ваша задача – не противиться обучению, с готовностью следовать за нами, преодолевая трудности.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Григорьевич Мордкович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39" cy="8640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Пафнутий</a:t>
            </a:r>
            <a:r>
              <a:rPr lang="ru-RU" b="1" dirty="0" smtClean="0">
                <a:solidFill>
                  <a:schemeClr val="tx2"/>
                </a:solidFill>
              </a:rPr>
              <a:t> Львович Чебышев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673384"/>
            <a:ext cx="3200400" cy="416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«Для меня сегодняшний урок…»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30282"/>
              </p:ext>
            </p:extLst>
          </p:nvPr>
        </p:nvGraphicFramePr>
        <p:xfrm>
          <a:off x="1763687" y="1988840"/>
          <a:ext cx="5616624" cy="28803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72208"/>
                <a:gridCol w="1872208"/>
                <a:gridCol w="1872208"/>
              </a:tblGrid>
              <a:tr h="41147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на уроке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интересно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работал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понял материал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скучно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отдыхал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узнал больше, чем знал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3.безразлично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3.помогал другим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3.не понял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6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с вами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ОТЛИЧНО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поработали!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6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920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Вычислительная пауза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(повторение пройденного материала)</a:t>
            </a:r>
            <a:endParaRPr lang="ru-RU" sz="28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556792"/>
                <a:ext cx="6840760" cy="4536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i="1" dirty="0" smtClean="0"/>
                  <a:t>Задание</a:t>
                </a:r>
                <a:r>
                  <a:rPr lang="ru-RU" dirty="0" smtClean="0"/>
                  <a:t>.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Запишите в виде степени с основанием 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Выполнив задание, расшифруйте слово. Каждому ответу соответствует определенная буква.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Р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Н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а</m:t>
                                </m:r>
                              </m:e>
                              <m:sup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     С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Ь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А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а</m:t>
                                </m:r>
                              </m:e>
                              <m:sup>
                                <m:r>
                                  <a:rPr lang="ru-RU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     В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а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Е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556792"/>
                <a:ext cx="6840760" cy="4536504"/>
              </a:xfrm>
              <a:blipFill rotWithShape="1">
                <a:blip r:embed="rId2"/>
                <a:stretch>
                  <a:fillRect l="-1426" t="-1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108583"/>
                  </p:ext>
                </p:extLst>
              </p:nvPr>
            </p:nvGraphicFramePr>
            <p:xfrm>
              <a:off x="3275856" y="3356992"/>
              <a:ext cx="4824536" cy="803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</a:tblGrid>
                  <a:tr h="4017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kumimoji="0" lang="ru-RU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4017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9108583"/>
                  </p:ext>
                </p:extLst>
              </p:nvPr>
            </p:nvGraphicFramePr>
            <p:xfrm>
              <a:off x="3275856" y="3356992"/>
              <a:ext cx="4824536" cy="803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  <a:gridCol w="603067"/>
                  </a:tblGrid>
                  <a:tr h="4017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515" r="-7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515" r="-6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515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515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1515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151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000" t="-151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0000" t="-1515" b="-100000"/>
                          </a:stretch>
                        </a:blipFill>
                      </a:tcPr>
                    </a:tc>
                  </a:tr>
                  <a:tr h="4017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498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АРСЕНЬЕВ  Владимир </a:t>
            </a:r>
            <a:r>
              <a:rPr lang="ru-RU" b="1" dirty="0" err="1" smtClean="0">
                <a:solidFill>
                  <a:schemeClr val="tx2"/>
                </a:solidFill>
              </a:rPr>
              <a:t>Клавдиевич</a:t>
            </a:r>
            <a:r>
              <a:rPr lang="ru-RU" b="1" dirty="0" smtClean="0">
                <a:solidFill>
                  <a:schemeClr val="tx2"/>
                </a:solidFill>
              </a:rPr>
              <a:t> (1872-1930)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arsenye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8" y="2132856"/>
            <a:ext cx="293576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0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7" cy="7392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Одночлен</a:t>
            </a:r>
            <a:endParaRPr lang="ru-RU" sz="4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556792"/>
                <a:ext cx="7128792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Алгебраическое выражение, состоящее из произведения числовых и буквенных множителей или их натуральных степеней, называется одночленом.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ПРИМЕР 1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а) Выражения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cs typeface="Times New Roman" pitchFamily="18" charset="0"/>
                      </a:rPr>
                      <m:t>−7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∙а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−0,5∙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являются одночленами. Почему?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б) Выражение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также  является одночленом, так как может быть записано в виде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ru-RU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в)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не является одночленом. Почему?</a:t>
                </a:r>
              </a:p>
              <a:p>
                <a:pPr marL="0" indent="0">
                  <a:buNone/>
                </a:pPr>
                <a:r>
                  <a:rPr lang="ru-RU" sz="20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г)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также не является одночленом. Почему? Заметим, что </a:t>
                </a:r>
                <a:r>
                  <a:rPr lang="ru-RU" sz="20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числа, переменные и их степени считаются одночленами.</a:t>
                </a:r>
                <a:endParaRPr lang="en-US" sz="2000" b="1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556792"/>
                <a:ext cx="7128792" cy="4464496"/>
              </a:xfrm>
              <a:blipFill rotWithShape="1">
                <a:blip r:embed="rId2"/>
                <a:stretch>
                  <a:fillRect l="-855" t="-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65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704855" cy="739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Стандартный вид одночлена</a:t>
            </a:r>
            <a:endParaRPr lang="ru-RU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484784"/>
                <a:ext cx="7416824" cy="4536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	</a:t>
                </a:r>
                <a:r>
                  <a:rPr lang="ru-RU" sz="2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Стандартным видом одночлена называется такая его форма, при которой первым сомножителем является числовой множитель, а буквенные множители расположены в алфавитном порядке и имеют соответствующие показатели степени. При этом числовой множитель называется коэффициентом одночлена.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ПРИМЕР 2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а) Коэффициент одночлена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равен?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б) Коэффициент одночлена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равен?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в) Коэффициент одночлена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равен?</a:t>
                </a:r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484784"/>
                <a:ext cx="7416824" cy="4536504"/>
              </a:xfrm>
              <a:blipFill rotWithShape="1">
                <a:blip r:embed="rId2"/>
                <a:stretch>
                  <a:fillRect l="-1069" t="-134" r="-1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44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Степень одночлена</a:t>
            </a:r>
            <a:endParaRPr lang="ru-RU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628800"/>
                <a:ext cx="7272808" cy="4392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	</a:t>
                </a:r>
                <a:r>
                  <a:rPr lang="ru-RU" sz="2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Степенью одночлена называется сумма показателей степеней всех входящих в него переменных. Если одночлен не содержит переменных (т.е. является числом), то его степень считается равной нулю.</a:t>
                </a:r>
              </a:p>
              <a:p>
                <a:pPr marL="0" indent="0">
                  <a:buNone/>
                </a:pPr>
                <a:endParaRPr lang="ru-R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ПРИМЕР 3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а) Степень одночленов 3,1;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; 4 равна?</a:t>
                </a:r>
              </a:p>
              <a:p>
                <a:pPr marL="0" indent="0">
                  <a:buNone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б) Степень одночленов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;−2</m:t>
                    </m:r>
                    <m:r>
                      <a:rPr lang="ru-RU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равна?</a:t>
                </a:r>
              </a:p>
              <a:p>
                <a:pPr marL="0" indent="0">
                  <a:buNone/>
                </a:pPr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628800"/>
                <a:ext cx="7272808" cy="4392488"/>
              </a:xfrm>
              <a:blipFill rotWithShape="1">
                <a:blip r:embed="rId2"/>
                <a:stretch>
                  <a:fillRect l="-1006" t="-139" r="-2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17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Значение одночлена</a:t>
            </a:r>
            <a:endParaRPr lang="ru-RU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340768"/>
                <a:ext cx="7344816" cy="47525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	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Чтобы вычислить значение одночлена, надо подставить значения переменных в одночлен и выполнить действия.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ПРИМЕР 4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Найдем значение одночлена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a=5, b=3, c=2.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Подставим значения переменных в одночлен и найдем значение числового выражения.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Получаем: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∙3∙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=3∙25∙3∙8=1800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340768"/>
                <a:ext cx="7344816" cy="4752528"/>
              </a:xfrm>
              <a:blipFill rotWithShape="1">
                <a:blip r:embed="rId2"/>
                <a:stretch>
                  <a:fillRect l="-1329" t="-1026" r="-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4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7" cy="7392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Закрепление пройденного материала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6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Приведите выражения к одночлену стандартного вида и укажите коэффициент, буквенную часть и степень одночлена.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20.8; № 20.15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Найдите значение одночлена.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20.12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Дополнительные номера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20.10; № 20.16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 § 20, № 20.9, крылатые фразы о математике.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45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«Шифровка»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200800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Упростив выражения и расставив их в порядке убывания значений, вы узнаете фамилию русского математика, основателя Петербургской математической школы.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99229"/>
              </p:ext>
            </p:extLst>
          </p:nvPr>
        </p:nvGraphicFramePr>
        <p:xfrm>
          <a:off x="3059832" y="2996951"/>
          <a:ext cx="3168351" cy="18722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60477"/>
                <a:gridCol w="2707874"/>
              </a:tblGrid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4х – 8х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- 2х + 5х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100" baseline="30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+ 3х</a:t>
                      </a:r>
                      <a:r>
                        <a:rPr lang="ru-RU" sz="11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– х</a:t>
                      </a:r>
                      <a:r>
                        <a:rPr lang="ru-RU" sz="1100" baseline="30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- 3х + 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10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– (х</a:t>
                      </a:r>
                      <a:r>
                        <a:rPr lang="ru-RU" sz="110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 + 7х)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-9х + 15х + 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7х</a:t>
                      </a:r>
                      <a:r>
                        <a:rPr lang="ru-RU" sz="1100" baseline="300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– (3х + 7х</a:t>
                      </a:r>
                      <a:r>
                        <a:rPr lang="ru-RU" sz="11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17852"/>
              </p:ext>
            </p:extLst>
          </p:nvPr>
        </p:nvGraphicFramePr>
        <p:xfrm>
          <a:off x="2123728" y="5085184"/>
          <a:ext cx="4896547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9253"/>
                <a:gridCol w="699253"/>
                <a:gridCol w="699253"/>
                <a:gridCol w="699253"/>
                <a:gridCol w="699253"/>
                <a:gridCol w="700141"/>
                <a:gridCol w="700141"/>
              </a:tblGrid>
              <a:tr h="391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3х</a:t>
                      </a:r>
                      <a:r>
                        <a:rPr lang="ru-RU" sz="11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-2х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-3х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-4х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-7х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95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392</TotalTime>
  <Words>355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Есть о математике молва, Что она в порядок ум приводит. Поэтому хорошие слова Часто говорят о ней в народе.</vt:lpstr>
      <vt:lpstr>Вычислительная пауза (повторение пройденного материала)</vt:lpstr>
      <vt:lpstr>АРСЕНЬЕВ  Владимир Клавдиевич (1872-1930)</vt:lpstr>
      <vt:lpstr>Одночлен</vt:lpstr>
      <vt:lpstr>Стандартный вид одночлена</vt:lpstr>
      <vt:lpstr>Степень одночлена</vt:lpstr>
      <vt:lpstr>Значение одночлена</vt:lpstr>
      <vt:lpstr>Закрепление пройденного материала</vt:lpstr>
      <vt:lpstr>«Шифровка»</vt:lpstr>
      <vt:lpstr>Пафнутий Львович Чебышев</vt:lpstr>
      <vt:lpstr>«Для меня сегодняшний урок…»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о математике</dc:title>
  <dc:creator>Учитель</dc:creator>
  <cp:lastModifiedBy>Учитель</cp:lastModifiedBy>
  <cp:revision>24</cp:revision>
  <dcterms:created xsi:type="dcterms:W3CDTF">2014-11-30T06:46:25Z</dcterms:created>
  <dcterms:modified xsi:type="dcterms:W3CDTF">2015-02-02T09:55:03Z</dcterms:modified>
</cp:coreProperties>
</file>