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5"/>
  </p:notesMasterIdLst>
  <p:sldIdLst>
    <p:sldId id="291" r:id="rId2"/>
    <p:sldId id="304" r:id="rId3"/>
    <p:sldId id="292" r:id="rId4"/>
    <p:sldId id="260" r:id="rId5"/>
    <p:sldId id="257" r:id="rId6"/>
    <p:sldId id="258" r:id="rId7"/>
    <p:sldId id="270" r:id="rId8"/>
    <p:sldId id="267" r:id="rId9"/>
    <p:sldId id="278" r:id="rId10"/>
    <p:sldId id="295" r:id="rId11"/>
    <p:sldId id="289" r:id="rId12"/>
    <p:sldId id="288" r:id="rId13"/>
    <p:sldId id="296" r:id="rId14"/>
    <p:sldId id="297" r:id="rId15"/>
    <p:sldId id="300" r:id="rId16"/>
    <p:sldId id="298" r:id="rId17"/>
    <p:sldId id="299" r:id="rId18"/>
    <p:sldId id="301" r:id="rId19"/>
    <p:sldId id="302" r:id="rId20"/>
    <p:sldId id="303" r:id="rId21"/>
    <p:sldId id="259" r:id="rId22"/>
    <p:sldId id="261" r:id="rId23"/>
    <p:sldId id="26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Рушания" initials="Р"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2-16T15:13:45.065"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6DBBEA-AEED-4137-8703-0067C683B219}" type="datetimeFigureOut">
              <a:rPr lang="ru-RU" smtClean="0"/>
              <a:t>18.02.2014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7035DB-F26A-410D-8877-6966A74D35C8}" type="slidenum">
              <a:rPr lang="ru-RU" smtClean="0"/>
              <a:t>‹#›</a:t>
            </a:fld>
            <a:endParaRPr lang="ru-RU"/>
          </a:p>
        </p:txBody>
      </p:sp>
    </p:spTree>
    <p:extLst>
      <p:ext uri="{BB962C8B-B14F-4D97-AF65-F5344CB8AC3E}">
        <p14:creationId xmlns:p14="http://schemas.microsoft.com/office/powerpoint/2010/main" val="349214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17035DB-F26A-410D-8877-6966A74D35C8}" type="slidenum">
              <a:rPr lang="ru-RU" smtClean="0"/>
              <a:t>9</a:t>
            </a:fld>
            <a:endParaRPr lang="ru-RU"/>
          </a:p>
        </p:txBody>
      </p:sp>
    </p:spTree>
    <p:extLst>
      <p:ext uri="{BB962C8B-B14F-4D97-AF65-F5344CB8AC3E}">
        <p14:creationId xmlns:p14="http://schemas.microsoft.com/office/powerpoint/2010/main" val="132471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17035DB-F26A-410D-8877-6966A74D35C8}" type="slidenum">
              <a:rPr lang="ru-RU" smtClean="0"/>
              <a:t>19</a:t>
            </a:fld>
            <a:endParaRPr lang="ru-RU"/>
          </a:p>
        </p:txBody>
      </p:sp>
    </p:spTree>
    <p:extLst>
      <p:ext uri="{BB962C8B-B14F-4D97-AF65-F5344CB8AC3E}">
        <p14:creationId xmlns:p14="http://schemas.microsoft.com/office/powerpoint/2010/main" val="399305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solidFill>
                  <a:srgbClr val="575F6D"/>
                </a:solidFill>
              </a:rPr>
              <a:pPr/>
              <a:t>18.02.2014</a:t>
            </a:fld>
            <a:endParaRPr lang="ru-RU" dirty="0">
              <a:solidFill>
                <a:srgbClr val="575F6D"/>
              </a:solidFill>
            </a:endParaRPr>
          </a:p>
        </p:txBody>
      </p:sp>
      <p:sp>
        <p:nvSpPr>
          <p:cNvPr id="5" name="Footer Placeholder 4"/>
          <p:cNvSpPr>
            <a:spLocks noGrp="1"/>
          </p:cNvSpPr>
          <p:nvPr>
            <p:ph type="ftr" sz="quarter" idx="11"/>
          </p:nvPr>
        </p:nvSpPr>
        <p:spPr/>
        <p:txBody>
          <a:bodyPr/>
          <a:lstStyle/>
          <a:p>
            <a:endParaRPr lang="ru-RU" dirty="0">
              <a:solidFill>
                <a:srgbClr val="575F6D"/>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solidFill>
                  <a:srgbClr val="575F6D"/>
                </a:solidFill>
              </a:rPr>
              <a:pPr/>
              <a:t>18.02.2014</a:t>
            </a:fld>
            <a:endParaRPr lang="ru-RU" dirty="0">
              <a:solidFill>
                <a:srgbClr val="575F6D"/>
              </a:solidFill>
            </a:endParaRPr>
          </a:p>
        </p:txBody>
      </p:sp>
      <p:sp>
        <p:nvSpPr>
          <p:cNvPr id="5" name="Footer Placeholder 4"/>
          <p:cNvSpPr>
            <a:spLocks noGrp="1"/>
          </p:cNvSpPr>
          <p:nvPr>
            <p:ph type="ftr" sz="quarter" idx="11"/>
          </p:nvPr>
        </p:nvSpPr>
        <p:spPr/>
        <p:txBody>
          <a:bodyPr/>
          <a:lstStyle/>
          <a:p>
            <a:endParaRPr lang="ru-RU" dirty="0">
              <a:solidFill>
                <a:srgbClr val="575F6D"/>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solidFill>
                  <a:srgbClr val="575F6D"/>
                </a:solidFill>
              </a:rPr>
              <a:pPr/>
              <a:t>18.02.2014</a:t>
            </a:fld>
            <a:endParaRPr lang="ru-RU" dirty="0">
              <a:solidFill>
                <a:srgbClr val="575F6D"/>
              </a:solidFill>
            </a:endParaRPr>
          </a:p>
        </p:txBody>
      </p:sp>
      <p:sp>
        <p:nvSpPr>
          <p:cNvPr id="5" name="Footer Placeholder 4"/>
          <p:cNvSpPr>
            <a:spLocks noGrp="1"/>
          </p:cNvSpPr>
          <p:nvPr>
            <p:ph type="ftr" sz="quarter" idx="11"/>
          </p:nvPr>
        </p:nvSpPr>
        <p:spPr/>
        <p:txBody>
          <a:bodyPr/>
          <a:lstStyle/>
          <a:p>
            <a:endParaRPr lang="ru-RU" dirty="0">
              <a:solidFill>
                <a:srgbClr val="575F6D"/>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solidFill>
                  <a:srgbClr val="575F6D"/>
                </a:solidFill>
              </a:rPr>
              <a:pPr/>
              <a:t>18.02.2014</a:t>
            </a:fld>
            <a:endParaRPr lang="ru-RU" dirty="0">
              <a:solidFill>
                <a:srgbClr val="575F6D"/>
              </a:solidFill>
            </a:endParaRPr>
          </a:p>
        </p:txBody>
      </p:sp>
      <p:sp>
        <p:nvSpPr>
          <p:cNvPr id="5" name="Footer Placeholder 4"/>
          <p:cNvSpPr>
            <a:spLocks noGrp="1"/>
          </p:cNvSpPr>
          <p:nvPr>
            <p:ph type="ftr" sz="quarter" idx="11"/>
          </p:nvPr>
        </p:nvSpPr>
        <p:spPr/>
        <p:txBody>
          <a:bodyPr/>
          <a:lstStyle/>
          <a:p>
            <a:endParaRPr lang="ru-RU" dirty="0">
              <a:solidFill>
                <a:srgbClr val="575F6D"/>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solidFill>
                  <a:srgbClr val="FFF39D"/>
                </a:solidFill>
              </a:rPr>
              <a:pPr/>
              <a:t>18.02.2014</a:t>
            </a:fld>
            <a:endParaRPr lang="ru-RU" dirty="0">
              <a:solidFill>
                <a:srgbClr val="FFF39D"/>
              </a:solidFill>
            </a:endParaRPr>
          </a:p>
        </p:txBody>
      </p:sp>
      <p:sp>
        <p:nvSpPr>
          <p:cNvPr id="5" name="Footer Placeholder 4"/>
          <p:cNvSpPr>
            <a:spLocks noGrp="1"/>
          </p:cNvSpPr>
          <p:nvPr>
            <p:ph type="ftr" sz="quarter" idx="11"/>
          </p:nvPr>
        </p:nvSpPr>
        <p:spPr/>
        <p:txBody>
          <a:bodyPr/>
          <a:lstStyle/>
          <a:p>
            <a:endParaRPr lang="ru-RU" dirty="0">
              <a:solidFill>
                <a:srgbClr val="FFF39D"/>
              </a:solidFill>
            </a:endParaRPr>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solidFill>
                  <a:srgbClr val="575F6D"/>
                </a:solidFill>
              </a:rPr>
              <a:pPr/>
              <a:t>18.02.2014</a:t>
            </a:fld>
            <a:endParaRPr lang="ru-RU" dirty="0">
              <a:solidFill>
                <a:srgbClr val="575F6D"/>
              </a:solidFill>
            </a:endParaRPr>
          </a:p>
        </p:txBody>
      </p:sp>
      <p:sp>
        <p:nvSpPr>
          <p:cNvPr id="6" name="Footer Placeholder 5"/>
          <p:cNvSpPr>
            <a:spLocks noGrp="1"/>
          </p:cNvSpPr>
          <p:nvPr>
            <p:ph type="ftr" sz="quarter" idx="11"/>
          </p:nvPr>
        </p:nvSpPr>
        <p:spPr/>
        <p:txBody>
          <a:bodyPr/>
          <a:lstStyle/>
          <a:p>
            <a:endParaRPr lang="ru-RU" dirty="0">
              <a:solidFill>
                <a:srgbClr val="575F6D"/>
              </a:solidFill>
            </a:endParaRPr>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solidFill>
                  <a:srgbClr val="575F6D"/>
                </a:solidFill>
              </a:rPr>
              <a:pPr/>
              <a:t>18.02.2014</a:t>
            </a:fld>
            <a:endParaRPr lang="ru-RU" dirty="0">
              <a:solidFill>
                <a:srgbClr val="575F6D"/>
              </a:solidFill>
            </a:endParaRPr>
          </a:p>
        </p:txBody>
      </p:sp>
      <p:sp>
        <p:nvSpPr>
          <p:cNvPr id="8" name="Footer Placeholder 7"/>
          <p:cNvSpPr>
            <a:spLocks noGrp="1"/>
          </p:cNvSpPr>
          <p:nvPr>
            <p:ph type="ftr" sz="quarter" idx="11"/>
          </p:nvPr>
        </p:nvSpPr>
        <p:spPr/>
        <p:txBody>
          <a:bodyPr/>
          <a:lstStyle/>
          <a:p>
            <a:endParaRPr lang="ru-RU" dirty="0">
              <a:solidFill>
                <a:srgbClr val="575F6D"/>
              </a:solidFill>
            </a:endParaRPr>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solidFill>
                  <a:srgbClr val="575F6D"/>
                </a:solidFill>
              </a:rPr>
              <a:pPr/>
              <a:t>18.02.2014</a:t>
            </a:fld>
            <a:endParaRPr lang="ru-RU" dirty="0">
              <a:solidFill>
                <a:srgbClr val="575F6D"/>
              </a:solidFill>
            </a:endParaRPr>
          </a:p>
        </p:txBody>
      </p:sp>
      <p:sp>
        <p:nvSpPr>
          <p:cNvPr id="4" name="Footer Placeholder 3"/>
          <p:cNvSpPr>
            <a:spLocks noGrp="1"/>
          </p:cNvSpPr>
          <p:nvPr>
            <p:ph type="ftr" sz="quarter" idx="11"/>
          </p:nvPr>
        </p:nvSpPr>
        <p:spPr/>
        <p:txBody>
          <a:bodyPr/>
          <a:lstStyle/>
          <a:p>
            <a:endParaRPr lang="ru-RU" dirty="0">
              <a:solidFill>
                <a:srgbClr val="575F6D"/>
              </a:solidFill>
            </a:endParaRPr>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106E36-FD25-4E2D-B0AA-010F637433A0}" type="datetimeFigureOut">
              <a:rPr lang="ru-RU" smtClean="0">
                <a:solidFill>
                  <a:srgbClr val="575F6D"/>
                </a:solidFill>
              </a:rPr>
              <a:pPr/>
              <a:t>18.02.2014</a:t>
            </a:fld>
            <a:endParaRPr lang="ru-RU" dirty="0">
              <a:solidFill>
                <a:srgbClr val="575F6D"/>
              </a:solidFill>
            </a:endParaRPr>
          </a:p>
        </p:txBody>
      </p:sp>
      <p:sp>
        <p:nvSpPr>
          <p:cNvPr id="3" name="Footer Placeholder 2"/>
          <p:cNvSpPr>
            <a:spLocks noGrp="1"/>
          </p:cNvSpPr>
          <p:nvPr>
            <p:ph type="ftr" sz="quarter" idx="11"/>
          </p:nvPr>
        </p:nvSpPr>
        <p:spPr/>
        <p:txBody>
          <a:bodyPr/>
          <a:lstStyle/>
          <a:p>
            <a:endParaRPr lang="ru-RU" dirty="0">
              <a:solidFill>
                <a:srgbClr val="575F6D"/>
              </a:solidFill>
            </a:endParaRPr>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solidFill>
                  <a:srgbClr val="575F6D"/>
                </a:solidFill>
              </a:rPr>
              <a:pPr/>
              <a:t>18.02.2014</a:t>
            </a:fld>
            <a:endParaRPr lang="ru-RU" dirty="0">
              <a:solidFill>
                <a:srgbClr val="575F6D"/>
              </a:solidFill>
            </a:endParaRPr>
          </a:p>
        </p:txBody>
      </p:sp>
      <p:sp>
        <p:nvSpPr>
          <p:cNvPr id="6" name="Footer Placeholder 5"/>
          <p:cNvSpPr>
            <a:spLocks noGrp="1"/>
          </p:cNvSpPr>
          <p:nvPr>
            <p:ph type="ftr" sz="quarter" idx="11"/>
          </p:nvPr>
        </p:nvSpPr>
        <p:spPr/>
        <p:txBody>
          <a:bodyPr/>
          <a:lstStyle/>
          <a:p>
            <a:endParaRPr lang="ru-RU" dirty="0">
              <a:solidFill>
                <a:srgbClr val="575F6D"/>
              </a:solidFill>
            </a:endParaRPr>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solidFill>
                  <a:srgbClr val="575F6D"/>
                </a:solidFill>
              </a:rPr>
              <a:pPr/>
              <a:t>18.02.2014</a:t>
            </a:fld>
            <a:endParaRPr lang="ru-RU" dirty="0">
              <a:solidFill>
                <a:srgbClr val="575F6D"/>
              </a:solidFill>
            </a:endParaRPr>
          </a:p>
        </p:txBody>
      </p:sp>
      <p:sp>
        <p:nvSpPr>
          <p:cNvPr id="6" name="Footer Placeholder 5"/>
          <p:cNvSpPr>
            <a:spLocks noGrp="1"/>
          </p:cNvSpPr>
          <p:nvPr>
            <p:ph type="ftr" sz="quarter" idx="11"/>
          </p:nvPr>
        </p:nvSpPr>
        <p:spPr/>
        <p:txBody>
          <a:bodyPr/>
          <a:lstStyle/>
          <a:p>
            <a:endParaRPr lang="ru-RU" dirty="0">
              <a:solidFill>
                <a:srgbClr val="575F6D"/>
              </a:solidFill>
            </a:endParaRPr>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B106E36-FD25-4E2D-B0AA-010F637433A0}" type="datetimeFigureOut">
              <a:rPr lang="ru-RU" smtClean="0">
                <a:solidFill>
                  <a:srgbClr val="575F6D"/>
                </a:solidFill>
              </a:rPr>
              <a:pPr/>
              <a:t>18.02.2014</a:t>
            </a:fld>
            <a:endParaRPr lang="ru-RU" dirty="0">
              <a:solidFill>
                <a:srgbClr val="575F6D"/>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dirty="0">
              <a:solidFill>
                <a:srgbClr val="575F6D"/>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25C68B6-61C2-468F-89AB-4B9F7531AA68}" type="slidenum">
              <a:rPr lang="ru-RU" smtClean="0"/>
              <a:pPr/>
              <a:t>‹#›</a:t>
            </a:fld>
            <a:endParaRPr lang="ru-RU"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gif"/></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36.gif"/><Relationship Id="rId11" Type="http://schemas.openxmlformats.org/officeDocument/2006/relationships/image" Target="../media/image22.jpeg"/><Relationship Id="rId5" Type="http://schemas.openxmlformats.org/officeDocument/2006/relationships/image" Target="../media/image35.jpeg"/><Relationship Id="rId10" Type="http://schemas.openxmlformats.org/officeDocument/2006/relationships/image" Target="../media/image13.jpeg"/><Relationship Id="rId4" Type="http://schemas.openxmlformats.org/officeDocument/2006/relationships/image" Target="../media/image34.jpeg"/><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8000" dirty="0" smtClean="0">
                <a:solidFill>
                  <a:srgbClr val="FF0000"/>
                </a:solidFill>
              </a:rPr>
              <a:t>Progress and development</a:t>
            </a:r>
            <a:endParaRPr lang="ru-RU" sz="8000" dirty="0">
              <a:solidFill>
                <a:srgbClr val="FF0000"/>
              </a:solidFill>
            </a:endParaRPr>
          </a:p>
        </p:txBody>
      </p:sp>
      <p:sp>
        <p:nvSpPr>
          <p:cNvPr id="3" name="Подзаголовок 2"/>
          <p:cNvSpPr>
            <a:spLocks noGrp="1"/>
          </p:cNvSpPr>
          <p:nvPr>
            <p:ph type="subTitle" idx="1"/>
          </p:nvPr>
        </p:nvSpPr>
        <p:spPr>
          <a:xfrm>
            <a:off x="7164288" y="3556001"/>
            <a:ext cx="608112" cy="593079"/>
          </a:xfrm>
        </p:spPr>
        <p:txBody>
          <a:bodyPr/>
          <a:lstStyle/>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140968"/>
            <a:ext cx="261937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75359"/>
            <a:ext cx="1872208" cy="311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066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6000" dirty="0" smtClean="0">
                <a:solidFill>
                  <a:srgbClr val="FF0000"/>
                </a:solidFill>
              </a:rPr>
              <a:t>Are you for or against computers?</a:t>
            </a:r>
            <a:endParaRPr lang="ru-RU" sz="6000" dirty="0">
              <a:solidFill>
                <a:srgbClr val="FF0000"/>
              </a:solidFill>
            </a:endParaRPr>
          </a:p>
        </p:txBody>
      </p:sp>
      <p:sp>
        <p:nvSpPr>
          <p:cNvPr id="3" name="Подзаголовок 2"/>
          <p:cNvSpPr>
            <a:spLocks noGrp="1"/>
          </p:cNvSpPr>
          <p:nvPr>
            <p:ph type="subTitle" idx="1"/>
          </p:nvPr>
        </p:nvSpPr>
        <p:spPr>
          <a:xfrm>
            <a:off x="1371600" y="3573015"/>
            <a:ext cx="104056" cy="144017"/>
          </a:xfrm>
        </p:spPr>
        <p:txBody>
          <a:bodyPr>
            <a:normAutofit fontScale="25000" lnSpcReduction="20000"/>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573016"/>
            <a:ext cx="2232248" cy="1617571"/>
          </a:xfrm>
          <a:prstGeom prst="rect">
            <a:avLst/>
          </a:prstGeom>
        </p:spPr>
      </p:pic>
    </p:spTree>
    <p:extLst>
      <p:ext uri="{BB962C8B-B14F-4D97-AF65-F5344CB8AC3E}">
        <p14:creationId xmlns:p14="http://schemas.microsoft.com/office/powerpoint/2010/main" val="36869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1772816"/>
            <a:ext cx="7408333" cy="3450696"/>
          </a:xfrm>
        </p:spPr>
        <p:txBody>
          <a:bodyPr>
            <a:normAutofit fontScale="92500"/>
          </a:bodyPr>
          <a:lstStyle/>
          <a:p>
            <a:r>
              <a:rPr lang="en-US" dirty="0" smtClean="0"/>
              <a:t>- we depend on technologies in all aspects of life</a:t>
            </a:r>
          </a:p>
          <a:p>
            <a:r>
              <a:rPr lang="en-US" dirty="0"/>
              <a:t>-</a:t>
            </a:r>
            <a:r>
              <a:rPr lang="en-US" dirty="0" smtClean="0"/>
              <a:t> it is a source of information</a:t>
            </a:r>
          </a:p>
          <a:p>
            <a:r>
              <a:rPr lang="en-US" dirty="0" smtClean="0"/>
              <a:t>- it is a way of communication</a:t>
            </a:r>
          </a:p>
          <a:p>
            <a:r>
              <a:rPr lang="en-US" dirty="0" smtClean="0"/>
              <a:t>- computers are necessary tools at our workplace</a:t>
            </a:r>
          </a:p>
          <a:p>
            <a:r>
              <a:rPr lang="en-US" dirty="0" smtClean="0"/>
              <a:t>- we get skills that are necessary in the information age</a:t>
            </a:r>
          </a:p>
          <a:p>
            <a:r>
              <a:rPr lang="en-US" dirty="0" smtClean="0"/>
              <a:t>- it is a good friend for disabled people</a:t>
            </a:r>
          </a:p>
          <a:p>
            <a:r>
              <a:rPr lang="en-US" dirty="0" smtClean="0"/>
              <a:t>- distance learning has a great importance</a:t>
            </a:r>
            <a:endParaRPr lang="ru-RU" dirty="0" smtClean="0"/>
          </a:p>
          <a:p>
            <a:r>
              <a:rPr lang="ru-RU" dirty="0" smtClean="0"/>
              <a:t>- </a:t>
            </a:r>
            <a:r>
              <a:rPr lang="en-US" dirty="0" smtClean="0"/>
              <a:t>it is important for security and safety</a:t>
            </a:r>
          </a:p>
          <a:p>
            <a:endParaRPr lang="ru-RU" dirty="0"/>
          </a:p>
        </p:txBody>
      </p:sp>
      <p:sp>
        <p:nvSpPr>
          <p:cNvPr id="3" name="Заголовок 2"/>
          <p:cNvSpPr>
            <a:spLocks noGrp="1"/>
          </p:cNvSpPr>
          <p:nvPr>
            <p:ph type="title"/>
          </p:nvPr>
        </p:nvSpPr>
        <p:spPr/>
        <p:txBody>
          <a:bodyPr>
            <a:normAutofit/>
          </a:bodyPr>
          <a:lstStyle/>
          <a:p>
            <a:r>
              <a:rPr lang="en-US" sz="4800" dirty="0" smtClean="0">
                <a:solidFill>
                  <a:srgbClr val="FF0000"/>
                </a:solidFill>
              </a:rPr>
              <a:t>Benefits</a:t>
            </a:r>
            <a:endParaRPr lang="ru-RU" sz="4800" dirty="0">
              <a:solidFill>
                <a:srgbClr val="FF0000"/>
              </a:solidFill>
            </a:endParaRPr>
          </a:p>
        </p:txBody>
      </p:sp>
    </p:spTree>
    <p:extLst>
      <p:ext uri="{BB962C8B-B14F-4D97-AF65-F5344CB8AC3E}">
        <p14:creationId xmlns:p14="http://schemas.microsoft.com/office/powerpoint/2010/main" val="3206347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1772816"/>
            <a:ext cx="7408333" cy="3450696"/>
          </a:xfrm>
        </p:spPr>
        <p:txBody>
          <a:bodyPr/>
          <a:lstStyle/>
          <a:p>
            <a:r>
              <a:rPr lang="en-US" dirty="0" smtClean="0"/>
              <a:t>- we spend more and more time in front of computers</a:t>
            </a:r>
          </a:p>
          <a:p>
            <a:r>
              <a:rPr lang="en-US" dirty="0" smtClean="0"/>
              <a:t>- we have no time for sport activities and become lazy and passive</a:t>
            </a:r>
          </a:p>
          <a:p>
            <a:r>
              <a:rPr lang="en-US" dirty="0" smtClean="0"/>
              <a:t>- there are a lot of violent information about murders, killers and criminals</a:t>
            </a:r>
          </a:p>
          <a:p>
            <a:r>
              <a:rPr lang="en-US" dirty="0" smtClean="0"/>
              <a:t>- it is harmful for our health, some people suffer from disease connected with computers</a:t>
            </a:r>
          </a:p>
          <a:p>
            <a:r>
              <a:rPr lang="en-US" dirty="0" smtClean="0"/>
              <a:t>- they often break</a:t>
            </a:r>
            <a:endParaRPr lang="ru-RU" dirty="0"/>
          </a:p>
        </p:txBody>
      </p:sp>
      <p:sp>
        <p:nvSpPr>
          <p:cNvPr id="3" name="Заголовок 2"/>
          <p:cNvSpPr>
            <a:spLocks noGrp="1"/>
          </p:cNvSpPr>
          <p:nvPr>
            <p:ph type="title"/>
          </p:nvPr>
        </p:nvSpPr>
        <p:spPr/>
        <p:txBody>
          <a:bodyPr/>
          <a:lstStyle/>
          <a:p>
            <a:r>
              <a:rPr lang="en-US" dirty="0" smtClean="0">
                <a:solidFill>
                  <a:srgbClr val="FF0000"/>
                </a:solidFill>
              </a:rPr>
              <a:t>Drawbacks</a:t>
            </a:r>
            <a:endParaRPr lang="ru-RU" dirty="0">
              <a:solidFill>
                <a:srgbClr val="FF0000"/>
              </a:solidFill>
            </a:endParaRPr>
          </a:p>
        </p:txBody>
      </p:sp>
    </p:spTree>
    <p:extLst>
      <p:ext uri="{BB962C8B-B14F-4D97-AF65-F5344CB8AC3E}">
        <p14:creationId xmlns:p14="http://schemas.microsoft.com/office/powerpoint/2010/main" val="878478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1.jpg"/>
          <p:cNvPicPr>
            <a:picLocks noGrp="1" noChangeAspect="1"/>
          </p:cNvPicPr>
          <p:nvPr>
            <p:ph idx="1"/>
          </p:nvPr>
        </p:nvPicPr>
        <p:blipFill>
          <a:blip r:embed="rId2"/>
          <a:stretch>
            <a:fillRect/>
          </a:stretch>
        </p:blipFill>
        <p:spPr>
          <a:xfrm>
            <a:off x="1475656" y="1269102"/>
            <a:ext cx="5786478" cy="6696402"/>
          </a:xfrm>
        </p:spPr>
      </p:pic>
    </p:spTree>
    <p:extLst>
      <p:ext uri="{BB962C8B-B14F-4D97-AF65-F5344CB8AC3E}">
        <p14:creationId xmlns:p14="http://schemas.microsoft.com/office/powerpoint/2010/main" val="140072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414.jp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78000"/>
                    </a14:imgEffect>
                  </a14:imgLayer>
                </a14:imgProps>
              </a:ext>
            </a:extLst>
          </a:blip>
          <a:stretch>
            <a:fillRect/>
          </a:stretch>
        </p:blipFill>
        <p:spPr>
          <a:xfrm>
            <a:off x="1187624" y="1484784"/>
            <a:ext cx="6387750" cy="4896000"/>
          </a:xfrm>
        </p:spPr>
      </p:pic>
      <p:sp>
        <p:nvSpPr>
          <p:cNvPr id="2" name="Заголовок 1"/>
          <p:cNvSpPr>
            <a:spLocks noGrp="1"/>
          </p:cNvSpPr>
          <p:nvPr>
            <p:ph type="title"/>
          </p:nvPr>
        </p:nvSpPr>
        <p:spPr/>
        <p:txBody>
          <a:bodyPr>
            <a:normAutofit/>
          </a:bodyPr>
          <a:lstStyle/>
          <a:p>
            <a:r>
              <a:rPr lang="en-US" sz="3600" dirty="0" smtClean="0">
                <a:solidFill>
                  <a:srgbClr val="FF0000"/>
                </a:solidFill>
              </a:rPr>
              <a:t>Work in pairs. Agree or disagree with these statements. Give your reasons.</a:t>
            </a:r>
            <a:endParaRPr lang="ru-RU" sz="3600" dirty="0">
              <a:solidFill>
                <a:srgbClr val="FF0000"/>
              </a:solidFill>
            </a:endParaRPr>
          </a:p>
        </p:txBody>
      </p:sp>
    </p:spTree>
    <p:extLst>
      <p:ext uri="{BB962C8B-B14F-4D97-AF65-F5344CB8AC3E}">
        <p14:creationId xmlns:p14="http://schemas.microsoft.com/office/powerpoint/2010/main" val="133849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en-US" sz="3200" dirty="0" smtClean="0"/>
              <a:t>Our life would be so boring and uninteresting</a:t>
            </a:r>
          </a:p>
          <a:p>
            <a:r>
              <a:rPr lang="en-US" sz="3200" dirty="0" smtClean="0"/>
              <a:t>It would be difficult to invent new things</a:t>
            </a:r>
          </a:p>
          <a:p>
            <a:r>
              <a:rPr lang="en-US" sz="3200" dirty="0" smtClean="0"/>
              <a:t>It would  be no progress in the future</a:t>
            </a:r>
            <a:endParaRPr lang="ru-RU" sz="3200" dirty="0"/>
          </a:p>
        </p:txBody>
      </p:sp>
      <p:sp>
        <p:nvSpPr>
          <p:cNvPr id="2" name="Заголовок 1"/>
          <p:cNvSpPr>
            <a:spLocks noGrp="1"/>
          </p:cNvSpPr>
          <p:nvPr>
            <p:ph type="title"/>
          </p:nvPr>
        </p:nvSpPr>
        <p:spPr>
          <a:xfrm>
            <a:off x="539552" y="764704"/>
            <a:ext cx="8229600" cy="1252728"/>
          </a:xfrm>
        </p:spPr>
        <p:txBody>
          <a:bodyPr>
            <a:normAutofit fontScale="90000"/>
          </a:bodyPr>
          <a:lstStyle/>
          <a:p>
            <a:r>
              <a:rPr lang="en-US" dirty="0" smtClean="0">
                <a:solidFill>
                  <a:srgbClr val="FF0000"/>
                </a:solidFill>
              </a:rPr>
              <a:t>What would you do if these things hadn’t been invented.</a:t>
            </a:r>
            <a:endParaRPr lang="ru-RU" dirty="0">
              <a:solidFill>
                <a:srgbClr val="FF0000"/>
              </a:solidFill>
            </a:endParaRPr>
          </a:p>
        </p:txBody>
      </p:sp>
    </p:spTree>
    <p:extLst>
      <p:ext uri="{BB962C8B-B14F-4D97-AF65-F5344CB8AC3E}">
        <p14:creationId xmlns:p14="http://schemas.microsoft.com/office/powerpoint/2010/main" val="3346561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728600773"/>
              </p:ext>
            </p:extLst>
          </p:nvPr>
        </p:nvGraphicFramePr>
        <p:xfrm>
          <a:off x="755576" y="2708920"/>
          <a:ext cx="7660902" cy="2601118"/>
        </p:xfrm>
        <a:graphic>
          <a:graphicData uri="http://schemas.openxmlformats.org/drawingml/2006/table">
            <a:tbl>
              <a:tblPr firstRow="1" bandRow="1">
                <a:tableStyleId>{5C22544A-7EE6-4342-B048-85BDC9FD1C3A}</a:tableStyleId>
              </a:tblPr>
              <a:tblGrid>
                <a:gridCol w="1900262"/>
                <a:gridCol w="2592288"/>
                <a:gridCol w="3168352"/>
              </a:tblGrid>
              <a:tr h="864096">
                <a:tc>
                  <a:txBody>
                    <a:bodyPr/>
                    <a:lstStyle/>
                    <a:p>
                      <a:r>
                        <a:rPr lang="en-US" sz="2400" dirty="0" smtClean="0">
                          <a:solidFill>
                            <a:srgbClr val="FF0000"/>
                          </a:solidFill>
                        </a:rPr>
                        <a:t>Second</a:t>
                      </a:r>
                      <a:endParaRPr lang="ru-RU" sz="24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If-  PAST</a:t>
                      </a:r>
                      <a:r>
                        <a:rPr lang="en-US" sz="2400" baseline="0" dirty="0" smtClean="0"/>
                        <a:t> </a:t>
                      </a:r>
                      <a:r>
                        <a:rPr lang="en-US" sz="2400" dirty="0" smtClean="0"/>
                        <a:t>SIMPLE</a:t>
                      </a:r>
                      <a:endParaRPr lang="ru-RU" sz="2400" dirty="0"/>
                    </a:p>
                  </a:txBody>
                  <a:tcPr/>
                </a:tc>
                <a:tc>
                  <a:txBody>
                    <a:bodyPr/>
                    <a:lstStyle/>
                    <a:p>
                      <a:r>
                        <a:rPr lang="en-US" sz="2400" dirty="0" smtClean="0"/>
                        <a:t>, would </a:t>
                      </a:r>
                      <a:r>
                        <a:rPr lang="en-US" sz="2400" baseline="0" dirty="0" smtClean="0"/>
                        <a:t> infinitive</a:t>
                      </a:r>
                      <a:endParaRPr lang="ru-RU" sz="2400" dirty="0"/>
                    </a:p>
                  </a:txBody>
                  <a:tcPr/>
                </a:tc>
              </a:tr>
              <a:tr h="370840">
                <a:tc>
                  <a:txBody>
                    <a:bodyPr/>
                    <a:lstStyle/>
                    <a:p>
                      <a:r>
                        <a:rPr lang="en-US" sz="2400" b="1" dirty="0" smtClean="0">
                          <a:solidFill>
                            <a:srgbClr val="FF0000"/>
                          </a:solidFill>
                        </a:rPr>
                        <a:t>Third</a:t>
                      </a:r>
                      <a:endParaRPr lang="ru-RU" sz="2400" b="1" dirty="0">
                        <a:solidFill>
                          <a:srgbClr val="FF0000"/>
                        </a:solidFill>
                      </a:endParaRPr>
                    </a:p>
                  </a:txBody>
                  <a:tcPr/>
                </a:tc>
                <a:tc>
                  <a:txBody>
                    <a:bodyPr/>
                    <a:lstStyle/>
                    <a:p>
                      <a:r>
                        <a:rPr lang="en-US" sz="2400" dirty="0" smtClean="0"/>
                        <a:t>If- PAST</a:t>
                      </a:r>
                      <a:r>
                        <a:rPr lang="en-US" sz="2400" baseline="0" dirty="0" smtClean="0"/>
                        <a:t> PERFECT</a:t>
                      </a:r>
                      <a:endParaRPr lang="ru-RU" sz="2400" dirty="0"/>
                    </a:p>
                  </a:txBody>
                  <a:tcPr/>
                </a:tc>
                <a:tc>
                  <a:txBody>
                    <a:bodyPr/>
                    <a:lstStyle/>
                    <a:p>
                      <a:r>
                        <a:rPr lang="en-US" sz="2400" dirty="0" smtClean="0"/>
                        <a:t>, would</a:t>
                      </a:r>
                      <a:r>
                        <a:rPr lang="en-US" sz="2400" baseline="0" dirty="0" smtClean="0"/>
                        <a:t>    past participle</a:t>
                      </a:r>
                      <a:endParaRPr lang="ru-RU" sz="2400" dirty="0"/>
                    </a:p>
                  </a:txBody>
                  <a:tcPr/>
                </a:tc>
              </a:tr>
              <a:tr h="914062">
                <a:tc>
                  <a:txBody>
                    <a:bodyPr/>
                    <a:lstStyle/>
                    <a:p>
                      <a:r>
                        <a:rPr lang="en-US" sz="2400" b="1" dirty="0" smtClean="0">
                          <a:solidFill>
                            <a:srgbClr val="FF0000"/>
                          </a:solidFill>
                        </a:rPr>
                        <a:t>Mixed</a:t>
                      </a:r>
                      <a:r>
                        <a:rPr lang="en-US" sz="2400" b="1" baseline="0" dirty="0" smtClean="0">
                          <a:solidFill>
                            <a:srgbClr val="FF0000"/>
                          </a:solidFill>
                        </a:rPr>
                        <a:t> conditionals</a:t>
                      </a:r>
                      <a:endParaRPr lang="en-US" sz="2400" b="1" dirty="0" smtClean="0">
                        <a:solidFill>
                          <a:srgbClr val="FF0000"/>
                        </a:solidFill>
                      </a:endParaRPr>
                    </a:p>
                  </a:txBody>
                  <a:tcPr/>
                </a:tc>
                <a:tc>
                  <a:txBody>
                    <a:bodyPr/>
                    <a:lstStyle/>
                    <a:p>
                      <a:r>
                        <a:rPr lang="en-US" sz="2400" dirty="0" smtClean="0"/>
                        <a:t>If</a:t>
                      </a:r>
                      <a:r>
                        <a:rPr lang="en-US" sz="2400" baseline="0" dirty="0" smtClean="0"/>
                        <a:t> – PAST PERFECT</a:t>
                      </a:r>
                    </a:p>
                    <a:p>
                      <a:r>
                        <a:rPr lang="en-US" sz="2400" baseline="0" dirty="0" smtClean="0"/>
                        <a:t>If – PAST SIMPLE</a:t>
                      </a:r>
                      <a:endParaRPr lang="ru-RU" sz="2400" dirty="0"/>
                    </a:p>
                  </a:txBody>
                  <a:tcPr/>
                </a:tc>
                <a:tc>
                  <a:txBody>
                    <a:bodyPr/>
                    <a:lstStyle/>
                    <a:p>
                      <a:r>
                        <a:rPr lang="en-US" sz="2400" dirty="0" smtClean="0"/>
                        <a:t>, would</a:t>
                      </a:r>
                      <a:r>
                        <a:rPr lang="en-US" sz="2400" baseline="0" dirty="0" smtClean="0"/>
                        <a:t>   infinitive</a:t>
                      </a:r>
                    </a:p>
                    <a:p>
                      <a:r>
                        <a:rPr lang="en-US" sz="2400" baseline="0" dirty="0" smtClean="0"/>
                        <a:t>, would  past participle</a:t>
                      </a:r>
                      <a:endParaRPr lang="ru-RU" sz="2400" dirty="0"/>
                    </a:p>
                  </a:txBody>
                  <a:tcPr/>
                </a:tc>
              </a:tr>
            </a:tbl>
          </a:graphicData>
        </a:graphic>
      </p:graphicFrame>
      <p:sp>
        <p:nvSpPr>
          <p:cNvPr id="3" name="Заголовок 2"/>
          <p:cNvSpPr>
            <a:spLocks noGrp="1"/>
          </p:cNvSpPr>
          <p:nvPr>
            <p:ph type="title"/>
          </p:nvPr>
        </p:nvSpPr>
        <p:spPr>
          <a:xfrm>
            <a:off x="467544" y="548680"/>
            <a:ext cx="8229600" cy="1252728"/>
          </a:xfrm>
        </p:spPr>
        <p:txBody>
          <a:bodyPr/>
          <a:lstStyle/>
          <a:p>
            <a:r>
              <a:rPr lang="en-US" dirty="0" smtClean="0">
                <a:solidFill>
                  <a:srgbClr val="FF0000"/>
                </a:solidFill>
              </a:rPr>
              <a:t> Conditionals</a:t>
            </a:r>
            <a:r>
              <a:rPr lang="ru-RU" dirty="0" smtClean="0">
                <a:solidFill>
                  <a:srgbClr val="FF0000"/>
                </a:solidFill>
              </a:rPr>
              <a:t> </a:t>
            </a:r>
            <a:endParaRPr lang="ru-RU" dirty="0">
              <a:solidFill>
                <a:srgbClr val="FF0000"/>
              </a:solidFill>
            </a:endParaRPr>
          </a:p>
        </p:txBody>
      </p:sp>
    </p:spTree>
    <p:extLst>
      <p:ext uri="{BB962C8B-B14F-4D97-AF65-F5344CB8AC3E}">
        <p14:creationId xmlns:p14="http://schemas.microsoft.com/office/powerpoint/2010/main" val="3350508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jpg"/>
          <p:cNvPicPr>
            <a:picLocks noGrp="1" noChangeAspect="1"/>
          </p:cNvPicPr>
          <p:nvPr>
            <p:ph idx="1"/>
          </p:nvPr>
        </p:nvPicPr>
        <p:blipFill>
          <a:blip r:embed="rId2"/>
          <a:stretch>
            <a:fillRect/>
          </a:stretch>
        </p:blipFill>
        <p:spPr>
          <a:xfrm>
            <a:off x="89894" y="35017"/>
            <a:ext cx="9054106" cy="6572272"/>
          </a:xfrm>
        </p:spPr>
      </p:pic>
    </p:spTree>
    <p:extLst>
      <p:ext uri="{BB962C8B-B14F-4D97-AF65-F5344CB8AC3E}">
        <p14:creationId xmlns:p14="http://schemas.microsoft.com/office/powerpoint/2010/main" val="1853486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276872"/>
            <a:ext cx="7408333" cy="3450696"/>
          </a:xfrm>
        </p:spPr>
        <p:txBody>
          <a:bodyPr/>
          <a:lstStyle/>
          <a:p>
            <a:pPr marL="2514600" lvl="8" indent="0">
              <a:buNone/>
            </a:pPr>
            <a:endParaRPr lang="en-US" dirty="0" smtClean="0"/>
          </a:p>
          <a:p>
            <a:r>
              <a:rPr lang="en-US" sz="3600" dirty="0" smtClean="0"/>
              <a:t>If you were invisible</a:t>
            </a:r>
          </a:p>
          <a:p>
            <a:r>
              <a:rPr lang="en-US" sz="3600" dirty="0" smtClean="0"/>
              <a:t>If you were genius</a:t>
            </a:r>
          </a:p>
          <a:p>
            <a:r>
              <a:rPr lang="en-US" sz="3600" dirty="0" smtClean="0"/>
              <a:t>If you could read people’s thoughts</a:t>
            </a:r>
          </a:p>
          <a:p>
            <a:r>
              <a:rPr lang="en-US" sz="3600" dirty="0" smtClean="0"/>
              <a:t>If you were famous and rich</a:t>
            </a:r>
            <a:endParaRPr lang="ru-RU" sz="3600" dirty="0"/>
          </a:p>
        </p:txBody>
      </p:sp>
      <p:sp>
        <p:nvSpPr>
          <p:cNvPr id="3" name="Заголовок 2"/>
          <p:cNvSpPr>
            <a:spLocks noGrp="1"/>
          </p:cNvSpPr>
          <p:nvPr>
            <p:ph type="title"/>
          </p:nvPr>
        </p:nvSpPr>
        <p:spPr/>
        <p:txBody>
          <a:bodyPr/>
          <a:lstStyle/>
          <a:p>
            <a:r>
              <a:rPr lang="en-US" dirty="0" smtClean="0">
                <a:solidFill>
                  <a:srgbClr val="FF0000"/>
                </a:solidFill>
              </a:rPr>
              <a:t>What would you do…</a:t>
            </a:r>
            <a:endParaRPr lang="ru-RU" dirty="0">
              <a:solidFill>
                <a:srgbClr val="FF0000"/>
              </a:solidFill>
            </a:endParaRPr>
          </a:p>
        </p:txBody>
      </p:sp>
    </p:spTree>
    <p:extLst>
      <p:ext uri="{BB962C8B-B14F-4D97-AF65-F5344CB8AC3E}">
        <p14:creationId xmlns:p14="http://schemas.microsoft.com/office/powerpoint/2010/main" val="151832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2204864"/>
            <a:ext cx="7408333" cy="3450696"/>
          </a:xfrm>
        </p:spPr>
        <p:txBody>
          <a:bodyPr>
            <a:normAutofit fontScale="92500" lnSpcReduction="10000"/>
          </a:bodyPr>
          <a:lstStyle/>
          <a:p>
            <a:r>
              <a:rPr lang="en-US" dirty="0" smtClean="0"/>
              <a:t>When I bought a computer fifteen years ago, it was an__</a:t>
            </a:r>
          </a:p>
          <a:p>
            <a:pPr marL="0" indent="0">
              <a:buNone/>
            </a:pPr>
            <a:r>
              <a:rPr lang="en-US" dirty="0" smtClean="0"/>
              <a:t>(</a:t>
            </a:r>
            <a:r>
              <a:rPr lang="en-US" b="1" dirty="0" smtClean="0"/>
              <a:t>achieve</a:t>
            </a:r>
            <a:r>
              <a:rPr lang="en-US" dirty="0" smtClean="0"/>
              <a:t>). It was just a glorified typewriter. I had no Internet___(</a:t>
            </a:r>
            <a:r>
              <a:rPr lang="en-US" b="1" dirty="0" smtClean="0"/>
              <a:t>connect)</a:t>
            </a:r>
            <a:r>
              <a:rPr lang="en-US" dirty="0" smtClean="0"/>
              <a:t>, no printer. But after the___(</a:t>
            </a:r>
            <a:r>
              <a:rPr lang="en-US" b="1" dirty="0" smtClean="0"/>
              <a:t>technology</a:t>
            </a:r>
            <a:r>
              <a:rPr lang="en-US" dirty="0" smtClean="0"/>
              <a:t>) revolution of the last few years, I can not believe how my computer has changed my life. I use the Internet for___( </a:t>
            </a:r>
            <a:r>
              <a:rPr lang="en-US" b="1" dirty="0" smtClean="0"/>
              <a:t>shop</a:t>
            </a:r>
            <a:r>
              <a:rPr lang="en-US" dirty="0" smtClean="0"/>
              <a:t>). But the biggest change has been in my working life. My husband is an artist and now does a lot of____(</a:t>
            </a:r>
            <a:r>
              <a:rPr lang="en-US" b="1" dirty="0" smtClean="0"/>
              <a:t>draw</a:t>
            </a:r>
            <a:r>
              <a:rPr lang="en-US" dirty="0" smtClean="0"/>
              <a:t>). As for me, I work as a____(</a:t>
            </a:r>
            <a:r>
              <a:rPr lang="en-US" b="1" dirty="0" smtClean="0"/>
              <a:t>consult</a:t>
            </a:r>
            <a:r>
              <a:rPr lang="en-US" dirty="0" smtClean="0"/>
              <a:t>). And now I work from home. Fifteen years ago it was a dream but now it seems____(</a:t>
            </a:r>
            <a:r>
              <a:rPr lang="en-US" b="1" dirty="0" smtClean="0"/>
              <a:t>nature</a:t>
            </a:r>
            <a:r>
              <a:rPr lang="en-US" dirty="0" smtClean="0"/>
              <a:t>) to work in my living room.</a:t>
            </a:r>
            <a:endParaRPr lang="ru-RU" dirty="0"/>
          </a:p>
        </p:txBody>
      </p:sp>
      <p:sp>
        <p:nvSpPr>
          <p:cNvPr id="3" name="Заголовок 2"/>
          <p:cNvSpPr>
            <a:spLocks noGrp="1"/>
          </p:cNvSpPr>
          <p:nvPr>
            <p:ph type="title"/>
          </p:nvPr>
        </p:nvSpPr>
        <p:spPr>
          <a:xfrm>
            <a:off x="467544" y="260648"/>
            <a:ext cx="8229600" cy="1252728"/>
          </a:xfrm>
        </p:spPr>
        <p:txBody>
          <a:bodyPr>
            <a:normAutofit fontScale="90000"/>
          </a:bodyPr>
          <a:lstStyle/>
          <a:p>
            <a:r>
              <a:rPr lang="en-US" sz="3600" dirty="0" smtClean="0">
                <a:solidFill>
                  <a:srgbClr val="FF0000"/>
                </a:solidFill>
              </a:rPr>
              <a:t>We can see some opportunities people can have using different gadgets. Read the text, changing the highlighted words</a:t>
            </a:r>
            <a:r>
              <a:rPr lang="en-US" sz="3600" dirty="0" smtClean="0"/>
              <a:t>.</a:t>
            </a:r>
            <a:endParaRPr lang="ru-RU" sz="3600" dirty="0"/>
          </a:p>
        </p:txBody>
      </p:sp>
    </p:spTree>
    <p:extLst>
      <p:ext uri="{BB962C8B-B14F-4D97-AF65-F5344CB8AC3E}">
        <p14:creationId xmlns:p14="http://schemas.microsoft.com/office/powerpoint/2010/main" val="329219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1988840"/>
            <a:ext cx="7408333" cy="3450696"/>
          </a:xfrm>
        </p:spPr>
        <p:txBody>
          <a:bodyPr>
            <a:normAutofit fontScale="92500" lnSpcReduction="10000"/>
          </a:bodyPr>
          <a:lstStyle/>
          <a:p>
            <a:pPr marL="0" indent="0">
              <a:buNone/>
            </a:pPr>
            <a:r>
              <a:rPr lang="en-US" dirty="0" smtClean="0"/>
              <a:t>   *  work with the topic of the lesson</a:t>
            </a:r>
          </a:p>
          <a:p>
            <a:pPr marL="0" indent="0">
              <a:buNone/>
            </a:pPr>
            <a:r>
              <a:rPr lang="en-US" dirty="0"/>
              <a:t> </a:t>
            </a:r>
            <a:r>
              <a:rPr lang="en-US" dirty="0" smtClean="0"/>
              <a:t>  *  </a:t>
            </a:r>
            <a:r>
              <a:rPr lang="en-US" dirty="0" smtClean="0"/>
              <a:t>use</a:t>
            </a:r>
            <a:r>
              <a:rPr lang="ru-RU" dirty="0" smtClean="0"/>
              <a:t> </a:t>
            </a:r>
            <a:r>
              <a:rPr lang="en-US" dirty="0" smtClean="0"/>
              <a:t>the </a:t>
            </a:r>
            <a:r>
              <a:rPr lang="en-US" dirty="0" smtClean="0"/>
              <a:t>new vocabulary in </a:t>
            </a:r>
            <a:r>
              <a:rPr lang="en-US" dirty="0" err="1" smtClean="0"/>
              <a:t>monological</a:t>
            </a:r>
            <a:r>
              <a:rPr lang="en-US" dirty="0" smtClean="0"/>
              <a:t> and dialogical </a:t>
            </a:r>
            <a:r>
              <a:rPr lang="en-US" dirty="0" smtClean="0"/>
              <a:t>  </a:t>
            </a:r>
          </a:p>
          <a:p>
            <a:pPr marL="0" indent="0">
              <a:buNone/>
            </a:pPr>
            <a:r>
              <a:rPr lang="en-US"/>
              <a:t> </a:t>
            </a:r>
            <a:r>
              <a:rPr lang="en-US" smtClean="0"/>
              <a:t>      speech</a:t>
            </a:r>
            <a:endParaRPr lang="en-US" dirty="0" smtClean="0"/>
          </a:p>
          <a:p>
            <a:pPr marL="0" indent="0">
              <a:buNone/>
            </a:pPr>
            <a:r>
              <a:rPr lang="en-US" dirty="0"/>
              <a:t> </a:t>
            </a:r>
            <a:r>
              <a:rPr lang="en-US" dirty="0" smtClean="0"/>
              <a:t>  * listen to people speaking about computers</a:t>
            </a:r>
            <a:r>
              <a:rPr lang="ru-RU" dirty="0" smtClean="0"/>
              <a:t> </a:t>
            </a:r>
            <a:r>
              <a:rPr lang="en-US" dirty="0" smtClean="0"/>
              <a:t>and express </a:t>
            </a:r>
          </a:p>
          <a:p>
            <a:pPr marL="0" indent="0">
              <a:buNone/>
            </a:pPr>
            <a:r>
              <a:rPr lang="en-US" dirty="0"/>
              <a:t> </a:t>
            </a:r>
            <a:r>
              <a:rPr lang="en-US" dirty="0" smtClean="0"/>
              <a:t>     your opinion</a:t>
            </a:r>
          </a:p>
          <a:p>
            <a:pPr marL="0" indent="0">
              <a:buNone/>
            </a:pPr>
            <a:r>
              <a:rPr lang="en-US" dirty="0"/>
              <a:t> </a:t>
            </a:r>
            <a:r>
              <a:rPr lang="en-US" dirty="0" smtClean="0"/>
              <a:t>  * discuss the benefits and drawbacks of using   </a:t>
            </a:r>
          </a:p>
          <a:p>
            <a:pPr marL="0" indent="0">
              <a:buNone/>
            </a:pPr>
            <a:r>
              <a:rPr lang="en-US" dirty="0"/>
              <a:t> </a:t>
            </a:r>
            <a:r>
              <a:rPr lang="en-US" dirty="0" smtClean="0"/>
              <a:t>     computers</a:t>
            </a:r>
          </a:p>
          <a:p>
            <a:pPr marL="0" indent="0">
              <a:buNone/>
            </a:pPr>
            <a:r>
              <a:rPr lang="en-US" dirty="0"/>
              <a:t> </a:t>
            </a:r>
            <a:r>
              <a:rPr lang="en-US" dirty="0" smtClean="0"/>
              <a:t>   * mind the use of grammar rules : conditional </a:t>
            </a:r>
          </a:p>
          <a:p>
            <a:pPr marL="0" indent="0">
              <a:buNone/>
            </a:pPr>
            <a:r>
              <a:rPr lang="en-US" dirty="0"/>
              <a:t> </a:t>
            </a:r>
            <a:r>
              <a:rPr lang="en-US" dirty="0" smtClean="0"/>
              <a:t>      sentences</a:t>
            </a:r>
          </a:p>
        </p:txBody>
      </p:sp>
      <p:sp>
        <p:nvSpPr>
          <p:cNvPr id="3" name="Заголовок 2"/>
          <p:cNvSpPr>
            <a:spLocks noGrp="1"/>
          </p:cNvSpPr>
          <p:nvPr>
            <p:ph type="title"/>
          </p:nvPr>
        </p:nvSpPr>
        <p:spPr/>
        <p:txBody>
          <a:bodyPr>
            <a:normAutofit/>
          </a:bodyPr>
          <a:lstStyle/>
          <a:p>
            <a:r>
              <a:rPr lang="en-US" sz="4000" dirty="0" smtClean="0">
                <a:solidFill>
                  <a:srgbClr val="FF0000"/>
                </a:solidFill>
              </a:rPr>
              <a:t>The aims of the lesson:</a:t>
            </a:r>
            <a:endParaRPr lang="ru-RU" sz="4000" dirty="0">
              <a:solidFill>
                <a:srgbClr val="FF0000"/>
              </a:solidFill>
            </a:endParaRPr>
          </a:p>
        </p:txBody>
      </p:sp>
    </p:spTree>
    <p:extLst>
      <p:ext uri="{BB962C8B-B14F-4D97-AF65-F5344CB8AC3E}">
        <p14:creationId xmlns:p14="http://schemas.microsoft.com/office/powerpoint/2010/main" val="1069525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1988840"/>
            <a:ext cx="7408333" cy="3450696"/>
          </a:xfrm>
        </p:spPr>
        <p:txBody>
          <a:bodyPr>
            <a:normAutofit fontScale="92500" lnSpcReduction="10000"/>
          </a:bodyPr>
          <a:lstStyle/>
          <a:p>
            <a:pPr marL="0" indent="0">
              <a:buNone/>
            </a:pPr>
            <a:r>
              <a:rPr lang="en-US" dirty="0" smtClean="0"/>
              <a:t>Progress has brought about many changes. Inventions that were once considered amazing are now everyday household items which make life easier and provide entertainment and security. There is no doubt that technological advances have changed people’s lives significantly.</a:t>
            </a:r>
            <a:endParaRPr lang="en-US" dirty="0"/>
          </a:p>
          <a:p>
            <a:pPr marL="0" indent="0">
              <a:buNone/>
            </a:pPr>
            <a:r>
              <a:rPr lang="en-US" dirty="0" smtClean="0">
                <a:solidFill>
                  <a:srgbClr val="FF0000"/>
                </a:solidFill>
              </a:rPr>
              <a:t>    Homework: </a:t>
            </a:r>
            <a:r>
              <a:rPr lang="en-US" dirty="0" smtClean="0"/>
              <a:t>you should write a composition    </a:t>
            </a:r>
            <a:endParaRPr lang="en-US" dirty="0"/>
          </a:p>
          <a:p>
            <a:pPr marL="0" indent="0">
              <a:buNone/>
            </a:pPr>
            <a:r>
              <a:rPr lang="en-US" dirty="0" smtClean="0"/>
              <a:t> “Do we benefit or suffer from computers?”</a:t>
            </a:r>
          </a:p>
          <a:p>
            <a:r>
              <a:rPr lang="en-US" dirty="0" smtClean="0"/>
              <a:t>Ex 66 p 107 SB </a:t>
            </a:r>
          </a:p>
          <a:p>
            <a:pPr marL="0" indent="0">
              <a:buNone/>
            </a:pPr>
            <a:r>
              <a:rPr lang="en-US" dirty="0" smtClean="0">
                <a:solidFill>
                  <a:srgbClr val="FF0000"/>
                </a:solidFill>
              </a:rPr>
              <a:t>    Your marks :   </a:t>
            </a:r>
            <a:r>
              <a:rPr lang="en-US" dirty="0" smtClean="0"/>
              <a:t>Well </a:t>
            </a:r>
            <a:r>
              <a:rPr lang="en-US" dirty="0"/>
              <a:t>done! </a:t>
            </a:r>
            <a:endParaRPr lang="en-US" dirty="0" smtClean="0"/>
          </a:p>
          <a:p>
            <a:pPr marL="0" indent="0">
              <a:buNone/>
            </a:pPr>
            <a:r>
              <a:rPr lang="en-US" dirty="0" smtClean="0">
                <a:solidFill>
                  <a:srgbClr val="00B050"/>
                </a:solidFill>
              </a:rPr>
              <a:t>    Thank you for the lesson! </a:t>
            </a:r>
            <a:r>
              <a:rPr lang="en-US" dirty="0" smtClean="0">
                <a:solidFill>
                  <a:srgbClr val="FF0000"/>
                </a:solidFill>
              </a:rPr>
              <a:t>Good luck!</a:t>
            </a:r>
            <a:endParaRPr lang="ru-RU" dirty="0">
              <a:solidFill>
                <a:srgbClr val="FF0000"/>
              </a:solidFill>
            </a:endParaRPr>
          </a:p>
        </p:txBody>
      </p:sp>
      <p:sp>
        <p:nvSpPr>
          <p:cNvPr id="3" name="Заголовок 2"/>
          <p:cNvSpPr>
            <a:spLocks noGrp="1"/>
          </p:cNvSpPr>
          <p:nvPr>
            <p:ph type="title"/>
          </p:nvPr>
        </p:nvSpPr>
        <p:spPr/>
        <p:txBody>
          <a:bodyPr/>
          <a:lstStyle/>
          <a:p>
            <a:r>
              <a:rPr lang="en-US" dirty="0" smtClean="0">
                <a:solidFill>
                  <a:srgbClr val="FF0000"/>
                </a:solidFill>
              </a:rPr>
              <a:t>To sum up…</a:t>
            </a:r>
            <a:endParaRPr lang="ru-RU" dirty="0">
              <a:solidFill>
                <a:srgbClr val="FF0000"/>
              </a:solidFill>
            </a:endParaRPr>
          </a:p>
        </p:txBody>
      </p:sp>
      <p:pic>
        <p:nvPicPr>
          <p:cNvPr id="4" name="Рисунок 3" descr="writing.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502814"/>
            <a:ext cx="2713258" cy="22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97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742086221"/>
              </p:ext>
            </p:extLst>
          </p:nvPr>
        </p:nvGraphicFramePr>
        <p:xfrm>
          <a:off x="323528" y="708830"/>
          <a:ext cx="8209554" cy="5440817"/>
        </p:xfrm>
        <a:graphic>
          <a:graphicData uri="http://schemas.openxmlformats.org/drawingml/2006/table">
            <a:tbl>
              <a:tblPr>
                <a:tableStyleId>{5C22544A-7EE6-4342-B048-85BDC9FD1C3A}</a:tableStyleId>
              </a:tblPr>
              <a:tblGrid>
                <a:gridCol w="1342717"/>
                <a:gridCol w="2226375"/>
                <a:gridCol w="122098"/>
                <a:gridCol w="94415"/>
                <a:gridCol w="4423949"/>
              </a:tblGrid>
              <a:tr h="322068">
                <a:tc rowSpan="3">
                  <a:txBody>
                    <a:bodyPr/>
                    <a:lstStyle/>
                    <a:p>
                      <a:pPr algn="l">
                        <a:lnSpc>
                          <a:spcPct val="115000"/>
                        </a:lnSpc>
                        <a:spcAft>
                          <a:spcPts val="1000"/>
                        </a:spcAft>
                      </a:pPr>
                      <a:r>
                        <a:rPr lang="en-US" sz="1400" b="1" dirty="0">
                          <a:effectLst/>
                        </a:rPr>
                        <a:t>Sequence</a:t>
                      </a:r>
                      <a:endParaRPr lang="ru-RU" sz="1400" b="1" dirty="0">
                        <a:effectLst/>
                        <a:latin typeface="Calibri"/>
                        <a:ea typeface="Calibri"/>
                        <a:cs typeface="Times New Roman"/>
                      </a:endParaRPr>
                    </a:p>
                  </a:txBody>
                  <a:tcPr marL="48349" marR="4834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US" sz="1400" b="1" dirty="0">
                          <a:effectLst/>
                        </a:rPr>
                        <a:t>Beginning</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a:txBody>
                    <a:bodyPr/>
                    <a:lstStyle/>
                    <a:p>
                      <a:pPr marL="7620" algn="l">
                        <a:lnSpc>
                          <a:spcPct val="115000"/>
                        </a:lnSpc>
                        <a:spcAft>
                          <a:spcPts val="1000"/>
                        </a:spcAft>
                      </a:pPr>
                      <a:r>
                        <a:rPr lang="en-US" sz="1400" b="1" dirty="0">
                          <a:effectLst/>
                        </a:rPr>
                        <a:t>First(</a:t>
                      </a:r>
                      <a:r>
                        <a:rPr lang="en-US" sz="1400" b="1" dirty="0" err="1">
                          <a:effectLst/>
                        </a:rPr>
                        <a:t>ly</a:t>
                      </a:r>
                      <a:r>
                        <a:rPr lang="en-US" sz="1400" b="1" dirty="0">
                          <a:effectLst/>
                        </a:rPr>
                        <a:t>)     First of all</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58357">
                <a:tc vMerge="1">
                  <a:txBody>
                    <a:bodyPr/>
                    <a:lstStyle/>
                    <a:p>
                      <a:endParaRPr lang="ru-RU"/>
                    </a:p>
                  </a:txBody>
                  <a:tcPr/>
                </a:tc>
                <a:tc>
                  <a:txBody>
                    <a:bodyPr/>
                    <a:lstStyle/>
                    <a:p>
                      <a:pPr algn="l">
                        <a:lnSpc>
                          <a:spcPct val="115000"/>
                        </a:lnSpc>
                        <a:spcAft>
                          <a:spcPts val="1000"/>
                        </a:spcAft>
                      </a:pPr>
                      <a:r>
                        <a:rPr lang="en-US" sz="1400" b="1" dirty="0">
                          <a:effectLst/>
                        </a:rPr>
                        <a:t>Going further</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lnSpc>
                          <a:spcPct val="115000"/>
                        </a:lnSpc>
                        <a:spcAft>
                          <a:spcPts val="1000"/>
                        </a:spcAft>
                      </a:pPr>
                      <a:r>
                        <a:rPr lang="en-US" sz="1400" b="1" dirty="0">
                          <a:effectLst/>
                        </a:rPr>
                        <a:t>Second(</a:t>
                      </a:r>
                      <a:r>
                        <a:rPr lang="en-US" sz="1400" b="1" dirty="0" err="1">
                          <a:effectLst/>
                        </a:rPr>
                        <a:t>ly</a:t>
                      </a:r>
                      <a:r>
                        <a:rPr lang="en-US" sz="1400" b="1" dirty="0">
                          <a:effectLst/>
                        </a:rPr>
                        <a:t>)/third(</a:t>
                      </a:r>
                      <a:r>
                        <a:rPr lang="en-US" sz="1400" b="1" dirty="0" err="1">
                          <a:effectLst/>
                        </a:rPr>
                        <a:t>ly</a:t>
                      </a:r>
                      <a:r>
                        <a:rPr lang="en-US" sz="1400" b="1" dirty="0">
                          <a:effectLst/>
                        </a:rPr>
                        <a:t>)</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516715">
                <a:tc vMerge="1">
                  <a:txBody>
                    <a:bodyPr/>
                    <a:lstStyle/>
                    <a:p>
                      <a:endParaRPr lang="ru-RU"/>
                    </a:p>
                  </a:txBody>
                  <a:tcPr/>
                </a:tc>
                <a:tc>
                  <a:txBody>
                    <a:bodyPr/>
                    <a:lstStyle/>
                    <a:p>
                      <a:pPr algn="l">
                        <a:lnSpc>
                          <a:spcPct val="115000"/>
                        </a:lnSpc>
                        <a:spcAft>
                          <a:spcPts val="1000"/>
                        </a:spcAft>
                      </a:pPr>
                      <a:r>
                        <a:rPr lang="en-US" sz="1400" b="1" dirty="0">
                          <a:effectLst/>
                        </a:rPr>
                        <a:t>Concluding</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lnSpc>
                          <a:spcPct val="115000"/>
                        </a:lnSpc>
                        <a:spcAft>
                          <a:spcPts val="1000"/>
                        </a:spcAft>
                      </a:pPr>
                      <a:r>
                        <a:rPr lang="en-US" sz="1400" b="1" dirty="0">
                          <a:effectLst/>
                        </a:rPr>
                        <a:t>Summing up/to sum up  To conclude/in summary   Finally    In short/in brief</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72470">
                <a:tc>
                  <a:txBody>
                    <a:bodyPr/>
                    <a:lstStyle/>
                    <a:p>
                      <a:pPr algn="l">
                        <a:lnSpc>
                          <a:spcPct val="115000"/>
                        </a:lnSpc>
                        <a:spcAft>
                          <a:spcPts val="1000"/>
                        </a:spcAft>
                      </a:pPr>
                      <a:r>
                        <a:rPr lang="en-US" sz="1400" b="1" dirty="0" smtClean="0">
                          <a:effectLst/>
                        </a:rPr>
                        <a:t>Addition</a:t>
                      </a:r>
                      <a:endParaRPr lang="ru-RU" sz="1400" b="1" dirty="0">
                        <a:effectLst/>
                        <a:latin typeface="Calibri"/>
                        <a:ea typeface="Calibri"/>
                        <a:cs typeface="Times New Roman"/>
                      </a:endParaRPr>
                    </a:p>
                  </a:txBody>
                  <a:tcPr marL="48349" marR="4834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a:lnSpc>
                          <a:spcPct val="115000"/>
                        </a:lnSpc>
                        <a:spcAft>
                          <a:spcPts val="1000"/>
                        </a:spcAft>
                      </a:pPr>
                      <a:r>
                        <a:rPr lang="en-US" sz="1400" b="1" dirty="0">
                          <a:effectLst/>
                        </a:rPr>
                        <a:t>Besides   Moreover   What is more</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775071">
                <a:tc rowSpan="2">
                  <a:txBody>
                    <a:bodyPr/>
                    <a:lstStyle/>
                    <a:p>
                      <a:pPr algn="l">
                        <a:lnSpc>
                          <a:spcPct val="115000"/>
                        </a:lnSpc>
                        <a:spcAft>
                          <a:spcPts val="1000"/>
                        </a:spcAft>
                      </a:pPr>
                      <a:r>
                        <a:rPr lang="en-US" sz="1400" b="1" dirty="0">
                          <a:effectLst/>
                        </a:rPr>
                        <a:t>Personal or other people’s opinion</a:t>
                      </a:r>
                      <a:endParaRPr lang="ru-RU" sz="1400" b="1" dirty="0">
                        <a:effectLst/>
                        <a:latin typeface="Calibri"/>
                        <a:ea typeface="Calibri"/>
                        <a:cs typeface="Times New Roman"/>
                      </a:endParaRPr>
                    </a:p>
                  </a:txBody>
                  <a:tcPr marL="48349" marR="4834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1000"/>
                        </a:spcAft>
                      </a:pPr>
                      <a:r>
                        <a:rPr lang="en-US" sz="1400" b="1" dirty="0">
                          <a:effectLst/>
                        </a:rPr>
                        <a:t>   Personal opinion</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b="1" dirty="0"/>
                    </a:p>
                  </a:txBody>
                  <a:tcPr marL="48349" marR="483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36195" algn="l">
                        <a:lnSpc>
                          <a:spcPct val="115000"/>
                        </a:lnSpc>
                        <a:spcAft>
                          <a:spcPts val="1000"/>
                        </a:spcAft>
                      </a:pPr>
                      <a:r>
                        <a:rPr lang="en-US" sz="1400" b="1" dirty="0">
                          <a:effectLst/>
                        </a:rPr>
                        <a:t>In my opinion/In my view/To my mind    Personally I believe that/ I think that    It seems to me that</a:t>
                      </a:r>
                      <a:endParaRPr lang="ru-RU" sz="1400" b="1" dirty="0">
                        <a:effectLst/>
                        <a:latin typeface="Calibri"/>
                        <a:ea typeface="Calibri"/>
                        <a:cs typeface="Times New Roman"/>
                      </a:endParaRPr>
                    </a:p>
                  </a:txBody>
                  <a:tcPr marL="48349" marR="4834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899157">
                <a:tc vMerge="1">
                  <a:txBody>
                    <a:bodyPr/>
                    <a:lstStyle/>
                    <a:p>
                      <a:endParaRPr lang="ru-RU"/>
                    </a:p>
                  </a:txBody>
                  <a:tcPr/>
                </a:tc>
                <a:tc>
                  <a:txBody>
                    <a:bodyPr/>
                    <a:lstStyle/>
                    <a:p>
                      <a:pPr algn="l">
                        <a:lnSpc>
                          <a:spcPct val="115000"/>
                        </a:lnSpc>
                        <a:spcAft>
                          <a:spcPts val="1000"/>
                        </a:spcAft>
                      </a:pPr>
                      <a:r>
                        <a:rPr lang="en-US" sz="1400" b="1" dirty="0">
                          <a:effectLst/>
                        </a:rPr>
                        <a:t>Another source</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b="1"/>
                    </a:p>
                  </a:txBody>
                  <a:tcPr marL="48349" marR="483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lnSpc>
                          <a:spcPct val="115000"/>
                        </a:lnSpc>
                        <a:spcAft>
                          <a:spcPts val="1000"/>
                        </a:spcAft>
                      </a:pPr>
                      <a:r>
                        <a:rPr lang="en-US" sz="1400" b="1" dirty="0">
                          <a:effectLst/>
                        </a:rPr>
                        <a:t>It’s popularly believed that     People often claim that</a:t>
                      </a:r>
                      <a:endParaRPr lang="ru-RU" sz="1400" b="1" dirty="0">
                        <a:effectLst/>
                      </a:endParaRPr>
                    </a:p>
                    <a:p>
                      <a:pPr algn="l">
                        <a:lnSpc>
                          <a:spcPct val="115000"/>
                        </a:lnSpc>
                        <a:spcAft>
                          <a:spcPts val="1000"/>
                        </a:spcAft>
                      </a:pPr>
                      <a:r>
                        <a:rPr lang="en-US" sz="1400" b="1" dirty="0">
                          <a:effectLst/>
                        </a:rPr>
                        <a:t>Some people argue that</a:t>
                      </a:r>
                      <a:endParaRPr lang="ru-RU" sz="1400" b="1" dirty="0">
                        <a:effectLst/>
                        <a:latin typeface="Calibri"/>
                        <a:ea typeface="Calibri"/>
                        <a:cs typeface="Times New Roman"/>
                      </a:endParaRPr>
                    </a:p>
                  </a:txBody>
                  <a:tcPr marL="48349" marR="4834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516715">
                <a:tc>
                  <a:txBody>
                    <a:bodyPr/>
                    <a:lstStyle/>
                    <a:p>
                      <a:pPr algn="l">
                        <a:lnSpc>
                          <a:spcPct val="115000"/>
                        </a:lnSpc>
                        <a:spcAft>
                          <a:spcPts val="1000"/>
                        </a:spcAft>
                      </a:pPr>
                      <a:r>
                        <a:rPr lang="en-US" sz="1400" b="1" dirty="0">
                          <a:effectLst/>
                        </a:rPr>
                        <a:t>Comparison/Contrast</a:t>
                      </a:r>
                      <a:endParaRPr lang="ru-RU" sz="1400" b="1" dirty="0">
                        <a:effectLst/>
                        <a:latin typeface="Calibri"/>
                        <a:ea typeface="Calibri"/>
                        <a:cs typeface="Times New Roman"/>
                      </a:endParaRPr>
                    </a:p>
                  </a:txBody>
                  <a:tcPr marL="48349" marR="4834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a:lnSpc>
                          <a:spcPct val="115000"/>
                        </a:lnSpc>
                        <a:spcAft>
                          <a:spcPts val="1000"/>
                        </a:spcAft>
                      </a:pPr>
                      <a:r>
                        <a:rPr lang="en-US" sz="1400" b="1" dirty="0">
                          <a:effectLst/>
                        </a:rPr>
                        <a:t>But\However    On the contrary   On the one hand\On the other hand</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516715">
                <a:tc>
                  <a:txBody>
                    <a:bodyPr/>
                    <a:lstStyle/>
                    <a:p>
                      <a:pPr algn="l">
                        <a:lnSpc>
                          <a:spcPct val="115000"/>
                        </a:lnSpc>
                        <a:spcAft>
                          <a:spcPts val="1000"/>
                        </a:spcAft>
                      </a:pPr>
                      <a:r>
                        <a:rPr lang="en-US" sz="1400" b="1">
                          <a:effectLst/>
                        </a:rPr>
                        <a:t>Emphasis </a:t>
                      </a:r>
                      <a:endParaRPr lang="ru-RU" sz="1400" b="1" dirty="0">
                        <a:effectLst/>
                        <a:latin typeface="Calibri"/>
                        <a:ea typeface="Calibri"/>
                        <a:cs typeface="Times New Roman"/>
                      </a:endParaRPr>
                    </a:p>
                  </a:txBody>
                  <a:tcPr marL="48349" marR="4834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a:lnSpc>
                          <a:spcPct val="115000"/>
                        </a:lnSpc>
                        <a:spcAft>
                          <a:spcPts val="1000"/>
                        </a:spcAft>
                      </a:pPr>
                      <a:r>
                        <a:rPr lang="en-US" sz="1400" b="1" dirty="0">
                          <a:effectLst/>
                        </a:rPr>
                        <a:t>In fact/actually    Especially    Needless to say   As a matter of fact</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9119">
                <a:tc>
                  <a:txBody>
                    <a:bodyPr/>
                    <a:lstStyle/>
                    <a:p>
                      <a:pPr algn="l">
                        <a:lnSpc>
                          <a:spcPct val="115000"/>
                        </a:lnSpc>
                        <a:spcAft>
                          <a:spcPts val="1000"/>
                        </a:spcAft>
                      </a:pPr>
                      <a:r>
                        <a:rPr lang="en-US" sz="1400" b="1" dirty="0">
                          <a:effectLst/>
                        </a:rPr>
                        <a:t>Clarification</a:t>
                      </a:r>
                      <a:endParaRPr lang="ru-RU" sz="1400" b="1" dirty="0">
                        <a:effectLst/>
                        <a:latin typeface="Calibri"/>
                        <a:ea typeface="Calibri"/>
                        <a:cs typeface="Times New Roman"/>
                      </a:endParaRPr>
                    </a:p>
                  </a:txBody>
                  <a:tcPr marL="48349" marR="4834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l">
                        <a:lnSpc>
                          <a:spcPct val="115000"/>
                        </a:lnSpc>
                        <a:spcAft>
                          <a:spcPts val="1000"/>
                        </a:spcAft>
                      </a:pPr>
                      <a:r>
                        <a:rPr lang="en-US" sz="1400" b="1" dirty="0">
                          <a:effectLst/>
                        </a:rPr>
                        <a:t>In other words    For example/for instance    Such as</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70799">
                <a:tc rowSpan="3">
                  <a:txBody>
                    <a:bodyPr/>
                    <a:lstStyle/>
                    <a:p>
                      <a:pPr algn="l">
                        <a:lnSpc>
                          <a:spcPct val="115000"/>
                        </a:lnSpc>
                        <a:spcAft>
                          <a:spcPts val="1000"/>
                        </a:spcAft>
                      </a:pPr>
                      <a:r>
                        <a:rPr lang="en-US" sz="1400" b="1" dirty="0">
                          <a:effectLst/>
                        </a:rPr>
                        <a:t>Result</a:t>
                      </a:r>
                      <a:endParaRPr lang="ru-RU" sz="1400" b="1" dirty="0">
                        <a:effectLst/>
                        <a:latin typeface="Calibri"/>
                        <a:ea typeface="Calibri"/>
                        <a:cs typeface="Times New Roman"/>
                      </a:endParaRPr>
                    </a:p>
                  </a:txBody>
                  <a:tcPr marL="48349" marR="4834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15000"/>
                        </a:lnSpc>
                        <a:spcAft>
                          <a:spcPts val="1000"/>
                        </a:spcAft>
                      </a:pPr>
                      <a:r>
                        <a:rPr lang="en-US" sz="1400" b="1" dirty="0">
                          <a:effectLst/>
                        </a:rPr>
                        <a:t>Conjunctions</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ru-RU" b="1" dirty="0"/>
                    </a:p>
                  </a:txBody>
                  <a:tcPr marL="48349" marR="483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l">
                        <a:lnSpc>
                          <a:spcPct val="115000"/>
                        </a:lnSpc>
                        <a:spcAft>
                          <a:spcPts val="1000"/>
                        </a:spcAft>
                      </a:pPr>
                      <a:r>
                        <a:rPr lang="en-US" sz="1400" b="1" dirty="0">
                          <a:effectLst/>
                        </a:rPr>
                        <a:t>because, as, since , so</a:t>
                      </a:r>
                      <a:endParaRPr lang="ru-RU" sz="1400" b="1" dirty="0">
                        <a:effectLst/>
                        <a:latin typeface="Calibri"/>
                        <a:ea typeface="Calibri"/>
                        <a:cs typeface="Times New Roman"/>
                      </a:endParaRPr>
                    </a:p>
                  </a:txBody>
                  <a:tcPr marL="48349" marR="4834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790">
                <a:tc vMerge="1">
                  <a:txBody>
                    <a:bodyPr/>
                    <a:lstStyle/>
                    <a:p>
                      <a:endParaRPr lang="ru-RU"/>
                    </a:p>
                  </a:txBody>
                  <a:tcPr/>
                </a:tc>
                <a:tc>
                  <a:txBody>
                    <a:bodyPr/>
                    <a:lstStyle/>
                    <a:p>
                      <a:pPr algn="l">
                        <a:lnSpc>
                          <a:spcPct val="115000"/>
                        </a:lnSpc>
                        <a:spcAft>
                          <a:spcPts val="1000"/>
                        </a:spcAft>
                      </a:pPr>
                      <a:r>
                        <a:rPr lang="en-US" sz="1400" b="1" dirty="0">
                          <a:effectLst/>
                        </a:rPr>
                        <a:t>Transitions</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ru-RU" b="1"/>
                    </a:p>
                  </a:txBody>
                  <a:tcPr marL="48349" marR="483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l">
                        <a:lnSpc>
                          <a:spcPct val="115000"/>
                        </a:lnSpc>
                        <a:spcAft>
                          <a:spcPts val="1000"/>
                        </a:spcAft>
                      </a:pPr>
                      <a:r>
                        <a:rPr lang="en-US" sz="1400" b="1" dirty="0">
                          <a:effectLst/>
                        </a:rPr>
                        <a:t>therefore, consequently,  as a result</a:t>
                      </a:r>
                      <a:endParaRPr lang="ru-RU" sz="1400" b="1" dirty="0">
                        <a:effectLst/>
                        <a:latin typeface="Calibri"/>
                        <a:ea typeface="Calibri"/>
                        <a:cs typeface="Times New Roman"/>
                      </a:endParaRPr>
                    </a:p>
                  </a:txBody>
                  <a:tcPr marL="48349" marR="48349"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996">
                <a:tc vMerge="1">
                  <a:txBody>
                    <a:bodyPr/>
                    <a:lstStyle/>
                    <a:p>
                      <a:endParaRPr lang="ru-RU"/>
                    </a:p>
                  </a:txBody>
                  <a:tcPr/>
                </a:tc>
                <a:tc>
                  <a:txBody>
                    <a:bodyPr/>
                    <a:lstStyle/>
                    <a:p>
                      <a:pPr algn="l">
                        <a:lnSpc>
                          <a:spcPct val="115000"/>
                        </a:lnSpc>
                        <a:spcAft>
                          <a:spcPts val="1000"/>
                        </a:spcAft>
                      </a:pPr>
                      <a:r>
                        <a:rPr lang="en-US" sz="1400" b="1" dirty="0">
                          <a:effectLst/>
                        </a:rPr>
                        <a:t>Prepositions</a:t>
                      </a:r>
                      <a:endParaRPr lang="ru-RU" sz="1400" b="1" dirty="0">
                        <a:effectLst/>
                        <a:latin typeface="Calibri"/>
                        <a:ea typeface="Calibri"/>
                        <a:cs typeface="Times New Roman"/>
                      </a:endParaRPr>
                    </a:p>
                  </a:txBody>
                  <a:tcPr marL="48349" marR="483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endParaRPr lang="ru-RU" b="1" dirty="0"/>
                    </a:p>
                  </a:txBody>
                  <a:tcPr marL="48349" marR="4834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ru-RU"/>
                    </a:p>
                  </a:txBody>
                  <a:tcPr/>
                </a:tc>
                <a:tc>
                  <a:txBody>
                    <a:bodyPr/>
                    <a:lstStyle/>
                    <a:p>
                      <a:pPr algn="l">
                        <a:lnSpc>
                          <a:spcPct val="115000"/>
                        </a:lnSpc>
                        <a:spcAft>
                          <a:spcPts val="1000"/>
                        </a:spcAft>
                      </a:pPr>
                      <a:r>
                        <a:rPr lang="en-US" sz="1400" b="1" dirty="0">
                          <a:effectLst/>
                        </a:rPr>
                        <a:t>due to , because of.</a:t>
                      </a:r>
                      <a:endParaRPr lang="ru-RU" sz="1400" b="1" dirty="0">
                        <a:effectLst/>
                        <a:latin typeface="Calibri"/>
                        <a:ea typeface="Calibri"/>
                        <a:cs typeface="Times New Roman"/>
                      </a:endParaRPr>
                    </a:p>
                  </a:txBody>
                  <a:tcPr marL="48349" marR="48349" marT="0" marB="0">
                    <a:lnT w="12700" cap="flat" cmpd="sng" algn="ctr">
                      <a:solidFill>
                        <a:schemeClr val="tx1"/>
                      </a:solidFill>
                      <a:prstDash val="solid"/>
                      <a:round/>
                      <a:headEnd type="none" w="med" len="med"/>
                      <a:tailEnd type="none" w="med" len="med"/>
                    </a:lnT>
                  </a:tcPr>
                </a:tc>
              </a:tr>
            </a:tbl>
          </a:graphicData>
        </a:graphic>
      </p:graphicFrame>
      <p:sp>
        <p:nvSpPr>
          <p:cNvPr id="10" name="Прямоугольник 9"/>
          <p:cNvSpPr/>
          <p:nvPr/>
        </p:nvSpPr>
        <p:spPr>
          <a:xfrm>
            <a:off x="1988055" y="-245277"/>
            <a:ext cx="5184576" cy="954107"/>
          </a:xfrm>
          <a:prstGeom prst="rect">
            <a:avLst/>
          </a:prstGeom>
        </p:spPr>
        <p:txBody>
          <a:bodyPr wrap="square">
            <a:spAutoFit/>
          </a:bodyPr>
          <a:lstStyle/>
          <a:p>
            <a:endParaRPr lang="en-US" sz="2800" b="1" dirty="0">
              <a:solidFill>
                <a:schemeClr val="tx2">
                  <a:lumMod val="50000"/>
                </a:schemeClr>
              </a:solidFill>
            </a:endParaRPr>
          </a:p>
          <a:p>
            <a:pPr algn="ctr"/>
            <a:r>
              <a:rPr lang="en-US" sz="2800" b="1" dirty="0">
                <a:solidFill>
                  <a:schemeClr val="tx2">
                    <a:lumMod val="50000"/>
                  </a:schemeClr>
                </a:solidFill>
              </a:rPr>
              <a:t>Linking words and phrases</a:t>
            </a:r>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508" y="6525664"/>
            <a:ext cx="550844" cy="244819"/>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005" y="6168028"/>
            <a:ext cx="601179" cy="267190"/>
          </a:xfrm>
          <a:prstGeom prst="rect">
            <a:avLst/>
          </a:prstGeom>
          <a:solidFill>
            <a:schemeClr val="bg2">
              <a:lumMod val="75000"/>
            </a:schemeClr>
          </a:solidFill>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803" y="6203549"/>
            <a:ext cx="532598" cy="236710"/>
          </a:xfrm>
          <a:prstGeom prst="rect">
            <a:avLst/>
          </a:prstGeom>
        </p:spPr>
      </p:pic>
      <p:pic>
        <p:nvPicPr>
          <p:cNvPr id="14" name="Рисунок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436" y="6470739"/>
            <a:ext cx="678813" cy="301695"/>
          </a:xfrm>
          <a:prstGeom prst="rect">
            <a:avLst/>
          </a:prstGeom>
        </p:spPr>
      </p:pic>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330" y="6162987"/>
            <a:ext cx="601178" cy="267190"/>
          </a:xfrm>
          <a:prstGeom prst="rect">
            <a:avLst/>
          </a:prstGeom>
        </p:spPr>
      </p:pic>
    </p:spTree>
    <p:extLst>
      <p:ext uri="{BB962C8B-B14F-4D97-AF65-F5344CB8AC3E}">
        <p14:creationId xmlns:p14="http://schemas.microsoft.com/office/powerpoint/2010/main" val="3088044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5785" y="1772816"/>
            <a:ext cx="7408333" cy="3450696"/>
          </a:xfrm>
        </p:spPr>
        <p:txBody>
          <a:bodyPr>
            <a:normAutofit/>
          </a:bodyPr>
          <a:lstStyle/>
          <a:p>
            <a:pPr lvl="0"/>
            <a:r>
              <a:rPr lang="en-US" dirty="0"/>
              <a:t>make an introduction( state the problem)</a:t>
            </a:r>
            <a:endParaRPr lang="ru-RU" dirty="0"/>
          </a:p>
          <a:p>
            <a:pPr lvl="0"/>
            <a:r>
              <a:rPr lang="en-US" dirty="0"/>
              <a:t>express your personal opinion and give 2-3 reasons for your opinion</a:t>
            </a:r>
            <a:endParaRPr lang="ru-RU" dirty="0"/>
          </a:p>
          <a:p>
            <a:pPr lvl="0"/>
            <a:r>
              <a:rPr lang="en-US" dirty="0"/>
              <a:t>express an opposing opinion and give 1-2 reasons for the opposing opinion</a:t>
            </a:r>
            <a:endParaRPr lang="ru-RU" dirty="0"/>
          </a:p>
          <a:p>
            <a:pPr lvl="0"/>
            <a:r>
              <a:rPr lang="en-US" dirty="0"/>
              <a:t>explain why you don’t agree with the opposing opinion</a:t>
            </a:r>
            <a:endParaRPr lang="ru-RU" dirty="0"/>
          </a:p>
          <a:p>
            <a:pPr lvl="0"/>
            <a:r>
              <a:rPr lang="en-US" dirty="0"/>
              <a:t>make a conclusion</a:t>
            </a:r>
            <a:endParaRPr lang="ru-RU" dirty="0"/>
          </a:p>
        </p:txBody>
      </p:sp>
      <p:sp>
        <p:nvSpPr>
          <p:cNvPr id="3" name="Заголовок 2"/>
          <p:cNvSpPr>
            <a:spLocks noGrp="1"/>
          </p:cNvSpPr>
          <p:nvPr>
            <p:ph type="title"/>
          </p:nvPr>
        </p:nvSpPr>
        <p:spPr>
          <a:xfrm>
            <a:off x="2339752" y="620688"/>
            <a:ext cx="4176464" cy="1252728"/>
          </a:xfrm>
        </p:spPr>
        <p:txBody>
          <a:bodyPr/>
          <a:lstStyle/>
          <a:p>
            <a:r>
              <a:rPr lang="en-US" dirty="0"/>
              <a:t>Plan</a:t>
            </a:r>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507" y="4370160"/>
            <a:ext cx="1978235" cy="1433504"/>
          </a:xfrm>
          <a:prstGeom prst="rect">
            <a:avLst/>
          </a:prstGeom>
        </p:spPr>
      </p:pic>
    </p:spTree>
    <p:extLst>
      <p:ext uri="{BB962C8B-B14F-4D97-AF65-F5344CB8AC3E}">
        <p14:creationId xmlns:p14="http://schemas.microsoft.com/office/powerpoint/2010/main" val="15218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5" y="260648"/>
            <a:ext cx="8280921" cy="6264696"/>
          </a:xfrm>
        </p:spPr>
        <p:txBody>
          <a:bodyPr>
            <a:normAutofit lnSpcReduction="10000"/>
          </a:bodyPr>
          <a:lstStyle/>
          <a:p>
            <a:pPr marL="0" indent="0">
              <a:buNone/>
            </a:pPr>
            <a:r>
              <a:rPr lang="en-US" dirty="0" smtClean="0"/>
              <a:t>                     Do We Benefit or Suffer from Computers?</a:t>
            </a:r>
          </a:p>
          <a:p>
            <a:pPr>
              <a:buFont typeface="Arial" pitchFamily="34" charset="0"/>
              <a:buChar char="•"/>
            </a:pPr>
            <a:endParaRPr lang="en-US" dirty="0" smtClean="0"/>
          </a:p>
          <a:p>
            <a:pPr>
              <a:buFont typeface="Arial" pitchFamily="34" charset="0"/>
              <a:buChar char="•"/>
            </a:pPr>
            <a:r>
              <a:rPr lang="en-US" dirty="0" smtClean="0"/>
              <a:t>People have always been …since times immemorial  (in resent years). Today …getting more and more popular.</a:t>
            </a:r>
          </a:p>
          <a:p>
            <a:pPr>
              <a:buFont typeface="Arial" pitchFamily="34" charset="0"/>
              <a:buChar char="•"/>
            </a:pPr>
            <a:r>
              <a:rPr lang="en-US" dirty="0" smtClean="0"/>
              <a:t>How do …influence…(Why do…)?              </a:t>
            </a:r>
          </a:p>
          <a:p>
            <a:pPr>
              <a:buFont typeface="Arial" pitchFamily="34" charset="0"/>
              <a:buChar char="•"/>
            </a:pPr>
            <a:endParaRPr lang="en-US" dirty="0" smtClean="0"/>
          </a:p>
          <a:p>
            <a:pPr>
              <a:buFont typeface="Arial" pitchFamily="34" charset="0"/>
              <a:buChar char="•"/>
            </a:pPr>
            <a:r>
              <a:rPr lang="en-US" dirty="0" smtClean="0"/>
              <a:t>In my opinion…First of all… Secondly…As a result… Moreover…       </a:t>
            </a:r>
          </a:p>
          <a:p>
            <a:pPr>
              <a:buFont typeface="Arial" pitchFamily="34" charset="0"/>
              <a:buChar char="•"/>
            </a:pPr>
            <a:endParaRPr lang="en-US" dirty="0"/>
          </a:p>
          <a:p>
            <a:pPr>
              <a:buFont typeface="Arial" pitchFamily="34" charset="0"/>
              <a:buChar char="•"/>
            </a:pPr>
            <a:r>
              <a:rPr lang="en-US" dirty="0" smtClean="0"/>
              <a:t>However (On the other hand) some people complain(argue)…Besides</a:t>
            </a:r>
          </a:p>
          <a:p>
            <a:pPr>
              <a:buFont typeface="Arial" pitchFamily="34" charset="0"/>
              <a:buChar char="•"/>
            </a:pPr>
            <a:endParaRPr lang="en-US" dirty="0"/>
          </a:p>
          <a:p>
            <a:pPr>
              <a:buFont typeface="Arial" pitchFamily="34" charset="0"/>
              <a:buChar char="•"/>
            </a:pPr>
            <a:r>
              <a:rPr lang="en-US" dirty="0" smtClean="0"/>
              <a:t>I strongly disagree with this opinion, because…</a:t>
            </a:r>
          </a:p>
          <a:p>
            <a:pPr>
              <a:buFont typeface="Arial" pitchFamily="34" charset="0"/>
              <a:buChar char="•"/>
            </a:pPr>
            <a:endParaRPr lang="en-US" dirty="0"/>
          </a:p>
          <a:p>
            <a:pPr>
              <a:buFont typeface="Arial" pitchFamily="34" charset="0"/>
              <a:buChar char="•"/>
            </a:pPr>
            <a:r>
              <a:rPr lang="en-US" dirty="0" smtClean="0"/>
              <a:t>Despite other people’s opinion(Nevertheless) I still believe…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3501008"/>
            <a:ext cx="1978235" cy="1433504"/>
          </a:xfrm>
          <a:prstGeom prst="rect">
            <a:avLst/>
          </a:prstGeom>
        </p:spPr>
      </p:pic>
    </p:spTree>
    <p:extLst>
      <p:ext uri="{BB962C8B-B14F-4D97-AF65-F5344CB8AC3E}">
        <p14:creationId xmlns:p14="http://schemas.microsoft.com/office/powerpoint/2010/main" val="21172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9" y="1916832"/>
            <a:ext cx="8136903" cy="4392488"/>
          </a:xfrm>
        </p:spPr>
        <p:txBody>
          <a:bodyPr>
            <a:normAutofit/>
          </a:bodyPr>
          <a:lstStyle/>
          <a:p>
            <a:r>
              <a:rPr lang="en-US" sz="3200" dirty="0" smtClean="0"/>
              <a:t>“The future is not a gift- it is an achievement”.</a:t>
            </a:r>
          </a:p>
          <a:p>
            <a:r>
              <a:rPr lang="en-US" sz="3200" dirty="0" smtClean="0"/>
              <a:t>“All good things are difficult to achieve”</a:t>
            </a:r>
          </a:p>
          <a:p>
            <a:r>
              <a:rPr lang="en-US" sz="3200" dirty="0" smtClean="0"/>
              <a:t>“Empty pockets never held anyone back. Only empty heads and empty hearts can do that”</a:t>
            </a:r>
            <a:endParaRPr lang="ru-RU" sz="3200" dirty="0"/>
          </a:p>
        </p:txBody>
      </p:sp>
      <p:sp>
        <p:nvSpPr>
          <p:cNvPr id="3" name="Заголовок 2"/>
          <p:cNvSpPr>
            <a:spLocks noGrp="1"/>
          </p:cNvSpPr>
          <p:nvPr>
            <p:ph type="title"/>
          </p:nvPr>
        </p:nvSpPr>
        <p:spPr>
          <a:xfrm>
            <a:off x="683568" y="332656"/>
            <a:ext cx="8229600" cy="1252728"/>
          </a:xfrm>
        </p:spPr>
        <p:txBody>
          <a:bodyPr/>
          <a:lstStyle/>
          <a:p>
            <a:r>
              <a:rPr lang="en-US" dirty="0" err="1" smtClean="0">
                <a:solidFill>
                  <a:srgbClr val="FF0000"/>
                </a:solidFill>
              </a:rPr>
              <a:t>Quot</a:t>
            </a:r>
            <a:r>
              <a:rPr lang="ru-RU" dirty="0" smtClean="0">
                <a:solidFill>
                  <a:srgbClr val="FF0000"/>
                </a:solidFill>
              </a:rPr>
              <a:t>а</a:t>
            </a:r>
            <a:r>
              <a:rPr lang="en-US" dirty="0" err="1" smtClean="0">
                <a:solidFill>
                  <a:srgbClr val="FF0000"/>
                </a:solidFill>
              </a:rPr>
              <a:t>tions</a:t>
            </a:r>
            <a:r>
              <a:rPr lang="en-US" dirty="0" smtClean="0">
                <a:solidFill>
                  <a:srgbClr val="FF0000"/>
                </a:solidFill>
              </a:rPr>
              <a:t> of famous people</a:t>
            </a:r>
            <a:endParaRPr lang="ru-RU" dirty="0">
              <a:solidFill>
                <a:srgbClr val="FF0000"/>
              </a:solidFill>
            </a:endParaRPr>
          </a:p>
        </p:txBody>
      </p:sp>
    </p:spTree>
    <p:extLst>
      <p:ext uri="{BB962C8B-B14F-4D97-AF65-F5344CB8AC3E}">
        <p14:creationId xmlns:p14="http://schemas.microsoft.com/office/powerpoint/2010/main" val="2120188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459" y="2674938"/>
            <a:ext cx="4235019" cy="3451225"/>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532" y="-73278"/>
            <a:ext cx="2569468" cy="1721544"/>
          </a:xfrm>
          <a:prstGeom prst="rect">
            <a:avLst/>
          </a:prstGeom>
        </p:spPr>
      </p:pic>
      <p:sp>
        <p:nvSpPr>
          <p:cNvPr id="5" name="Прямоугольник 4"/>
          <p:cNvSpPr/>
          <p:nvPr/>
        </p:nvSpPr>
        <p:spPr>
          <a:xfrm>
            <a:off x="1403648" y="1340768"/>
            <a:ext cx="6912768" cy="2123658"/>
          </a:xfrm>
          <a:prstGeom prst="rect">
            <a:avLst/>
          </a:prstGeom>
        </p:spPr>
        <p:txBody>
          <a:bodyPr wrap="square">
            <a:spAutoFit/>
          </a:bodyPr>
          <a:lstStyle/>
          <a:p>
            <a:pPr algn="ctr"/>
            <a:r>
              <a:rPr lang="en-US" sz="4400" b="1" i="1" dirty="0">
                <a:solidFill>
                  <a:schemeClr val="tx2">
                    <a:lumMod val="50000"/>
                  </a:schemeClr>
                </a:solidFill>
              </a:rPr>
              <a:t>Modern Technologies and Their Influence on Our Life and Language</a:t>
            </a: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71" y="2635712"/>
            <a:ext cx="2065412" cy="2065412"/>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289" y="5043182"/>
            <a:ext cx="2085068" cy="1563801"/>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2736424"/>
            <a:ext cx="1509184" cy="1973864"/>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429" y="96254"/>
            <a:ext cx="1625397" cy="1625397"/>
          </a:xfrm>
          <a:prstGeom prst="rect">
            <a:avLst/>
          </a:prstGeom>
        </p:spPr>
      </p:pic>
      <p:pic>
        <p:nvPicPr>
          <p:cNvPr id="11" name="Рисунок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3808" y="3464426"/>
            <a:ext cx="2651760" cy="1485900"/>
          </a:xfrm>
          <a:prstGeom prst="rect">
            <a:avLst/>
          </a:prstGeom>
        </p:spPr>
      </p:pic>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592" y="4437112"/>
            <a:ext cx="1497294" cy="2253428"/>
          </a:xfrm>
          <a:prstGeom prst="rect">
            <a:avLst/>
          </a:prstGeom>
        </p:spPr>
      </p:pic>
      <p:pic>
        <p:nvPicPr>
          <p:cNvPr id="13" name="Рисунок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47864" y="96255"/>
            <a:ext cx="1993838" cy="1244514"/>
          </a:xfrm>
          <a:prstGeom prst="rect">
            <a:avLst/>
          </a:prstGeom>
        </p:spPr>
      </p:pic>
    </p:spTree>
    <p:extLst>
      <p:ext uri="{BB962C8B-B14F-4D97-AF65-F5344CB8AC3E}">
        <p14:creationId xmlns:p14="http://schemas.microsoft.com/office/powerpoint/2010/main" val="3660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par>
                                <p:cTn id="41" presetID="3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par>
                                <p:cTn id="47" presetID="3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 calcmode="lin" valueType="num">
                                      <p:cBhvr>
                                        <p:cTn id="59" dur="1000" fill="hold"/>
                                        <p:tgtEl>
                                          <p:spTgt spid="5"/>
                                        </p:tgtEl>
                                        <p:attrNameLst>
                                          <p:attrName>style.rotation</p:attrName>
                                        </p:attrNameLst>
                                      </p:cBhvr>
                                      <p:tavLst>
                                        <p:tav tm="0">
                                          <p:val>
                                            <p:fltVal val="90"/>
                                          </p:val>
                                        </p:tav>
                                        <p:tav tm="100000">
                                          <p:val>
                                            <p:fltVal val="0"/>
                                          </p:val>
                                        </p:tav>
                                      </p:tavLst>
                                    </p:anim>
                                    <p:animEffect transition="in" filter="fade">
                                      <p:cBhvr>
                                        <p:cTn id="6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05" y="3172998"/>
            <a:ext cx="1585181" cy="1848009"/>
          </a:xfrm>
          <a:prstGeom prst="rect">
            <a:avLst/>
          </a:prstGeom>
        </p:spPr>
      </p:pic>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0153" y="3284057"/>
            <a:ext cx="1529642" cy="1403341"/>
          </a:xfr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928" y="1971368"/>
            <a:ext cx="1871845" cy="1485591"/>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7325" y="4924095"/>
            <a:ext cx="1898581" cy="1705312"/>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580" y="3518312"/>
            <a:ext cx="1648636" cy="1236477"/>
          </a:xfrm>
          <a:prstGeom prst="rect">
            <a:avLst/>
          </a:prstGeom>
        </p:spPr>
      </p:pic>
      <p:pic>
        <p:nvPicPr>
          <p:cNvPr id="13" name="Рисунок 12"/>
          <p:cNvPicPr>
            <a:picLocks noChangeAspect="1"/>
          </p:cNvPicPr>
          <p:nvPr/>
        </p:nvPicPr>
        <p:blipFill rotWithShape="1">
          <a:blip r:embed="rId7">
            <a:extLst>
              <a:ext uri="{28A0092B-C50C-407E-A947-70E740481C1C}">
                <a14:useLocalDpi xmlns:a14="http://schemas.microsoft.com/office/drawing/2010/main" val="0"/>
              </a:ext>
            </a:extLst>
          </a:blip>
          <a:srcRect b="6045"/>
          <a:stretch/>
        </p:blipFill>
        <p:spPr>
          <a:xfrm>
            <a:off x="2411760" y="5053077"/>
            <a:ext cx="2087080" cy="1531968"/>
          </a:xfrm>
          <a:prstGeom prst="rect">
            <a:avLst/>
          </a:prstGeom>
        </p:spPr>
      </p:pic>
      <p:sp>
        <p:nvSpPr>
          <p:cNvPr id="17" name="Прямоугольник 16"/>
          <p:cNvSpPr/>
          <p:nvPr/>
        </p:nvSpPr>
        <p:spPr>
          <a:xfrm>
            <a:off x="2411760" y="188640"/>
            <a:ext cx="6547122" cy="2375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8010" y="3224131"/>
            <a:ext cx="1858190" cy="1709991"/>
          </a:xfrm>
          <a:prstGeom prst="rect">
            <a:avLst/>
          </a:prstGeom>
        </p:spPr>
      </p:pic>
      <p:pic>
        <p:nvPicPr>
          <p:cNvPr id="11" name="Рисунок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5849" y="1550486"/>
            <a:ext cx="1622512" cy="1622512"/>
          </a:xfrm>
          <a:prstGeom prst="rect">
            <a:avLst/>
          </a:prstGeom>
        </p:spPr>
      </p:pic>
      <p:pic>
        <p:nvPicPr>
          <p:cNvPr id="10" name="Рисунок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9285" y="5138760"/>
            <a:ext cx="2142338" cy="1360602"/>
          </a:xfrm>
          <a:prstGeom prst="rect">
            <a:avLst/>
          </a:prstGeom>
        </p:spPr>
      </p:pic>
      <p:pic>
        <p:nvPicPr>
          <p:cNvPr id="7" name="Рисунок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55624" y="148549"/>
            <a:ext cx="2094601" cy="1146680"/>
          </a:xfrm>
          <a:prstGeom prst="rect">
            <a:avLst/>
          </a:prstGeom>
        </p:spPr>
      </p:pic>
      <p:sp>
        <p:nvSpPr>
          <p:cNvPr id="18" name="Прямоугольник 17"/>
          <p:cNvSpPr/>
          <p:nvPr/>
        </p:nvSpPr>
        <p:spPr>
          <a:xfrm>
            <a:off x="107504" y="188640"/>
            <a:ext cx="2592288" cy="1816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75856" y="380337"/>
            <a:ext cx="1978235" cy="1433504"/>
          </a:xfrm>
          <a:prstGeom prst="rect">
            <a:avLst/>
          </a:prstGeom>
        </p:spPr>
      </p:pic>
      <p:pic>
        <p:nvPicPr>
          <p:cNvPr id="15" name="Рисунок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5219" y="61491"/>
            <a:ext cx="2569799" cy="1927349"/>
          </a:xfrm>
          <a:prstGeom prst="rect">
            <a:avLst/>
          </a:prstGeom>
        </p:spPr>
      </p:pic>
      <p:sp>
        <p:nvSpPr>
          <p:cNvPr id="20" name="TextBox 19"/>
          <p:cNvSpPr txBox="1"/>
          <p:nvPr/>
        </p:nvSpPr>
        <p:spPr>
          <a:xfrm>
            <a:off x="2288092" y="2155253"/>
            <a:ext cx="4680883" cy="64633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b="1" i="1" dirty="0" smtClean="0">
                <a:solidFill>
                  <a:schemeClr val="tx2">
                    <a:lumMod val="75000"/>
                  </a:schemeClr>
                </a:solidFill>
                <a:latin typeface="Forte" pitchFamily="66" charset="0"/>
              </a:rPr>
              <a:t>Up-to-date Inventions</a:t>
            </a:r>
            <a:endParaRPr lang="ru-RU" sz="3600" b="1" i="1" dirty="0">
              <a:solidFill>
                <a:schemeClr val="tx2">
                  <a:lumMod val="75000"/>
                </a:schemeClr>
              </a:solidFill>
            </a:endParaRPr>
          </a:p>
        </p:txBody>
      </p:sp>
      <p:pic>
        <p:nvPicPr>
          <p:cNvPr id="21" name="Рисунок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5748" y="4723861"/>
            <a:ext cx="1981200" cy="1981200"/>
          </a:xfrm>
          <a:prstGeom prst="rect">
            <a:avLst/>
          </a:prstGeom>
        </p:spPr>
      </p:pic>
    </p:spTree>
    <p:extLst>
      <p:ext uri="{BB962C8B-B14F-4D97-AF65-F5344CB8AC3E}">
        <p14:creationId xmlns:p14="http://schemas.microsoft.com/office/powerpoint/2010/main" val="189624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ppt_w</p:attrName>
                                        </p:attrNameLst>
                                      </p:cBhvr>
                                      <p:tavLst>
                                        <p:tav tm="0">
                                          <p:val>
                                            <p:fltVal val="0"/>
                                          </p:val>
                                        </p:tav>
                                        <p:tav tm="100000">
                                          <p:val>
                                            <p:strVal val="#ppt_w"/>
                                          </p:val>
                                        </p:tav>
                                      </p:tavLst>
                                    </p:anim>
                                    <p:anim calcmode="lin" valueType="num">
                                      <p:cBhvr>
                                        <p:cTn id="45" dur="1000" fill="hold"/>
                                        <p:tgtEl>
                                          <p:spTgt spid="16"/>
                                        </p:tgtEl>
                                        <p:attrNameLst>
                                          <p:attrName>ppt_h</p:attrName>
                                        </p:attrNameLst>
                                      </p:cBhvr>
                                      <p:tavLst>
                                        <p:tav tm="0">
                                          <p:val>
                                            <p:fltVal val="0"/>
                                          </p:val>
                                        </p:tav>
                                        <p:tav tm="100000">
                                          <p:val>
                                            <p:strVal val="#ppt_h"/>
                                          </p:val>
                                        </p:tav>
                                      </p:tavLst>
                                    </p:anim>
                                    <p:anim calcmode="lin" valueType="num">
                                      <p:cBhvr>
                                        <p:cTn id="46" dur="1000" fill="hold"/>
                                        <p:tgtEl>
                                          <p:spTgt spid="16"/>
                                        </p:tgtEl>
                                        <p:attrNameLst>
                                          <p:attrName>style.rotation</p:attrName>
                                        </p:attrNameLst>
                                      </p:cBhvr>
                                      <p:tavLst>
                                        <p:tav tm="0">
                                          <p:val>
                                            <p:fltVal val="90"/>
                                          </p:val>
                                        </p:tav>
                                        <p:tav tm="100000">
                                          <p:val>
                                            <p:fltVal val="0"/>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fltVal val="0"/>
                                          </p:val>
                                        </p:tav>
                                        <p:tav tm="100000">
                                          <p:val>
                                            <p:strVal val="#ppt_w"/>
                                          </p:val>
                                        </p:tav>
                                      </p:tavLst>
                                    </p:anim>
                                    <p:anim calcmode="lin" valueType="num">
                                      <p:cBhvr>
                                        <p:cTn id="53" dur="1000" fill="hold"/>
                                        <p:tgtEl>
                                          <p:spTgt spid="10"/>
                                        </p:tgtEl>
                                        <p:attrNameLst>
                                          <p:attrName>ppt_h</p:attrName>
                                        </p:attrNameLst>
                                      </p:cBhvr>
                                      <p:tavLst>
                                        <p:tav tm="0">
                                          <p:val>
                                            <p:fltVal val="0"/>
                                          </p:val>
                                        </p:tav>
                                        <p:tav tm="100000">
                                          <p:val>
                                            <p:strVal val="#ppt_h"/>
                                          </p:val>
                                        </p:tav>
                                      </p:tavLst>
                                    </p:anim>
                                    <p:anim calcmode="lin" valueType="num">
                                      <p:cBhvr>
                                        <p:cTn id="54" dur="1000" fill="hold"/>
                                        <p:tgtEl>
                                          <p:spTgt spid="10"/>
                                        </p:tgtEl>
                                        <p:attrNameLst>
                                          <p:attrName>style.rotation</p:attrName>
                                        </p:attrNameLst>
                                      </p:cBhvr>
                                      <p:tavLst>
                                        <p:tav tm="0">
                                          <p:val>
                                            <p:fltVal val="90"/>
                                          </p:val>
                                        </p:tav>
                                        <p:tav tm="100000">
                                          <p:val>
                                            <p:fltVal val="0"/>
                                          </p:val>
                                        </p:tav>
                                      </p:tavLst>
                                    </p:anim>
                                    <p:animEffect transition="in" filter="fade">
                                      <p:cBhvr>
                                        <p:cTn id="55" dur="10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1000" fill="hold"/>
                                        <p:tgtEl>
                                          <p:spTgt spid="5"/>
                                        </p:tgtEl>
                                        <p:attrNameLst>
                                          <p:attrName>ppt_w</p:attrName>
                                        </p:attrNameLst>
                                      </p:cBhvr>
                                      <p:tavLst>
                                        <p:tav tm="0">
                                          <p:val>
                                            <p:fltVal val="0"/>
                                          </p:val>
                                        </p:tav>
                                        <p:tav tm="100000">
                                          <p:val>
                                            <p:strVal val="#ppt_w"/>
                                          </p:val>
                                        </p:tav>
                                      </p:tavLst>
                                    </p:anim>
                                    <p:anim calcmode="lin" valueType="num">
                                      <p:cBhvr>
                                        <p:cTn id="61" dur="1000" fill="hold"/>
                                        <p:tgtEl>
                                          <p:spTgt spid="5"/>
                                        </p:tgtEl>
                                        <p:attrNameLst>
                                          <p:attrName>ppt_h</p:attrName>
                                        </p:attrNameLst>
                                      </p:cBhvr>
                                      <p:tavLst>
                                        <p:tav tm="0">
                                          <p:val>
                                            <p:fltVal val="0"/>
                                          </p:val>
                                        </p:tav>
                                        <p:tav tm="100000">
                                          <p:val>
                                            <p:strVal val="#ppt_h"/>
                                          </p:val>
                                        </p:tav>
                                      </p:tavLst>
                                    </p:anim>
                                    <p:anim calcmode="lin" valueType="num">
                                      <p:cBhvr>
                                        <p:cTn id="62" dur="1000" fill="hold"/>
                                        <p:tgtEl>
                                          <p:spTgt spid="5"/>
                                        </p:tgtEl>
                                        <p:attrNameLst>
                                          <p:attrName>style.rotation</p:attrName>
                                        </p:attrNameLst>
                                      </p:cBhvr>
                                      <p:tavLst>
                                        <p:tav tm="0">
                                          <p:val>
                                            <p:fltVal val="90"/>
                                          </p:val>
                                        </p:tav>
                                        <p:tav tm="100000">
                                          <p:val>
                                            <p:fltVal val="0"/>
                                          </p:val>
                                        </p:tav>
                                      </p:tavLst>
                                    </p:anim>
                                    <p:animEffect transition="in" filter="fade">
                                      <p:cBhvr>
                                        <p:cTn id="63" dur="10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1000" fill="hold"/>
                                        <p:tgtEl>
                                          <p:spTgt spid="19"/>
                                        </p:tgtEl>
                                        <p:attrNameLst>
                                          <p:attrName>ppt_w</p:attrName>
                                        </p:attrNameLst>
                                      </p:cBhvr>
                                      <p:tavLst>
                                        <p:tav tm="0">
                                          <p:val>
                                            <p:fltVal val="0"/>
                                          </p:val>
                                        </p:tav>
                                        <p:tav tm="100000">
                                          <p:val>
                                            <p:strVal val="#ppt_w"/>
                                          </p:val>
                                        </p:tav>
                                      </p:tavLst>
                                    </p:anim>
                                    <p:anim calcmode="lin" valueType="num">
                                      <p:cBhvr>
                                        <p:cTn id="69" dur="1000" fill="hold"/>
                                        <p:tgtEl>
                                          <p:spTgt spid="19"/>
                                        </p:tgtEl>
                                        <p:attrNameLst>
                                          <p:attrName>ppt_h</p:attrName>
                                        </p:attrNameLst>
                                      </p:cBhvr>
                                      <p:tavLst>
                                        <p:tav tm="0">
                                          <p:val>
                                            <p:fltVal val="0"/>
                                          </p:val>
                                        </p:tav>
                                        <p:tav tm="100000">
                                          <p:val>
                                            <p:strVal val="#ppt_h"/>
                                          </p:val>
                                        </p:tav>
                                      </p:tavLst>
                                    </p:anim>
                                    <p:anim calcmode="lin" valueType="num">
                                      <p:cBhvr>
                                        <p:cTn id="70" dur="1000" fill="hold"/>
                                        <p:tgtEl>
                                          <p:spTgt spid="19"/>
                                        </p:tgtEl>
                                        <p:attrNameLst>
                                          <p:attrName>style.rotation</p:attrName>
                                        </p:attrNameLst>
                                      </p:cBhvr>
                                      <p:tavLst>
                                        <p:tav tm="0">
                                          <p:val>
                                            <p:fltVal val="90"/>
                                          </p:val>
                                        </p:tav>
                                        <p:tav tm="100000">
                                          <p:val>
                                            <p:fltVal val="0"/>
                                          </p:val>
                                        </p:tav>
                                      </p:tavLst>
                                    </p:anim>
                                    <p:animEffect transition="in" filter="fade">
                                      <p:cBhvr>
                                        <p:cTn id="71" dur="10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1000" fill="hold"/>
                                        <p:tgtEl>
                                          <p:spTgt spid="13"/>
                                        </p:tgtEl>
                                        <p:attrNameLst>
                                          <p:attrName>ppt_w</p:attrName>
                                        </p:attrNameLst>
                                      </p:cBhvr>
                                      <p:tavLst>
                                        <p:tav tm="0">
                                          <p:val>
                                            <p:fltVal val="0"/>
                                          </p:val>
                                        </p:tav>
                                        <p:tav tm="100000">
                                          <p:val>
                                            <p:strVal val="#ppt_w"/>
                                          </p:val>
                                        </p:tav>
                                      </p:tavLst>
                                    </p:anim>
                                    <p:anim calcmode="lin" valueType="num">
                                      <p:cBhvr>
                                        <p:cTn id="77" dur="1000" fill="hold"/>
                                        <p:tgtEl>
                                          <p:spTgt spid="13"/>
                                        </p:tgtEl>
                                        <p:attrNameLst>
                                          <p:attrName>ppt_h</p:attrName>
                                        </p:attrNameLst>
                                      </p:cBhvr>
                                      <p:tavLst>
                                        <p:tav tm="0">
                                          <p:val>
                                            <p:fltVal val="0"/>
                                          </p:val>
                                        </p:tav>
                                        <p:tav tm="100000">
                                          <p:val>
                                            <p:strVal val="#ppt_h"/>
                                          </p:val>
                                        </p:tav>
                                      </p:tavLst>
                                    </p:anim>
                                    <p:anim calcmode="lin" valueType="num">
                                      <p:cBhvr>
                                        <p:cTn id="78" dur="1000" fill="hold"/>
                                        <p:tgtEl>
                                          <p:spTgt spid="13"/>
                                        </p:tgtEl>
                                        <p:attrNameLst>
                                          <p:attrName>style.rotation</p:attrName>
                                        </p:attrNameLst>
                                      </p:cBhvr>
                                      <p:tavLst>
                                        <p:tav tm="0">
                                          <p:val>
                                            <p:fltVal val="90"/>
                                          </p:val>
                                        </p:tav>
                                        <p:tav tm="100000">
                                          <p:val>
                                            <p:fltVal val="0"/>
                                          </p:val>
                                        </p:tav>
                                      </p:tavLst>
                                    </p:anim>
                                    <p:animEffect transition="in" filter="fade">
                                      <p:cBhvr>
                                        <p:cTn id="79" dur="10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p:cTn id="84" dur="1000" fill="hold"/>
                                        <p:tgtEl>
                                          <p:spTgt spid="4"/>
                                        </p:tgtEl>
                                        <p:attrNameLst>
                                          <p:attrName>ppt_w</p:attrName>
                                        </p:attrNameLst>
                                      </p:cBhvr>
                                      <p:tavLst>
                                        <p:tav tm="0">
                                          <p:val>
                                            <p:fltVal val="0"/>
                                          </p:val>
                                        </p:tav>
                                        <p:tav tm="100000">
                                          <p:val>
                                            <p:strVal val="#ppt_w"/>
                                          </p:val>
                                        </p:tav>
                                      </p:tavLst>
                                    </p:anim>
                                    <p:anim calcmode="lin" valueType="num">
                                      <p:cBhvr>
                                        <p:cTn id="85" dur="1000" fill="hold"/>
                                        <p:tgtEl>
                                          <p:spTgt spid="4"/>
                                        </p:tgtEl>
                                        <p:attrNameLst>
                                          <p:attrName>ppt_h</p:attrName>
                                        </p:attrNameLst>
                                      </p:cBhvr>
                                      <p:tavLst>
                                        <p:tav tm="0">
                                          <p:val>
                                            <p:fltVal val="0"/>
                                          </p:val>
                                        </p:tav>
                                        <p:tav tm="100000">
                                          <p:val>
                                            <p:strVal val="#ppt_h"/>
                                          </p:val>
                                        </p:tav>
                                      </p:tavLst>
                                    </p:anim>
                                    <p:anim calcmode="lin" valueType="num">
                                      <p:cBhvr>
                                        <p:cTn id="86" dur="1000" fill="hold"/>
                                        <p:tgtEl>
                                          <p:spTgt spid="4"/>
                                        </p:tgtEl>
                                        <p:attrNameLst>
                                          <p:attrName>style.rotation</p:attrName>
                                        </p:attrNameLst>
                                      </p:cBhvr>
                                      <p:tavLst>
                                        <p:tav tm="0">
                                          <p:val>
                                            <p:fltVal val="90"/>
                                          </p:val>
                                        </p:tav>
                                        <p:tav tm="100000">
                                          <p:val>
                                            <p:fltVal val="0"/>
                                          </p:val>
                                        </p:tav>
                                      </p:tavLst>
                                    </p:anim>
                                    <p:animEffect transition="in" filter="fade">
                                      <p:cBhvr>
                                        <p:cTn id="87" dur="1000"/>
                                        <p:tgtEl>
                                          <p:spTgt spid="4"/>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1000" fill="hold"/>
                                        <p:tgtEl>
                                          <p:spTgt spid="21"/>
                                        </p:tgtEl>
                                        <p:attrNameLst>
                                          <p:attrName>ppt_w</p:attrName>
                                        </p:attrNameLst>
                                      </p:cBhvr>
                                      <p:tavLst>
                                        <p:tav tm="0">
                                          <p:val>
                                            <p:fltVal val="0"/>
                                          </p:val>
                                        </p:tav>
                                        <p:tav tm="100000">
                                          <p:val>
                                            <p:strVal val="#ppt_w"/>
                                          </p:val>
                                        </p:tav>
                                      </p:tavLst>
                                    </p:anim>
                                    <p:anim calcmode="lin" valueType="num">
                                      <p:cBhvr>
                                        <p:cTn id="93" dur="1000" fill="hold"/>
                                        <p:tgtEl>
                                          <p:spTgt spid="21"/>
                                        </p:tgtEl>
                                        <p:attrNameLst>
                                          <p:attrName>ppt_h</p:attrName>
                                        </p:attrNameLst>
                                      </p:cBhvr>
                                      <p:tavLst>
                                        <p:tav tm="0">
                                          <p:val>
                                            <p:fltVal val="0"/>
                                          </p:val>
                                        </p:tav>
                                        <p:tav tm="100000">
                                          <p:val>
                                            <p:strVal val="#ppt_h"/>
                                          </p:val>
                                        </p:tav>
                                      </p:tavLst>
                                    </p:anim>
                                    <p:anim calcmode="lin" valueType="num">
                                      <p:cBhvr>
                                        <p:cTn id="94" dur="1000" fill="hold"/>
                                        <p:tgtEl>
                                          <p:spTgt spid="21"/>
                                        </p:tgtEl>
                                        <p:attrNameLst>
                                          <p:attrName>style.rotation</p:attrName>
                                        </p:attrNameLst>
                                      </p:cBhvr>
                                      <p:tavLst>
                                        <p:tav tm="0">
                                          <p:val>
                                            <p:fltVal val="90"/>
                                          </p:val>
                                        </p:tav>
                                        <p:tav tm="100000">
                                          <p:val>
                                            <p:fltVal val="0"/>
                                          </p:val>
                                        </p:tav>
                                      </p:tavLst>
                                    </p:anim>
                                    <p:animEffect transition="in" filter="fade">
                                      <p:cBhvr>
                                        <p:cTn id="95" dur="10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nodeType="click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p:cTn id="100" dur="1000" fill="hold"/>
                                        <p:tgtEl>
                                          <p:spTgt spid="8"/>
                                        </p:tgtEl>
                                        <p:attrNameLst>
                                          <p:attrName>ppt_w</p:attrName>
                                        </p:attrNameLst>
                                      </p:cBhvr>
                                      <p:tavLst>
                                        <p:tav tm="0">
                                          <p:val>
                                            <p:fltVal val="0"/>
                                          </p:val>
                                        </p:tav>
                                        <p:tav tm="100000">
                                          <p:val>
                                            <p:strVal val="#ppt_w"/>
                                          </p:val>
                                        </p:tav>
                                      </p:tavLst>
                                    </p:anim>
                                    <p:anim calcmode="lin" valueType="num">
                                      <p:cBhvr>
                                        <p:cTn id="101" dur="1000" fill="hold"/>
                                        <p:tgtEl>
                                          <p:spTgt spid="8"/>
                                        </p:tgtEl>
                                        <p:attrNameLst>
                                          <p:attrName>ppt_h</p:attrName>
                                        </p:attrNameLst>
                                      </p:cBhvr>
                                      <p:tavLst>
                                        <p:tav tm="0">
                                          <p:val>
                                            <p:fltVal val="0"/>
                                          </p:val>
                                        </p:tav>
                                        <p:tav tm="100000">
                                          <p:val>
                                            <p:strVal val="#ppt_h"/>
                                          </p:val>
                                        </p:tav>
                                      </p:tavLst>
                                    </p:anim>
                                    <p:anim calcmode="lin" valueType="num">
                                      <p:cBhvr>
                                        <p:cTn id="102" dur="1000" fill="hold"/>
                                        <p:tgtEl>
                                          <p:spTgt spid="8"/>
                                        </p:tgtEl>
                                        <p:attrNameLst>
                                          <p:attrName>style.rotation</p:attrName>
                                        </p:attrNameLst>
                                      </p:cBhvr>
                                      <p:tavLst>
                                        <p:tav tm="0">
                                          <p:val>
                                            <p:fltVal val="90"/>
                                          </p:val>
                                        </p:tav>
                                        <p:tav tm="100000">
                                          <p:val>
                                            <p:fltVal val="0"/>
                                          </p:val>
                                        </p:tav>
                                      </p:tavLst>
                                    </p:anim>
                                    <p:animEffect transition="in" filter="fade">
                                      <p:cBhvr>
                                        <p:cTn id="103" dur="10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nodeType="click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1000" fill="hold"/>
                                        <p:tgtEl>
                                          <p:spTgt spid="6"/>
                                        </p:tgtEl>
                                        <p:attrNameLst>
                                          <p:attrName>ppt_w</p:attrName>
                                        </p:attrNameLst>
                                      </p:cBhvr>
                                      <p:tavLst>
                                        <p:tav tm="0">
                                          <p:val>
                                            <p:fltVal val="0"/>
                                          </p:val>
                                        </p:tav>
                                        <p:tav tm="100000">
                                          <p:val>
                                            <p:strVal val="#ppt_w"/>
                                          </p:val>
                                        </p:tav>
                                      </p:tavLst>
                                    </p:anim>
                                    <p:anim calcmode="lin" valueType="num">
                                      <p:cBhvr>
                                        <p:cTn id="109" dur="1000" fill="hold"/>
                                        <p:tgtEl>
                                          <p:spTgt spid="6"/>
                                        </p:tgtEl>
                                        <p:attrNameLst>
                                          <p:attrName>ppt_h</p:attrName>
                                        </p:attrNameLst>
                                      </p:cBhvr>
                                      <p:tavLst>
                                        <p:tav tm="0">
                                          <p:val>
                                            <p:fltVal val="0"/>
                                          </p:val>
                                        </p:tav>
                                        <p:tav tm="100000">
                                          <p:val>
                                            <p:strVal val="#ppt_h"/>
                                          </p:val>
                                        </p:tav>
                                      </p:tavLst>
                                    </p:anim>
                                    <p:anim calcmode="lin" valueType="num">
                                      <p:cBhvr>
                                        <p:cTn id="110" dur="1000" fill="hold"/>
                                        <p:tgtEl>
                                          <p:spTgt spid="6"/>
                                        </p:tgtEl>
                                        <p:attrNameLst>
                                          <p:attrName>style.rotation</p:attrName>
                                        </p:attrNameLst>
                                      </p:cBhvr>
                                      <p:tavLst>
                                        <p:tav tm="0">
                                          <p:val>
                                            <p:fltVal val="90"/>
                                          </p:val>
                                        </p:tav>
                                        <p:tav tm="100000">
                                          <p:val>
                                            <p:fltVal val="0"/>
                                          </p:val>
                                        </p:tav>
                                      </p:tavLst>
                                    </p:anim>
                                    <p:animEffect transition="in" filter="fade">
                                      <p:cBhvr>
                                        <p:cTn id="1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221031" y="2492895"/>
            <a:ext cx="45365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951820" y="2792251"/>
            <a:ext cx="3456384" cy="769441"/>
          </a:xfrm>
          <a:prstGeom prst="rect">
            <a:avLst/>
          </a:prstGeom>
          <a:noFill/>
        </p:spPr>
        <p:txBody>
          <a:bodyPr wrap="square" rtlCol="0">
            <a:spAutoFit/>
          </a:bodyPr>
          <a:lstStyle/>
          <a:p>
            <a:pPr algn="ctr"/>
            <a:r>
              <a:rPr lang="en-US" sz="4400" b="1" i="1" u="sng" dirty="0" smtClean="0">
                <a:solidFill>
                  <a:schemeClr val="tx2">
                    <a:lumMod val="50000"/>
                  </a:schemeClr>
                </a:solidFill>
              </a:rPr>
              <a:t>Technology</a:t>
            </a:r>
            <a:endParaRPr lang="ru-RU" sz="4400" b="1" i="1" u="sng" dirty="0">
              <a:solidFill>
                <a:schemeClr val="tx2">
                  <a:lumMod val="50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29438">
            <a:off x="1954266" y="4019813"/>
            <a:ext cx="1228829" cy="483247"/>
          </a:xfrm>
          <a:prstGeom prst="rect">
            <a:avLst/>
          </a:prstGeo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47207" y="4244752"/>
            <a:ext cx="1286100" cy="505769"/>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136437">
            <a:off x="5890839" y="3970141"/>
            <a:ext cx="1279769" cy="503280"/>
          </a:xfrm>
          <a:prstGeom prst="rect">
            <a:avLst/>
          </a:prstGeom>
        </p:spPr>
      </p:pic>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843754" y="1593507"/>
            <a:ext cx="1291057" cy="507719"/>
          </a:xfrm>
          <a:prstGeom prst="rect">
            <a:avLst/>
          </a:prstGeom>
        </p:spPr>
      </p:pic>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391035">
            <a:off x="1900919" y="1935001"/>
            <a:ext cx="1335525" cy="525206"/>
          </a:xfrm>
          <a:prstGeom prst="rect">
            <a:avLst/>
          </a:prstGeom>
        </p:spPr>
      </p:pic>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753231">
            <a:off x="5874612" y="1939582"/>
            <a:ext cx="1312220" cy="516042"/>
          </a:xfrm>
          <a:prstGeom prst="rect">
            <a:avLst/>
          </a:prstGeom>
        </p:spPr>
      </p:pic>
      <p:sp>
        <p:nvSpPr>
          <p:cNvPr id="14" name="TextBox 13"/>
          <p:cNvSpPr txBox="1"/>
          <p:nvPr/>
        </p:nvSpPr>
        <p:spPr>
          <a:xfrm>
            <a:off x="539552" y="1140698"/>
            <a:ext cx="2232248" cy="523220"/>
          </a:xfrm>
          <a:prstGeom prst="rect">
            <a:avLst/>
          </a:prstGeom>
          <a:noFill/>
        </p:spPr>
        <p:txBody>
          <a:bodyPr wrap="square" rtlCol="0">
            <a:spAutoFit/>
          </a:bodyPr>
          <a:lstStyle/>
          <a:p>
            <a:r>
              <a:rPr lang="en-US" sz="2800" b="1" dirty="0" smtClean="0">
                <a:solidFill>
                  <a:schemeClr val="tx2">
                    <a:lumMod val="75000"/>
                  </a:schemeClr>
                </a:solidFill>
              </a:rPr>
              <a:t>Science</a:t>
            </a:r>
            <a:endParaRPr lang="ru-RU" sz="2800" b="1" dirty="0">
              <a:solidFill>
                <a:schemeClr val="tx2">
                  <a:lumMod val="75000"/>
                </a:schemeClr>
              </a:solidFill>
            </a:endParaRPr>
          </a:p>
        </p:txBody>
      </p:sp>
      <p:sp>
        <p:nvSpPr>
          <p:cNvPr id="15" name="TextBox 14"/>
          <p:cNvSpPr txBox="1"/>
          <p:nvPr/>
        </p:nvSpPr>
        <p:spPr>
          <a:xfrm>
            <a:off x="3491880" y="863284"/>
            <a:ext cx="2120367" cy="523220"/>
          </a:xfrm>
          <a:prstGeom prst="rect">
            <a:avLst/>
          </a:prstGeom>
          <a:noFill/>
        </p:spPr>
        <p:txBody>
          <a:bodyPr wrap="square" rtlCol="0">
            <a:spAutoFit/>
          </a:bodyPr>
          <a:lstStyle/>
          <a:p>
            <a:r>
              <a:rPr lang="en-US" sz="2800" b="1" dirty="0" smtClean="0">
                <a:solidFill>
                  <a:schemeClr val="tx2">
                    <a:lumMod val="75000"/>
                  </a:schemeClr>
                </a:solidFill>
              </a:rPr>
              <a:t>Households</a:t>
            </a:r>
            <a:endParaRPr lang="ru-RU" sz="2800" b="1" dirty="0">
              <a:solidFill>
                <a:schemeClr val="tx2">
                  <a:lumMod val="75000"/>
                </a:schemeClr>
              </a:solidFill>
            </a:endParaRPr>
          </a:p>
        </p:txBody>
      </p:sp>
      <p:sp>
        <p:nvSpPr>
          <p:cNvPr id="16" name="TextBox 15"/>
          <p:cNvSpPr txBox="1"/>
          <p:nvPr/>
        </p:nvSpPr>
        <p:spPr>
          <a:xfrm>
            <a:off x="6300192" y="1201838"/>
            <a:ext cx="2052228" cy="523220"/>
          </a:xfrm>
          <a:prstGeom prst="rect">
            <a:avLst/>
          </a:prstGeom>
          <a:noFill/>
        </p:spPr>
        <p:txBody>
          <a:bodyPr wrap="square" rtlCol="0">
            <a:spAutoFit/>
          </a:bodyPr>
          <a:lstStyle/>
          <a:p>
            <a:r>
              <a:rPr lang="en-US" sz="2800" b="1" dirty="0" smtClean="0">
                <a:solidFill>
                  <a:schemeClr val="tx2">
                    <a:lumMod val="75000"/>
                  </a:schemeClr>
                </a:solidFill>
              </a:rPr>
              <a:t>Education</a:t>
            </a:r>
            <a:endParaRPr lang="ru-RU" sz="2800" b="1" dirty="0">
              <a:solidFill>
                <a:schemeClr val="tx2">
                  <a:lumMod val="75000"/>
                </a:schemeClr>
              </a:solidFill>
            </a:endParaRPr>
          </a:p>
        </p:txBody>
      </p:sp>
      <p:sp>
        <p:nvSpPr>
          <p:cNvPr id="17" name="TextBox 16"/>
          <p:cNvSpPr txBox="1"/>
          <p:nvPr/>
        </p:nvSpPr>
        <p:spPr>
          <a:xfrm>
            <a:off x="433971" y="4574108"/>
            <a:ext cx="2936185" cy="523220"/>
          </a:xfrm>
          <a:prstGeom prst="rect">
            <a:avLst/>
          </a:prstGeom>
          <a:noFill/>
        </p:spPr>
        <p:txBody>
          <a:bodyPr wrap="square" rtlCol="0">
            <a:spAutoFit/>
          </a:bodyPr>
          <a:lstStyle/>
          <a:p>
            <a:r>
              <a:rPr lang="en-US" sz="2800" b="1" dirty="0" smtClean="0">
                <a:solidFill>
                  <a:schemeClr val="tx2">
                    <a:lumMod val="75000"/>
                  </a:schemeClr>
                </a:solidFill>
              </a:rPr>
              <a:t>Communications</a:t>
            </a:r>
            <a:endParaRPr lang="ru-RU" sz="2800" b="1" dirty="0">
              <a:solidFill>
                <a:schemeClr val="tx2">
                  <a:lumMod val="75000"/>
                </a:schemeClr>
              </a:solidFill>
            </a:endParaRPr>
          </a:p>
        </p:txBody>
      </p:sp>
      <p:sp>
        <p:nvSpPr>
          <p:cNvPr id="18" name="TextBox 17"/>
          <p:cNvSpPr txBox="1"/>
          <p:nvPr/>
        </p:nvSpPr>
        <p:spPr>
          <a:xfrm>
            <a:off x="3266121" y="5097328"/>
            <a:ext cx="2448272" cy="523220"/>
          </a:xfrm>
          <a:prstGeom prst="rect">
            <a:avLst/>
          </a:prstGeom>
          <a:noFill/>
        </p:spPr>
        <p:txBody>
          <a:bodyPr wrap="square" rtlCol="0">
            <a:spAutoFit/>
          </a:bodyPr>
          <a:lstStyle/>
          <a:p>
            <a:r>
              <a:rPr lang="en-US" sz="2800" b="1" dirty="0" smtClean="0">
                <a:solidFill>
                  <a:schemeClr val="tx2">
                    <a:lumMod val="75000"/>
                  </a:schemeClr>
                </a:solidFill>
              </a:rPr>
              <a:t>Film   industry</a:t>
            </a:r>
            <a:endParaRPr lang="ru-RU" sz="2800" b="1" dirty="0">
              <a:solidFill>
                <a:schemeClr val="tx2">
                  <a:lumMod val="75000"/>
                </a:schemeClr>
              </a:solidFill>
            </a:endParaRPr>
          </a:p>
        </p:txBody>
      </p:sp>
      <p:sp>
        <p:nvSpPr>
          <p:cNvPr id="19" name="TextBox 18"/>
          <p:cNvSpPr txBox="1"/>
          <p:nvPr/>
        </p:nvSpPr>
        <p:spPr>
          <a:xfrm>
            <a:off x="6156176" y="4572682"/>
            <a:ext cx="2433765" cy="523220"/>
          </a:xfrm>
          <a:prstGeom prst="rect">
            <a:avLst/>
          </a:prstGeom>
          <a:noFill/>
        </p:spPr>
        <p:txBody>
          <a:bodyPr wrap="square" rtlCol="0">
            <a:spAutoFit/>
          </a:bodyPr>
          <a:lstStyle/>
          <a:p>
            <a:r>
              <a:rPr lang="en-US" sz="2800" b="1" dirty="0" smtClean="0">
                <a:solidFill>
                  <a:schemeClr val="tx2">
                    <a:lumMod val="75000"/>
                  </a:schemeClr>
                </a:solidFill>
              </a:rPr>
              <a:t>Entertainment</a:t>
            </a:r>
            <a:endParaRPr lang="ru-RU" sz="2800" b="1" dirty="0">
              <a:solidFill>
                <a:schemeClr val="tx2">
                  <a:lumMod val="75000"/>
                </a:schemeClr>
              </a:solidFill>
            </a:endParaRPr>
          </a:p>
        </p:txBody>
      </p:sp>
    </p:spTree>
    <p:extLst>
      <p:ext uri="{BB962C8B-B14F-4D97-AF65-F5344CB8AC3E}">
        <p14:creationId xmlns:p14="http://schemas.microsoft.com/office/powerpoint/2010/main" val="3027879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60648"/>
            <a:ext cx="9144000" cy="864096"/>
          </a:xfrm>
        </p:spPr>
        <p:txBody>
          <a:bodyPr>
            <a:normAutofit fontScale="90000"/>
          </a:bodyPr>
          <a:lstStyle/>
          <a:p>
            <a:pPr algn="ct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dirty="0"/>
          </a:p>
        </p:txBody>
      </p:sp>
      <p:sp>
        <p:nvSpPr>
          <p:cNvPr id="5" name="Содержимое 4"/>
          <p:cNvSpPr>
            <a:spLocks noGrp="1"/>
          </p:cNvSpPr>
          <p:nvPr>
            <p:ph sz="quarter" idx="13"/>
          </p:nvPr>
        </p:nvSpPr>
        <p:spPr>
          <a:xfrm>
            <a:off x="107504" y="908720"/>
            <a:ext cx="8640960" cy="1080120"/>
          </a:xfrm>
        </p:spPr>
        <p:txBody>
          <a:bodyPr>
            <a:normAutofit/>
          </a:bodyPr>
          <a:lstStyle/>
          <a:p>
            <a:pPr algn="ctr">
              <a:buNone/>
            </a:pPr>
            <a:r>
              <a:rPr lang="en-US" sz="3600" u="sng" dirty="0" smtClean="0">
                <a:solidFill>
                  <a:srgbClr val="C00000"/>
                </a:solidFill>
                <a:latin typeface="Times New Roman" pitchFamily="18" charset="0"/>
                <a:cs typeface="Times New Roman" pitchFamily="18" charset="0"/>
              </a:rPr>
              <a:t>Why do people use them?</a:t>
            </a:r>
            <a:endParaRPr lang="ru-RU" sz="3600" u="sng" dirty="0">
              <a:solidFill>
                <a:srgbClr val="C00000"/>
              </a:solidFill>
              <a:latin typeface="Times New Roman" pitchFamily="18" charset="0"/>
              <a:cs typeface="Times New Roman" pitchFamily="18" charset="0"/>
            </a:endParaRPr>
          </a:p>
        </p:txBody>
      </p:sp>
      <p:pic>
        <p:nvPicPr>
          <p:cNvPr id="3" name="Picture 2" descr="C:\Documents and Settings\Admin\Рабочий стол\Genius_i-Look_300_6221_21058.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23528" y="2945691"/>
            <a:ext cx="1800200" cy="22237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Рабочий стол\спам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6193" y="1772816"/>
            <a:ext cx="2297832" cy="17233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Admin\Рабочий стол\чат.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845309"/>
            <a:ext cx="2156470" cy="18387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Documents and Settings\Admin\Рабочий стол\1348579868_1320140592_manchester-science-festiv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1779" y="3886931"/>
            <a:ext cx="2714357" cy="20364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cuments and Settings\Admin\Рабочий стол\dot-co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4365104"/>
            <a:ext cx="1637286"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32028"/>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08" y="1354460"/>
            <a:ext cx="9144000" cy="692696"/>
          </a:xfrm>
        </p:spPr>
        <p:txBody>
          <a:bodyPr>
            <a:noAutofit/>
          </a:bodyPr>
          <a:lstStyle/>
          <a:p>
            <a:pPr algn="ctr"/>
            <a:r>
              <a:rPr lang="en-US" sz="4000" dirty="0" smtClean="0">
                <a:solidFill>
                  <a:srgbClr val="FF0000"/>
                </a:solidFill>
              </a:rPr>
              <a:t>What things are the most important for you? Why?</a:t>
            </a:r>
            <a:endParaRPr lang="ru-RU" sz="4000" dirty="0">
              <a:solidFill>
                <a:srgbClr val="FF0000"/>
              </a:solidFill>
            </a:endParaRPr>
          </a:p>
        </p:txBody>
      </p:sp>
      <p:sp>
        <p:nvSpPr>
          <p:cNvPr id="3" name="Содержимое 2"/>
          <p:cNvSpPr>
            <a:spLocks noGrp="1"/>
          </p:cNvSpPr>
          <p:nvPr>
            <p:ph sz="quarter" idx="13"/>
          </p:nvPr>
        </p:nvSpPr>
        <p:spPr>
          <a:xfrm>
            <a:off x="467544" y="980728"/>
            <a:ext cx="7992888" cy="1152128"/>
          </a:xfrm>
        </p:spPr>
        <p:txBody>
          <a:bodyPr>
            <a:normAutofit/>
          </a:bodyPr>
          <a:lstStyle/>
          <a:p>
            <a:pPr>
              <a:buNone/>
            </a:pPr>
            <a:r>
              <a:rPr lang="en-US" sz="1400" dirty="0" smtClean="0">
                <a:solidFill>
                  <a:srgbClr val="C00000"/>
                </a:solidFill>
              </a:rPr>
              <a:t>                    </a:t>
            </a:r>
            <a:r>
              <a:rPr lang="ru-RU" sz="1400" dirty="0" smtClean="0">
                <a:solidFill>
                  <a:srgbClr val="C00000"/>
                </a:solidFill>
              </a:rPr>
              <a:t>   </a:t>
            </a:r>
            <a:r>
              <a:rPr lang="en-US" sz="1400" dirty="0" smtClean="0">
                <a:solidFill>
                  <a:srgbClr val="C00000"/>
                </a:solidFill>
              </a:rPr>
              <a:t>     </a:t>
            </a:r>
            <a:endParaRPr lang="ru-RU" sz="1400" u="sng" dirty="0">
              <a:solidFill>
                <a:srgbClr val="C00000"/>
              </a:solidFill>
            </a:endParaRPr>
          </a:p>
        </p:txBody>
      </p:sp>
      <p:sp>
        <p:nvSpPr>
          <p:cNvPr id="4" name="Содержимое 3"/>
          <p:cNvSpPr>
            <a:spLocks noGrp="1"/>
          </p:cNvSpPr>
          <p:nvPr>
            <p:ph sz="quarter" idx="14"/>
          </p:nvPr>
        </p:nvSpPr>
        <p:spPr>
          <a:xfrm>
            <a:off x="3024" y="1933612"/>
            <a:ext cx="8820472" cy="4680520"/>
          </a:xfrm>
        </p:spPr>
        <p:txBody>
          <a:bodyPr/>
          <a:lstStyle/>
          <a:p>
            <a:pPr>
              <a:buNone/>
            </a:pPr>
            <a:r>
              <a:rPr lang="en-US" dirty="0" smtClean="0"/>
              <a:t>      </a:t>
            </a:r>
            <a:r>
              <a:rPr lang="en-US" dirty="0" smtClean="0">
                <a:solidFill>
                  <a:srgbClr val="C00000"/>
                </a:solidFill>
              </a:rPr>
              <a:t>  </a:t>
            </a:r>
            <a:r>
              <a:rPr lang="ru-RU" dirty="0" smtClean="0">
                <a:solidFill>
                  <a:srgbClr val="C00000"/>
                </a:solidFill>
              </a:rPr>
              <a:t>      </a:t>
            </a:r>
            <a:r>
              <a:rPr lang="en-US" dirty="0" smtClean="0">
                <a:solidFill>
                  <a:srgbClr val="C00000"/>
                </a:solidFill>
              </a:rPr>
              <a:t>        </a:t>
            </a:r>
            <a:r>
              <a:rPr lang="ru-RU" dirty="0" smtClean="0">
                <a:solidFill>
                  <a:srgbClr val="C00000"/>
                </a:solidFill>
              </a:rPr>
              <a:t>   </a:t>
            </a:r>
            <a:r>
              <a:rPr lang="en-US" dirty="0" smtClean="0">
                <a:solidFill>
                  <a:srgbClr val="C00000"/>
                </a:solidFill>
              </a:rPr>
              <a:t>  </a:t>
            </a:r>
            <a:r>
              <a:rPr lang="en-US" dirty="0" smtClean="0"/>
              <a:t> </a:t>
            </a:r>
            <a:r>
              <a:rPr lang="en-US" dirty="0" smtClean="0">
                <a:solidFill>
                  <a:srgbClr val="C00000"/>
                </a:solidFill>
              </a:rPr>
              <a:t> </a:t>
            </a:r>
            <a:endParaRPr lang="ru-RU" sz="2000" dirty="0" smtClean="0">
              <a:solidFill>
                <a:srgbClr val="C00000"/>
              </a:solidFill>
            </a:endParaRPr>
          </a:p>
          <a:p>
            <a:pPr>
              <a:buNone/>
            </a:pPr>
            <a:r>
              <a:rPr lang="ru-RU" sz="2000" dirty="0" smtClean="0">
                <a:solidFill>
                  <a:srgbClr val="C00000"/>
                </a:solidFill>
              </a:rPr>
              <a:t>                         </a:t>
            </a:r>
            <a:endParaRPr lang="ru-RU" sz="2000" dirty="0">
              <a:solidFill>
                <a:srgbClr val="C00000"/>
              </a:solidFill>
            </a:endParaRPr>
          </a:p>
        </p:txBody>
      </p:sp>
      <p:pic>
        <p:nvPicPr>
          <p:cNvPr id="2050" name="Picture 2" descr="C:\Documents and Settings\Юля\Рабочий стол\0.jpg"/>
          <p:cNvPicPr>
            <a:picLocks noChangeAspect="1" noChangeArrowheads="1"/>
          </p:cNvPicPr>
          <p:nvPr/>
        </p:nvPicPr>
        <p:blipFill>
          <a:blip r:embed="rId2" cstate="print"/>
          <a:srcRect/>
          <a:stretch>
            <a:fillRect/>
          </a:stretch>
        </p:blipFill>
        <p:spPr bwMode="auto">
          <a:xfrm>
            <a:off x="1475656" y="3212976"/>
            <a:ext cx="1832992" cy="1924642"/>
          </a:xfrm>
          <a:prstGeom prst="rect">
            <a:avLst/>
          </a:prstGeom>
          <a:noFill/>
        </p:spPr>
      </p:pic>
      <p:cxnSp>
        <p:nvCxnSpPr>
          <p:cNvPr id="9" name="Прямая со стрелкой 8"/>
          <p:cNvCxnSpPr/>
          <p:nvPr/>
        </p:nvCxnSpPr>
        <p:spPr>
          <a:xfrm>
            <a:off x="2555776" y="1700808"/>
            <a:ext cx="36004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1691680" y="1700808"/>
            <a:ext cx="432048"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6516216" y="1700808"/>
            <a:ext cx="288032"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5148064" y="1592796"/>
            <a:ext cx="288032"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052" name="Picture 4" descr="C:\Documents and Settings\Юля\Рабочий стол\н.jpg"/>
          <p:cNvPicPr>
            <a:picLocks noChangeAspect="1" noChangeArrowheads="1"/>
          </p:cNvPicPr>
          <p:nvPr/>
        </p:nvPicPr>
        <p:blipFill>
          <a:blip r:embed="rId3" cstate="print"/>
          <a:srcRect/>
          <a:stretch>
            <a:fillRect/>
          </a:stretch>
        </p:blipFill>
        <p:spPr bwMode="auto">
          <a:xfrm>
            <a:off x="395536" y="4869160"/>
            <a:ext cx="1403648" cy="1013746"/>
          </a:xfrm>
          <a:prstGeom prst="rect">
            <a:avLst/>
          </a:prstGeom>
          <a:noFill/>
        </p:spPr>
      </p:pic>
      <p:pic>
        <p:nvPicPr>
          <p:cNvPr id="2053" name="Picture 5" descr="C:\Documents and Settings\Юля\Рабочий стол\тел.jpg"/>
          <p:cNvPicPr>
            <a:picLocks noChangeAspect="1" noChangeArrowheads="1"/>
          </p:cNvPicPr>
          <p:nvPr/>
        </p:nvPicPr>
        <p:blipFill>
          <a:blip r:embed="rId4" cstate="print"/>
          <a:srcRect/>
          <a:stretch>
            <a:fillRect/>
          </a:stretch>
        </p:blipFill>
        <p:spPr bwMode="auto">
          <a:xfrm>
            <a:off x="3707904" y="3501008"/>
            <a:ext cx="936104" cy="1059921"/>
          </a:xfrm>
          <a:prstGeom prst="rect">
            <a:avLst/>
          </a:prstGeom>
          <a:noFill/>
        </p:spPr>
      </p:pic>
      <p:pic>
        <p:nvPicPr>
          <p:cNvPr id="2054" name="Picture 6" descr="C:\Documents and Settings\Юля\Рабочий стол\тел 2.jpg"/>
          <p:cNvPicPr>
            <a:picLocks noChangeAspect="1" noChangeArrowheads="1"/>
          </p:cNvPicPr>
          <p:nvPr/>
        </p:nvPicPr>
        <p:blipFill>
          <a:blip r:embed="rId5" cstate="print"/>
          <a:srcRect/>
          <a:stretch>
            <a:fillRect/>
          </a:stretch>
        </p:blipFill>
        <p:spPr bwMode="auto">
          <a:xfrm>
            <a:off x="683568" y="3501008"/>
            <a:ext cx="433507" cy="792088"/>
          </a:xfrm>
          <a:prstGeom prst="rect">
            <a:avLst/>
          </a:prstGeom>
          <a:noFill/>
        </p:spPr>
      </p:pic>
      <p:pic>
        <p:nvPicPr>
          <p:cNvPr id="2055" name="Picture 7" descr="C:\Documents and Settings\Юля\Рабочий стол\пульт.gif"/>
          <p:cNvPicPr>
            <a:picLocks noChangeAspect="1" noChangeArrowheads="1"/>
          </p:cNvPicPr>
          <p:nvPr/>
        </p:nvPicPr>
        <p:blipFill>
          <a:blip r:embed="rId6" cstate="print"/>
          <a:srcRect/>
          <a:stretch>
            <a:fillRect/>
          </a:stretch>
        </p:blipFill>
        <p:spPr bwMode="auto">
          <a:xfrm>
            <a:off x="3347864" y="4941168"/>
            <a:ext cx="576064" cy="852166"/>
          </a:xfrm>
          <a:prstGeom prst="rect">
            <a:avLst/>
          </a:prstGeom>
          <a:noFill/>
        </p:spPr>
      </p:pic>
      <p:pic>
        <p:nvPicPr>
          <p:cNvPr id="2056" name="Picture 8" descr="C:\Documents and Settings\Юля\Рабочий стол\mp3.jpg"/>
          <p:cNvPicPr>
            <a:picLocks noChangeAspect="1" noChangeArrowheads="1"/>
          </p:cNvPicPr>
          <p:nvPr/>
        </p:nvPicPr>
        <p:blipFill>
          <a:blip r:embed="rId7" cstate="print"/>
          <a:srcRect/>
          <a:stretch>
            <a:fillRect/>
          </a:stretch>
        </p:blipFill>
        <p:spPr bwMode="auto">
          <a:xfrm>
            <a:off x="6660232" y="2636912"/>
            <a:ext cx="1378843" cy="1378843"/>
          </a:xfrm>
          <a:prstGeom prst="rect">
            <a:avLst/>
          </a:prstGeom>
          <a:noFill/>
        </p:spPr>
      </p:pic>
      <p:pic>
        <p:nvPicPr>
          <p:cNvPr id="2058" name="Picture 10" descr="C:\Documents and Settings\Юля\Рабочий стол\hifi.jpeg"/>
          <p:cNvPicPr>
            <a:picLocks noChangeAspect="1" noChangeArrowheads="1"/>
          </p:cNvPicPr>
          <p:nvPr/>
        </p:nvPicPr>
        <p:blipFill>
          <a:blip r:embed="rId8" cstate="print"/>
          <a:srcRect/>
          <a:stretch>
            <a:fillRect/>
          </a:stretch>
        </p:blipFill>
        <p:spPr bwMode="auto">
          <a:xfrm>
            <a:off x="5148064" y="2636912"/>
            <a:ext cx="1040507" cy="987823"/>
          </a:xfrm>
          <a:prstGeom prst="rect">
            <a:avLst/>
          </a:prstGeom>
          <a:noFill/>
        </p:spPr>
      </p:pic>
      <p:pic>
        <p:nvPicPr>
          <p:cNvPr id="2059" name="Picture 11" descr="C:\Documents and Settings\Юля\Рабочий стол\garmin_gps.jpg"/>
          <p:cNvPicPr>
            <a:picLocks noChangeAspect="1" noChangeArrowheads="1"/>
          </p:cNvPicPr>
          <p:nvPr/>
        </p:nvPicPr>
        <p:blipFill>
          <a:blip r:embed="rId9" cstate="print"/>
          <a:srcRect/>
          <a:stretch>
            <a:fillRect/>
          </a:stretch>
        </p:blipFill>
        <p:spPr bwMode="auto">
          <a:xfrm>
            <a:off x="1835696" y="5445224"/>
            <a:ext cx="1157114" cy="1157114"/>
          </a:xfrm>
          <a:prstGeom prst="rect">
            <a:avLst/>
          </a:prstGeom>
          <a:noFill/>
        </p:spPr>
      </p:pic>
      <p:pic>
        <p:nvPicPr>
          <p:cNvPr id="17" name="Рисунок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3402" y="4452028"/>
            <a:ext cx="1585181" cy="1848009"/>
          </a:xfrm>
          <a:prstGeom prst="rect">
            <a:avLst/>
          </a:prstGeom>
        </p:spPr>
      </p:pic>
      <p:pic>
        <p:nvPicPr>
          <p:cNvPr id="19" name="Рисунок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49399" y="4065215"/>
            <a:ext cx="2094601" cy="1146680"/>
          </a:xfrm>
          <a:prstGeom prst="rect">
            <a:avLst/>
          </a:prstGeom>
        </p:spPr>
      </p:pic>
    </p:spTree>
    <p:extLst>
      <p:ext uri="{BB962C8B-B14F-4D97-AF65-F5344CB8AC3E}">
        <p14:creationId xmlns:p14="http://schemas.microsoft.com/office/powerpoint/2010/main" val="224137487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916832"/>
            <a:ext cx="7408333" cy="3450696"/>
          </a:xfrm>
        </p:spPr>
        <p:txBody>
          <a:bodyPr>
            <a:noAutofit/>
          </a:bodyPr>
          <a:lstStyle/>
          <a:p>
            <a:pPr marL="0" indent="0">
              <a:buNone/>
            </a:pPr>
            <a:endParaRPr lang="en-US" dirty="0" smtClean="0"/>
          </a:p>
          <a:p>
            <a:endParaRPr lang="ru-RU" dirty="0"/>
          </a:p>
        </p:txBody>
      </p:sp>
      <p:sp>
        <p:nvSpPr>
          <p:cNvPr id="2" name="Заголовок 1"/>
          <p:cNvSpPr>
            <a:spLocks noGrp="1"/>
          </p:cNvSpPr>
          <p:nvPr>
            <p:ph type="title"/>
          </p:nvPr>
        </p:nvSpPr>
        <p:spPr>
          <a:xfrm>
            <a:off x="429954" y="908720"/>
            <a:ext cx="8229600" cy="1252728"/>
          </a:xfrm>
        </p:spPr>
        <p:txBody>
          <a:bodyPr>
            <a:noAutofit/>
          </a:bodyPr>
          <a:lstStyle/>
          <a:p>
            <a:r>
              <a:rPr lang="en-US" sz="4000" dirty="0" smtClean="0">
                <a:solidFill>
                  <a:srgbClr val="FF0000"/>
                </a:solidFill>
              </a:rPr>
              <a:t>We can not imagine our life without computers. What do you use computers for?</a:t>
            </a:r>
            <a:endParaRPr lang="ru-RU" sz="4000" dirty="0">
              <a:solidFill>
                <a:srgbClr val="FF0000"/>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2852936"/>
            <a:ext cx="2569468" cy="1721544"/>
          </a:xfrm>
          <a:prstGeom prst="rect">
            <a:avLst/>
          </a:prstGeom>
        </p:spPr>
      </p:pic>
      <p:pic>
        <p:nvPicPr>
          <p:cNvPr id="5" name="Picture 4" descr="C:\Documents and Settings\Юля\Рабочий стол\н.jpg"/>
          <p:cNvPicPr>
            <a:picLocks noChangeAspect="1" noChangeArrowheads="1"/>
          </p:cNvPicPr>
          <p:nvPr/>
        </p:nvPicPr>
        <p:blipFill>
          <a:blip r:embed="rId4" cstate="print"/>
          <a:srcRect/>
          <a:stretch>
            <a:fillRect/>
          </a:stretch>
        </p:blipFill>
        <p:spPr bwMode="auto">
          <a:xfrm>
            <a:off x="1403648" y="3314480"/>
            <a:ext cx="3489230" cy="2520000"/>
          </a:xfrm>
          <a:prstGeom prst="rect">
            <a:avLst/>
          </a:prstGeom>
          <a:noFill/>
        </p:spPr>
      </p:pic>
    </p:spTree>
    <p:extLst>
      <p:ext uri="{BB962C8B-B14F-4D97-AF65-F5344CB8AC3E}">
        <p14:creationId xmlns:p14="http://schemas.microsoft.com/office/powerpoint/2010/main" val="279618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939</TotalTime>
  <Words>906</Words>
  <Application>Microsoft Office PowerPoint</Application>
  <PresentationFormat>Экран (4:3)</PresentationFormat>
  <Paragraphs>130</Paragraphs>
  <Slides>23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Волна</vt:lpstr>
      <vt:lpstr>Progress and development</vt:lpstr>
      <vt:lpstr>The aims of the lesson:</vt:lpstr>
      <vt:lpstr>Quotаtions of famous people</vt:lpstr>
      <vt:lpstr>Презентация PowerPoint</vt:lpstr>
      <vt:lpstr>Презентация PowerPoint</vt:lpstr>
      <vt:lpstr>Презентация PowerPoint</vt:lpstr>
      <vt:lpstr> </vt:lpstr>
      <vt:lpstr>What things are the most important for you? Why?</vt:lpstr>
      <vt:lpstr>We can not imagine our life without computers. What do you use computers for?</vt:lpstr>
      <vt:lpstr>Are you for or against computers?</vt:lpstr>
      <vt:lpstr>Benefits</vt:lpstr>
      <vt:lpstr>Drawbacks</vt:lpstr>
      <vt:lpstr>Презентация PowerPoint</vt:lpstr>
      <vt:lpstr>Work in pairs. Agree or disagree with these statements. Give your reasons.</vt:lpstr>
      <vt:lpstr>What would you do if these things hadn’t been invented.</vt:lpstr>
      <vt:lpstr> Conditionals </vt:lpstr>
      <vt:lpstr>Презентация PowerPoint</vt:lpstr>
      <vt:lpstr>What would you do…</vt:lpstr>
      <vt:lpstr>We can see some opportunities people can have using different gadgets. Read the text, changing the highlighted words.</vt:lpstr>
      <vt:lpstr>To sum up…</vt:lpstr>
      <vt:lpstr>Презентация PowerPoint</vt:lpstr>
      <vt:lpstr>Plan</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Рушания</cp:lastModifiedBy>
  <cp:revision>77</cp:revision>
  <dcterms:modified xsi:type="dcterms:W3CDTF">2014-02-18T03:12:08Z</dcterms:modified>
</cp:coreProperties>
</file>