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CFE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75" d="100"/>
          <a:sy n="75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41A3-F822-4EDA-A435-B64352D2D619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8841-4161-4D31-86DF-69913F9FE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E6B6-83BF-4AB7-8CCE-0674F8F137EB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2D04-8327-4527-BB7A-551C40051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D79D-22E1-440C-99B7-77CF8D73ADCE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7DED-0C3C-4883-A110-6C8CD5C5D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E37B-B168-483E-9E55-F8042C2BDCFF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294E-4347-428C-AFA1-7C01081EF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A881-03D9-4A95-A73A-1DC436A29EF2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1E0F-69FA-4312-8E78-E3468FB6C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7BD3-40F5-4196-B75C-DC045C4B207C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2BCF-CFC2-4BD6-9540-6844108F3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1594-AD2C-44BF-9F85-C03985088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BD217-45A9-49A4-8F9D-9215F354ACD6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15DD-6A92-42C8-9B07-6B49483F8C30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EF40-002B-4D55-B521-6CEBD57ED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6448-213C-4911-B925-534ABF68F0EE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71759-C572-4824-8166-5A73D165F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0135B-0B1E-42C7-96C5-71C2A06A1719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84B9-B20C-4933-87AA-31FB708A9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BD42-9461-4391-8AE1-1496D204BA31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C5105-C3BD-430A-9AF1-778886FC1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186DEC-C516-4EDD-9212-E0F587BEA03E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0B13-F1D8-4F35-8B7E-9B13205E5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royan95.org.ua/post307709042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berlogamisha.mybb.ru/viewtopic.php?id=178?i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hyperlink" Target="http://www.booksite.ru/enciklopedia/interi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vcpa.progressor.ru/oopt/losinka/losink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milenok.blogspot.ru/2013/03/blog-post_13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troyplan.ru/artcls.php?showitem=14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liveinternet.ru/users/4259702/rubric/202346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konctanciya.info/post290923466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55875" y="5661025"/>
            <a:ext cx="6400800" cy="908050"/>
          </a:xfrm>
        </p:spPr>
        <p:txBody>
          <a:bodyPr/>
          <a:lstStyle/>
          <a:p>
            <a:pPr algn="r" eaLnBrk="1" hangingPunct="1"/>
            <a:r>
              <a:rPr lang="ru-RU" smtClean="0">
                <a:solidFill>
                  <a:srgbClr val="FFFF00"/>
                </a:solidFill>
                <a:latin typeface="Arial" charset="0"/>
              </a:rPr>
              <a:t>Урок в 5 классе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64807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FF00"/>
                </a:solidFill>
              </a:rPr>
              <a:t>Интерьер русской избы</a:t>
            </a:r>
            <a:endParaRPr lang="ru-RU" b="1">
              <a:solidFill>
                <a:srgbClr val="FFFF00"/>
              </a:solidFill>
            </a:endParaRPr>
          </a:p>
        </p:txBody>
      </p:sp>
      <p:pic>
        <p:nvPicPr>
          <p:cNvPr id="5" name="preview-image" descr="http://img1.liveinternet.ru/images/attach/b/4/103/947/103947763_large_4437240_12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557338"/>
            <a:ext cx="5940425" cy="395763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1"/>
          </p:nvPr>
        </p:nvSpPr>
        <p:spPr>
          <a:xfrm flipV="1">
            <a:off x="468313" y="188913"/>
            <a:ext cx="8229600" cy="13350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000" smtClean="0">
                <a:ln>
                  <a:noFill/>
                </a:ln>
                <a:solidFill>
                  <a:srgbClr val="FFFF00"/>
                </a:solidFill>
                <a:effectLst/>
              </a:rPr>
              <a:t>Схема печи</a:t>
            </a:r>
          </a:p>
        </p:txBody>
      </p:sp>
      <p:pic>
        <p:nvPicPr>
          <p:cNvPr id="4" name="preview-image" descr="http://uploads.ru/i/z/u/X/zuXaF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708275"/>
            <a:ext cx="3533775" cy="317182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preview-image" descr="http://booksite.ru/enciklopedia/interier/8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1700213"/>
            <a:ext cx="4572000" cy="410527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404664"/>
            <a:ext cx="8229600" cy="9361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smtClean="0">
                <a:solidFill>
                  <a:srgbClr val="FFFF00"/>
                </a:solidFill>
              </a:rPr>
              <a:t>Интерьер-внутреннее обустройство помещения</a:t>
            </a:r>
            <a:endParaRPr lang="ru-RU" sz="3200" b="1" i="1">
              <a:solidFill>
                <a:srgbClr val="FFFF00"/>
              </a:solidFill>
            </a:endParaRPr>
          </a:p>
        </p:txBody>
      </p:sp>
      <p:pic>
        <p:nvPicPr>
          <p:cNvPr id="4" name="preview-image" descr="http://vcpa.progressor.ru/images/losinka_photo/los00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916113"/>
            <a:ext cx="4108450" cy="2952750"/>
          </a:xfrm>
          <a:ln w="76200">
            <a:solidFill>
              <a:srgbClr val="FFFF00"/>
            </a:solidFill>
          </a:ln>
        </p:spPr>
      </p:pic>
      <p:pic>
        <p:nvPicPr>
          <p:cNvPr id="5" name="preview-image" descr="http://communityofmoms.files.wordpress.com/2013/03/expos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997200"/>
            <a:ext cx="3978275" cy="309562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545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ADBB5"/>
                </a:solidFill>
                <a:latin typeface="Arial Unicode MS" pitchFamily="34" charset="-128"/>
              </a:rPr>
              <a:t>«Догадлив крестьянин, на печи избу построил»-гласит русская половица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ADBB5"/>
                </a:solidFill>
              </a:rPr>
              <a:t>                               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82" y="490389"/>
            <a:ext cx="8229600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FFFF00"/>
                </a:solidFill>
              </a:rPr>
              <a:t>Главной частью в русской избы была печь</a:t>
            </a:r>
            <a:endParaRPr lang="ru-RU" sz="3200" b="1">
              <a:solidFill>
                <a:srgbClr val="FFFF00"/>
              </a:solidFill>
            </a:endParaRPr>
          </a:p>
        </p:txBody>
      </p:sp>
      <p:pic>
        <p:nvPicPr>
          <p:cNvPr id="4" name="preview-image" descr="http://stroyplan.ru/files/7/7724/pub7724_1468_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36838"/>
            <a:ext cx="3671887" cy="280828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review-image" descr="http://i5.pixs.ru/storage/3/5/3/uploadwiki_3360756_359235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205038"/>
            <a:ext cx="2303463" cy="324008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5835650"/>
          </a:xfrm>
        </p:spPr>
        <p:txBody>
          <a:bodyPr/>
          <a:lstStyle/>
          <a:p>
            <a:pPr eaLnBrk="1" hangingPunct="1"/>
            <a:r>
              <a:rPr lang="ru-RU" sz="2800" i="1" smtClean="0">
                <a:solidFill>
                  <a:srgbClr val="737373"/>
                </a:solidFill>
                <a:latin typeface="Arial" charset="0"/>
                <a:cs typeface="Times New Roman" pitchFamily="18" charset="0"/>
              </a:rPr>
              <a:t>      </a:t>
            </a:r>
            <a:r>
              <a:rPr lang="ru-RU" sz="2800" i="1" smtClean="0">
                <a:solidFill>
                  <a:srgbClr val="FCF059"/>
                </a:solidFill>
                <a:latin typeface="Arial" charset="0"/>
                <a:cs typeface="Times New Roman" pitchFamily="18" charset="0"/>
              </a:rPr>
              <a:t>Ведь русская печка, как добрая мать, – </a:t>
            </a:r>
            <a:br>
              <a:rPr lang="ru-RU" sz="2800" i="1" smtClean="0">
                <a:solidFill>
                  <a:srgbClr val="FCF059"/>
                </a:solidFill>
                <a:latin typeface="Arial" charset="0"/>
                <a:cs typeface="Times New Roman" pitchFamily="18" charset="0"/>
              </a:rPr>
            </a:br>
            <a:r>
              <a:rPr lang="ru-RU" sz="2800" i="1" smtClean="0">
                <a:solidFill>
                  <a:srgbClr val="FCF059"/>
                </a:solidFill>
                <a:latin typeface="Arial" charset="0"/>
                <a:cs typeface="Times New Roman" pitchFamily="18" charset="0"/>
              </a:rPr>
              <a:t>      Согреет, накормит, уложит поспать, </a:t>
            </a:r>
            <a:br>
              <a:rPr lang="ru-RU" sz="2800" i="1" smtClean="0">
                <a:solidFill>
                  <a:srgbClr val="FCF059"/>
                </a:solidFill>
                <a:latin typeface="Arial" charset="0"/>
                <a:cs typeface="Times New Roman" pitchFamily="18" charset="0"/>
              </a:rPr>
            </a:br>
            <a:r>
              <a:rPr lang="ru-RU" sz="2800" i="1" smtClean="0">
                <a:solidFill>
                  <a:srgbClr val="FCF059"/>
                </a:solidFill>
                <a:latin typeface="Arial" charset="0"/>
                <a:cs typeface="Times New Roman" pitchFamily="18" charset="0"/>
              </a:rPr>
              <a:t>      Поможет надолго здоровье сберечь – </a:t>
            </a:r>
            <a:br>
              <a:rPr lang="ru-RU" sz="2800" i="1" smtClean="0">
                <a:solidFill>
                  <a:srgbClr val="FCF059"/>
                </a:solidFill>
                <a:latin typeface="Arial" charset="0"/>
                <a:cs typeface="Times New Roman" pitchFamily="18" charset="0"/>
              </a:rPr>
            </a:br>
            <a:r>
              <a:rPr lang="ru-RU" sz="2800" i="1" smtClean="0">
                <a:solidFill>
                  <a:srgbClr val="FCF059"/>
                </a:solidFill>
                <a:latin typeface="Arial" charset="0"/>
                <a:cs typeface="Times New Roman" pitchFamily="18" charset="0"/>
              </a:rPr>
              <a:t>      Блажен, кто имеет хорошую печь. </a:t>
            </a:r>
            <a:br>
              <a:rPr lang="ru-RU" sz="2800" i="1" smtClean="0">
                <a:solidFill>
                  <a:srgbClr val="FCF059"/>
                </a:solidFill>
                <a:latin typeface="Arial" charset="0"/>
                <a:cs typeface="Times New Roman" pitchFamily="18" charset="0"/>
              </a:rPr>
            </a:br>
            <a:r>
              <a:rPr lang="ru-RU" sz="2800" i="1" smtClean="0">
                <a:solidFill>
                  <a:srgbClr val="FCF059"/>
                </a:solidFill>
                <a:latin typeface="Arial" charset="0"/>
                <a:cs typeface="Times New Roman" pitchFamily="18" charset="0"/>
              </a:rPr>
              <a:t>      Б. Николаев </a:t>
            </a:r>
            <a:br>
              <a:rPr lang="ru-RU" sz="2800" i="1" smtClean="0">
                <a:solidFill>
                  <a:srgbClr val="FCF059"/>
                </a:solidFill>
                <a:latin typeface="Arial" charset="0"/>
                <a:cs typeface="Times New Roman" pitchFamily="18" charset="0"/>
              </a:rPr>
            </a:br>
            <a:r>
              <a:rPr lang="ru-RU" sz="2800" smtClean="0">
                <a:solidFill>
                  <a:srgbClr val="737373"/>
                </a:solidFill>
                <a:latin typeface="Arial" charset="0"/>
                <a:cs typeface="Times New Roman" pitchFamily="18" charset="0"/>
              </a:rPr>
              <a:t>      </a:t>
            </a:r>
            <a:br>
              <a:rPr lang="ru-RU" sz="2800" smtClean="0">
                <a:solidFill>
                  <a:srgbClr val="737373"/>
                </a:solidFill>
                <a:latin typeface="Arial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351838" cy="1800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review-image" descr="http://masterveda.ru/wp-content/uploads/2013/09/28e7a3c2678f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636838"/>
            <a:ext cx="4391025" cy="388778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2016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33375"/>
            <a:ext cx="8302625" cy="2084388"/>
          </a:xfrm>
        </p:spPr>
      </p:pic>
      <p:pic>
        <p:nvPicPr>
          <p:cNvPr id="2050" name="Picture 2" descr="http://img-fotki.yandex.ru/get/4403/sontucio.1e/0_4f807_c8493103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2852738"/>
            <a:ext cx="3532188" cy="252095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2" name="Picture 4" descr="http://rodovid.me/uploads/images/00/00/05/2013/10/17/b33b9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997200"/>
            <a:ext cx="4460875" cy="295275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323850" y="692150"/>
            <a:ext cx="8362950" cy="15843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110" y="193973"/>
            <a:ext cx="7920880" cy="30243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>
                <a:solidFill>
                  <a:srgbClr val="737373"/>
                </a:solidFill>
                <a:effectLst/>
                <a:latin typeface="Arial"/>
                <a:ea typeface="Times New Roman"/>
              </a:rPr>
              <a:t>     </a:t>
            </a:r>
            <a:r>
              <a:rPr lang="ru-RU" sz="2800">
                <a:solidFill>
                  <a:srgbClr val="FFFF0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2200" b="1">
                <a:solidFill>
                  <a:srgbClr val="FFFF00"/>
                </a:solidFill>
                <a:effectLst/>
                <a:latin typeface="+mn-lt"/>
                <a:ea typeface="Times New Roman"/>
              </a:rPr>
              <a:t>Устроена печь довольно сложно, соорудить ее, или, как в старину говорили, поставить, – дело </a:t>
            </a:r>
            <a:r>
              <a:rPr lang="ru-RU" sz="2200" b="1" smtClean="0">
                <a:solidFill>
                  <a:srgbClr val="FFFF00"/>
                </a:solidFill>
                <a:effectLst/>
                <a:latin typeface="+mn-lt"/>
                <a:ea typeface="Times New Roman"/>
              </a:rPr>
              <a:t> совсем </a:t>
            </a:r>
            <a:r>
              <a:rPr lang="ru-RU" sz="2200" b="1">
                <a:solidFill>
                  <a:srgbClr val="FFFF00"/>
                </a:solidFill>
                <a:effectLst/>
                <a:latin typeface="+mn-lt"/>
                <a:ea typeface="Times New Roman"/>
              </a:rPr>
              <a:t>не простое. Им занимались особенные мастера, которых так и называли – печники. </a:t>
            </a:r>
            <a:r>
              <a:rPr lang="ru-RU" sz="2200" b="1" smtClean="0">
                <a:solidFill>
                  <a:srgbClr val="FFFF00"/>
                </a:solidFill>
                <a:effectLst/>
                <a:latin typeface="+mn-lt"/>
                <a:ea typeface="Times New Roman"/>
              </a:rPr>
              <a:t/>
            </a:r>
            <a:br>
              <a:rPr lang="ru-RU" sz="2200" b="1" smtClean="0">
                <a:solidFill>
                  <a:srgbClr val="FFFF00"/>
                </a:solidFill>
                <a:effectLst/>
                <a:latin typeface="+mn-lt"/>
                <a:ea typeface="Times New Roman"/>
              </a:rPr>
            </a:br>
            <a:r>
              <a:rPr lang="ru-RU" sz="2700" b="1" smtClean="0">
                <a:solidFill>
                  <a:srgbClr val="FFFF00"/>
                </a:solidFill>
                <a:effectLst/>
                <a:latin typeface="+mn-lt"/>
                <a:ea typeface="Times New Roman"/>
              </a:rPr>
              <a:t>Печник  </a:t>
            </a:r>
            <a:r>
              <a:rPr lang="ru-RU" sz="2200" b="1" smtClean="0">
                <a:solidFill>
                  <a:srgbClr val="FFFF00"/>
                </a:solidFill>
                <a:effectLst/>
                <a:latin typeface="+mn-lt"/>
                <a:ea typeface="Times New Roman"/>
              </a:rPr>
              <a:t>был </a:t>
            </a:r>
            <a:r>
              <a:rPr lang="ru-RU" sz="2200" b="1">
                <a:solidFill>
                  <a:srgbClr val="FFFF00"/>
                </a:solidFill>
                <a:effectLst/>
                <a:latin typeface="+mn-lt"/>
                <a:ea typeface="Times New Roman"/>
              </a:rPr>
              <a:t>очень уважаемым человеком в народе, ведь от него зависело, будет ли в доме тепло суровой зимой, хороший ли хлеб будет печься у хозяйки. </a:t>
            </a:r>
            <a:r>
              <a:rPr lang="ru-RU" sz="2200">
                <a:solidFill>
                  <a:srgbClr val="FFFF00"/>
                </a:solidFill>
                <a:effectLst/>
                <a:latin typeface="+mn-lt"/>
                <a:ea typeface="Times New Roman"/>
              </a:rPr>
              <a:t/>
            </a:r>
            <a:br>
              <a:rPr lang="ru-RU" sz="2200">
                <a:solidFill>
                  <a:srgbClr val="FFFF00"/>
                </a:solidFill>
                <a:effectLst/>
                <a:latin typeface="+mn-lt"/>
                <a:ea typeface="Times New Roman"/>
              </a:rPr>
            </a:br>
            <a:r>
              <a:rPr lang="ru-RU" sz="2200" b="1">
                <a:solidFill>
                  <a:srgbClr val="FFFF00"/>
                </a:solidFill>
                <a:effectLst/>
              </a:rPr>
              <a:t>Искусство выкладывания печей передавалось от мастера к ученику, и каждый новый печник привносил в это ремесло что-то </a:t>
            </a:r>
            <a:r>
              <a:rPr lang="ru-RU" sz="2200" b="1" smtClean="0">
                <a:solidFill>
                  <a:srgbClr val="FFFF00"/>
                </a:solidFill>
                <a:effectLst/>
              </a:rPr>
              <a:t> свое.</a:t>
            </a:r>
            <a:endParaRPr lang="ru-RU" sz="2200" b="1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074" name="Picture 2" descr="http://rusalbom.ru/files/gallery/view/13-1229513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573463"/>
            <a:ext cx="4240212" cy="2897187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175" y="476250"/>
            <a:ext cx="8229600" cy="209550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solidFill>
                  <a:srgbClr val="FFFF00"/>
                </a:solidFill>
                <a:latin typeface="+mj-lt"/>
              </a:rPr>
              <a:t>Печь клали на фундамент из битых кирпичей или камней, а в древние времена фундамент делали из толстых дубовых или хвойных бревен. Поверх ставили основание. Из доступных на тот момент материалов для этого служили глина, дерево, дикие камни. В любой русской печи предусматривался подпечек — место, предназначенное для инвентаря</a:t>
            </a:r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.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>
              <a:solidFill>
                <a:srgbClr val="FFFF0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                                                                        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60648"/>
            <a:ext cx="8229600" cy="18002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mtClean="0"/>
              <a:t> </a:t>
            </a:r>
            <a:endParaRPr lang="ru-RU"/>
          </a:p>
        </p:txBody>
      </p:sp>
      <p:pic>
        <p:nvPicPr>
          <p:cNvPr id="1026" name="Picture 2" descr="http://img1.liveinternet.ru/images/attach/c/5/84/686/84686337_russkaya_p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852738"/>
            <a:ext cx="4033838" cy="302418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8" name="Picture 4" descr="http://img0.liveinternet.ru/images/attach/c/8/101/86/101086806_p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263" y="2571750"/>
            <a:ext cx="4100512" cy="330517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79388" y="-1611313"/>
            <a:ext cx="8229600" cy="71438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FFFF00"/>
                </a:solidFill>
              </a:rPr>
              <a:t>Виды печей</a:t>
            </a:r>
            <a:endParaRPr lang="ru-RU" sz="2800" b="1">
              <a:solidFill>
                <a:srgbClr val="FFFF00"/>
              </a:solidFill>
            </a:endParaRPr>
          </a:p>
        </p:txBody>
      </p:sp>
      <p:pic>
        <p:nvPicPr>
          <p:cNvPr id="4098" name="Picture 2" descr="http://www.indostan.ru/blog/foto-video/2524/60120_2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2519362" cy="3360738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104" name="Picture 8" descr="http://img-fotki.yandex.ru/get/4422/108287837.3f/0_6ce93_df4adf0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976688"/>
            <a:ext cx="3511550" cy="25146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106" name="Picture 10" descr="http://go1.imgsmail.ru/imgpreview?key=677c111946665475&amp;mb=imgdb_preview_16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968750"/>
            <a:ext cx="3117850" cy="2335213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108" name="Picture 12" descr="http://content.foto.mail.ru/mail/rom115/_answers/i-146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119188"/>
            <a:ext cx="3097213" cy="2322512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8400" y="692150"/>
            <a:ext cx="5111750" cy="58324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F2F2F2"/>
                </a:solidFill>
                <a:latin typeface="Arial" charset="0"/>
                <a:cs typeface="Times New Roman" pitchFamily="18" charset="0"/>
              </a:rPr>
              <a:t>1-  </a:t>
            </a:r>
            <a:r>
              <a:rPr lang="ru-RU" sz="1600" b="1" smtClean="0">
                <a:solidFill>
                  <a:srgbClr val="F2F2F2"/>
                </a:solidFill>
                <a:ea typeface="Times New Roman" pitchFamily="18" charset="0"/>
                <a:cs typeface="Aharoni" pitchFamily="2" charset="-79"/>
              </a:rPr>
              <a:t>вьюшк</a:t>
            </a:r>
            <a:r>
              <a:rPr lang="ru-RU" sz="1600" b="1" smtClean="0">
                <a:solidFill>
                  <a:srgbClr val="D9D9D9"/>
                </a:solidFill>
                <a:ea typeface="Times New Roman" pitchFamily="18" charset="0"/>
                <a:cs typeface="Aharoni" pitchFamily="2" charset="-79"/>
              </a:rPr>
              <a:t>а</a:t>
            </a:r>
            <a:r>
              <a:rPr lang="ru-RU" sz="1600" b="1" smtClean="0">
                <a:solidFill>
                  <a:srgbClr val="FFFF00"/>
                </a:solidFill>
                <a:cs typeface="Times New Roman" pitchFamily="18" charset="0"/>
              </a:rPr>
              <a:t>-   </a:t>
            </a:r>
            <a:r>
              <a:rPr lang="ru-RU" sz="1400" b="1" smtClean="0">
                <a:solidFill>
                  <a:srgbClr val="FFFF00"/>
                </a:solidFill>
              </a:rPr>
              <a:t>называют заслонку в печи, которую открывают перед тем,как затопить печь. </a:t>
            </a:r>
            <a:endParaRPr lang="ru-RU" sz="1400" b="1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F2F2F2"/>
                </a:solidFill>
                <a:latin typeface="Arial" charset="0"/>
                <a:cs typeface="Times New Roman" pitchFamily="18" charset="0"/>
              </a:rPr>
              <a:t>2 - </a:t>
            </a: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загнёток</a:t>
            </a:r>
            <a:r>
              <a:rPr lang="ru-RU" sz="1600" b="1" smtClean="0">
                <a:solidFill>
                  <a:srgbClr val="FFFF00"/>
                </a:solidFill>
                <a:cs typeface="Times New Roman" pitchFamily="18" charset="0"/>
              </a:rPr>
              <a:t>-  </a:t>
            </a:r>
            <a:r>
              <a:rPr lang="ru-RU" sz="1400" b="1" smtClean="0">
                <a:solidFill>
                  <a:srgbClr val="FFFF00"/>
                </a:solidFill>
              </a:rPr>
              <a:t>площадка перед устьем русской печи,</a:t>
            </a:r>
            <a:r>
              <a:rPr lang="ru-RU" sz="1400" smtClean="0"/>
              <a:t> </a:t>
            </a:r>
            <a:r>
              <a:rPr lang="ru-RU" sz="1400" b="1" smtClean="0">
                <a:solidFill>
                  <a:srgbClr val="FFFF00"/>
                </a:solidFill>
              </a:rPr>
              <a:t>куда сгребаются горячие угли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3- запечье </a:t>
            </a:r>
            <a:r>
              <a:rPr lang="ru-RU" sz="1400" b="1" smtClean="0">
                <a:solidFill>
                  <a:srgbClr val="D9D9D9"/>
                </a:solidFill>
                <a:cs typeface="Times New Roman" pitchFamily="18" charset="0"/>
              </a:rPr>
              <a:t>-</a:t>
            </a:r>
            <a:r>
              <a:rPr lang="ru-RU" sz="1400" b="1" smtClean="0">
                <a:solidFill>
                  <a:srgbClr val="FFFF00"/>
                </a:solidFill>
              </a:rPr>
              <a:t>место за печью; промежуток между       печью и стеной</a:t>
            </a:r>
            <a:endParaRPr lang="ru-RU" sz="1400" b="1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4 - заслонка </a:t>
            </a:r>
            <a:r>
              <a:rPr lang="ru-RU" sz="1400" b="1" smtClean="0">
                <a:solidFill>
                  <a:srgbClr val="D9D9D9"/>
                </a:solidFill>
                <a:cs typeface="Times New Roman" pitchFamily="18" charset="0"/>
              </a:rPr>
              <a:t>-</a:t>
            </a:r>
            <a:r>
              <a:rPr lang="ru-RU" sz="1400" b="1" smtClean="0">
                <a:solidFill>
                  <a:srgbClr val="FFFF00"/>
                </a:solidFill>
              </a:rPr>
              <a:t>задвижки, щита для закрывания отверстий</a:t>
            </a:r>
            <a:endParaRPr lang="ru-RU" sz="1400" b="1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5 -зеркало </a:t>
            </a:r>
            <a:r>
              <a:rPr lang="ru-RU" sz="1400" b="1" smtClean="0">
                <a:solidFill>
                  <a:srgbClr val="FFFF00"/>
                </a:solidFill>
                <a:cs typeface="Times New Roman" pitchFamily="18" charset="0"/>
              </a:rPr>
              <a:t>-</a:t>
            </a:r>
            <a:r>
              <a:rPr lang="ru-RU" sz="1400" b="1" smtClean="0">
                <a:solidFill>
                  <a:srgbClr val="FFFF00"/>
                </a:solidFill>
              </a:rPr>
              <a:t>заломчик, ямка в зеркале печи, где ставят, греют и сушат  что –что..</a:t>
            </a:r>
            <a:endParaRPr lang="ru-RU" sz="1400" b="1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6-лежанка</a:t>
            </a:r>
            <a:r>
              <a:rPr lang="ru-RU" sz="1400" b="1" smtClean="0">
                <a:solidFill>
                  <a:srgbClr val="FFFF00"/>
                </a:solidFill>
                <a:cs typeface="Times New Roman" pitchFamily="18" charset="0"/>
              </a:rPr>
              <a:t> –место для сна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7 - опечье </a:t>
            </a:r>
            <a:r>
              <a:rPr lang="ru-RU" sz="1400" b="1" smtClean="0">
                <a:solidFill>
                  <a:srgbClr val="D9D9D9"/>
                </a:solidFill>
                <a:cs typeface="Times New Roman" pitchFamily="18" charset="0"/>
              </a:rPr>
              <a:t>-</a:t>
            </a:r>
            <a:r>
              <a:rPr lang="ru-RU" sz="1400" b="1" smtClean="0">
                <a:solidFill>
                  <a:srgbClr val="FFFF00"/>
                </a:solidFill>
              </a:rPr>
              <a:t>низ, битое основанье ее, из песка и глины, иногда в деревянном срубе;</a:t>
            </a:r>
            <a:endParaRPr lang="ru-RU" sz="1400" b="1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8 -печурки</a:t>
            </a:r>
            <a:r>
              <a:rPr lang="ru-RU" sz="1400" b="1" smtClean="0">
                <a:solidFill>
                  <a:srgbClr val="FFFF00"/>
                </a:solidFill>
                <a:cs typeface="Times New Roman" pitchFamily="18" charset="0"/>
              </a:rPr>
              <a:t>-сушилки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9 -под </a:t>
            </a:r>
            <a:r>
              <a:rPr lang="ru-RU" sz="1400" b="1" smtClean="0">
                <a:solidFill>
                  <a:srgbClr val="FFFF00"/>
                </a:solidFill>
                <a:cs typeface="Times New Roman" pitchFamily="18" charset="0"/>
              </a:rPr>
              <a:t>-</a:t>
            </a:r>
            <a:r>
              <a:rPr lang="ru-RU" sz="1400" b="1" smtClean="0">
                <a:solidFill>
                  <a:srgbClr val="FFFF00"/>
                </a:solidFill>
              </a:rPr>
              <a:t>материалы или изделия, подвергаемые тепловой обработке (нагреву, плавлению, обжигу и т. д.); </a:t>
            </a:r>
            <a:endParaRPr lang="ru-RU" sz="1400" b="1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10-припечь</a:t>
            </a:r>
            <a:r>
              <a:rPr lang="ru-RU" sz="1400" b="1" smtClean="0">
                <a:solidFill>
                  <a:srgbClr val="FFFF00"/>
                </a:solidFill>
                <a:cs typeface="Times New Roman" pitchFamily="18" charset="0"/>
              </a:rPr>
              <a:t>-</a:t>
            </a:r>
            <a:r>
              <a:rPr lang="ru-RU" sz="1400" b="1" smtClean="0">
                <a:solidFill>
                  <a:srgbClr val="FFFF00"/>
                </a:solidFill>
              </a:rPr>
              <a:t>лежанка, или лавка у печи. </a:t>
            </a:r>
            <a:endParaRPr lang="ru-RU" sz="1400" b="1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 11 - свод </a:t>
            </a:r>
            <a:r>
              <a:rPr lang="ru-RU" sz="1400" b="1" smtClean="0">
                <a:solidFill>
                  <a:srgbClr val="D9D9D9"/>
                </a:solidFill>
                <a:cs typeface="Times New Roman" pitchFamily="18" charset="0"/>
              </a:rPr>
              <a:t>–</a:t>
            </a:r>
            <a:r>
              <a:rPr lang="ru-RU" sz="1400" b="1" smtClean="0">
                <a:solidFill>
                  <a:srgbClr val="FFFF00"/>
                </a:solidFill>
                <a:cs typeface="Times New Roman" pitchFamily="18" charset="0"/>
              </a:rPr>
              <a:t>место для подачи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 12 - труба</a:t>
            </a:r>
            <a:r>
              <a:rPr lang="ru-RU" sz="1400" b="1" smtClean="0">
                <a:solidFill>
                  <a:srgbClr val="D9D9D9"/>
                </a:solidFill>
                <a:cs typeface="Times New Roman" pitchFamily="18" charset="0"/>
              </a:rPr>
              <a:t>-</a:t>
            </a:r>
            <a:r>
              <a:rPr lang="ru-RU" sz="1400" b="1" smtClean="0">
                <a:solidFill>
                  <a:srgbClr val="FFFF00"/>
                </a:solidFill>
                <a:cs typeface="Times New Roman" pitchFamily="18" charset="0"/>
              </a:rPr>
              <a:t>выход дыма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smtClean="0">
                <a:solidFill>
                  <a:srgbClr val="F2F2F2"/>
                </a:solidFill>
                <a:cs typeface="Times New Roman" pitchFamily="18" charset="0"/>
              </a:rPr>
              <a:t> </a:t>
            </a: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13 -устье</a:t>
            </a:r>
            <a:r>
              <a:rPr lang="ru-RU" sz="1400" b="1" smtClean="0">
                <a:solidFill>
                  <a:srgbClr val="D9D9D9"/>
                </a:solidFill>
                <a:cs typeface="Times New Roman" pitchFamily="18" charset="0"/>
              </a:rPr>
              <a:t>-</a:t>
            </a:r>
            <a:r>
              <a:rPr lang="ru-RU" sz="1400" b="1" smtClean="0">
                <a:solidFill>
                  <a:srgbClr val="FFFF00"/>
                </a:solidFill>
                <a:cs typeface="Times New Roman" pitchFamily="18" charset="0"/>
              </a:rPr>
              <a:t>варочная камера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D9D9D9"/>
                </a:solidFill>
                <a:cs typeface="Times New Roman" pitchFamily="18" charset="0"/>
              </a:rPr>
              <a:t> </a:t>
            </a: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14-чело</a:t>
            </a:r>
            <a:r>
              <a:rPr lang="ru-RU" sz="1600" b="1" smtClean="0">
                <a:solidFill>
                  <a:srgbClr val="D9D9D9"/>
                </a:solidFill>
                <a:cs typeface="Times New Roman" pitchFamily="18" charset="0"/>
              </a:rPr>
              <a:t> </a:t>
            </a:r>
            <a:r>
              <a:rPr lang="ru-RU" sz="1400" b="1" smtClean="0">
                <a:solidFill>
                  <a:srgbClr val="D9D9D9"/>
                </a:solidFill>
                <a:cs typeface="Times New Roman" pitchFamily="18" charset="0"/>
              </a:rPr>
              <a:t>–</a:t>
            </a:r>
            <a:r>
              <a:rPr lang="ru-RU" sz="1400" b="1" smtClean="0">
                <a:solidFill>
                  <a:srgbClr val="FFFF00"/>
                </a:solidFill>
                <a:cs typeface="Times New Roman" pitchFamily="18" charset="0"/>
              </a:rPr>
              <a:t>отверстие в печи  через которое падают тепло в печь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D9D9D9"/>
                </a:solidFill>
                <a:cs typeface="Times New Roman" pitchFamily="18" charset="0"/>
              </a:rPr>
              <a:t> </a:t>
            </a:r>
            <a:r>
              <a:rPr lang="ru-RU" sz="1600" b="1" smtClean="0">
                <a:solidFill>
                  <a:srgbClr val="F2F2F2"/>
                </a:solidFill>
                <a:cs typeface="Times New Roman" pitchFamily="18" charset="0"/>
              </a:rPr>
              <a:t>15 – ше</a:t>
            </a:r>
            <a:r>
              <a:rPr lang="ru-RU" sz="1400" b="1" smtClean="0">
                <a:solidFill>
                  <a:srgbClr val="F2F2F2"/>
                </a:solidFill>
                <a:cs typeface="Times New Roman" pitchFamily="18" charset="0"/>
              </a:rPr>
              <a:t>сток </a:t>
            </a:r>
            <a:r>
              <a:rPr lang="ru-RU" sz="1400" b="1" smtClean="0">
                <a:solidFill>
                  <a:srgbClr val="D9D9D9"/>
                </a:solidFill>
                <a:cs typeface="Times New Roman" pitchFamily="18" charset="0"/>
              </a:rPr>
              <a:t>-</a:t>
            </a:r>
            <a:r>
              <a:rPr lang="ru-RU" sz="1400" b="1" smtClean="0">
                <a:solidFill>
                  <a:srgbClr val="FFFF00"/>
                </a:solidFill>
              </a:rPr>
              <a:t>площадка между устьем и топкой русской печи</a:t>
            </a:r>
            <a:r>
              <a:rPr lang="ru-RU" sz="1400" b="1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1400" b="1" smtClean="0">
                <a:solidFill>
                  <a:srgbClr val="D9D9D9"/>
                </a:solidFill>
                <a:latin typeface="Arial" charset="0"/>
                <a:cs typeface="Times New Roman" pitchFamily="18" charset="0"/>
              </a:rPr>
              <a:t>      </a:t>
            </a:r>
            <a:r>
              <a:rPr lang="ru-RU" sz="700" smtClean="0">
                <a:solidFill>
                  <a:srgbClr val="D9D9D9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700" smtClean="0">
                <a:solidFill>
                  <a:srgbClr val="D9D9D9"/>
                </a:solidFill>
                <a:latin typeface="Arial" charset="0"/>
                <a:cs typeface="Times New Roman" pitchFamily="18" charset="0"/>
              </a:rPr>
            </a:br>
            <a:endParaRPr lang="ru-RU" sz="700" smtClean="0">
              <a:solidFill>
                <a:srgbClr val="D9D9D9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FFFF00"/>
                </a:solidFill>
              </a:rPr>
              <a:t>Схема печи</a:t>
            </a:r>
            <a:endParaRPr lang="ru-RU" sz="3200" b="1">
              <a:solidFill>
                <a:srgbClr val="FFFF00"/>
              </a:solidFill>
            </a:endParaRPr>
          </a:p>
        </p:txBody>
      </p:sp>
      <p:pic>
        <p:nvPicPr>
          <p:cNvPr id="4" name="Рисунок 3" descr="http://www.booksite.ru/fulltext/14v/ois/kch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3313112" cy="381635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206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Constantia</vt:lpstr>
      <vt:lpstr>Wingdings 2</vt:lpstr>
      <vt:lpstr>Calibri</vt:lpstr>
      <vt:lpstr>Arial Unicode MS</vt:lpstr>
      <vt:lpstr>Times New Roman</vt:lpstr>
      <vt:lpstr>Aharoni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Схема печи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Tanya</cp:lastModifiedBy>
  <cp:revision>24</cp:revision>
  <dcterms:created xsi:type="dcterms:W3CDTF">2014-09-25T01:39:10Z</dcterms:created>
  <dcterms:modified xsi:type="dcterms:W3CDTF">2015-01-26T14:30:17Z</dcterms:modified>
</cp:coreProperties>
</file>