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B5994-7B62-462E-AD1F-F8C96AAC841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B7463-9D83-4003-99F1-875FE3922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02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B7463-9D83-4003-99F1-875FE39221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B7463-9D83-4003-99F1-875FE39221D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A02AF3-5CD0-4A5E-9E36-47E3B1FEE8F6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442345-9922-4F49-86E5-B4F434F09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8229600" cy="1785950"/>
          </a:xfrm>
        </p:spPr>
        <p:txBody>
          <a:bodyPr>
            <a:normAutofit/>
          </a:bodyPr>
          <a:lstStyle/>
          <a:p>
            <a:r>
              <a:rPr lang="ar-SA" dirty="0" smtClean="0">
                <a:cs typeface="Arial" charset="0"/>
              </a:rPr>
              <a:t>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00042"/>
            <a:ext cx="7572428" cy="55007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4386197"/>
                  </p:ext>
                </p:extLst>
              </p:nvPr>
            </p:nvGraphicFramePr>
            <p:xfrm>
              <a:off x="857225" y="928670"/>
              <a:ext cx="6858046" cy="5319846"/>
            </p:xfrm>
            <a:graphic>
              <a:graphicData uri="http://schemas.openxmlformats.org/drawingml/2006/table">
                <a:tbl>
                  <a:tblPr/>
                  <a:tblGrid>
                    <a:gridCol w="2234885"/>
                    <a:gridCol w="2311154"/>
                    <a:gridCol w="2312007"/>
                  </a:tblGrid>
                  <a:tr h="1174535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endParaRPr lang="ru-RU" sz="160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lang="ru-RU" sz="1600">
                              <a:latin typeface="Times New Roman"/>
                              <a:ea typeface="Calibri"/>
                              <a:cs typeface="Times New Roman"/>
                            </a:rPr>
                            <a:t>Прогрессии</a:t>
                          </a:r>
                          <a:endParaRPr lang="ru-RU" sz="110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67591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lang="ru-RU" sz="1400">
                              <a:latin typeface="Times New Roman"/>
                              <a:ea typeface="Calibri"/>
                              <a:cs typeface="Times New Roman"/>
                            </a:rPr>
                            <a:t>Арифметическая а</a:t>
                          </a:r>
                          <a:r>
                            <a:rPr lang="en-US" sz="1400" baseline="-25000">
                              <a:latin typeface="Times New Roman"/>
                              <a:ea typeface="Calibri"/>
                              <a:cs typeface="Times New Roman"/>
                            </a:rPr>
                            <a:t>n</a:t>
                          </a:r>
                          <a:endParaRPr lang="ru-RU" sz="110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lang="ru-RU" sz="1400">
                              <a:latin typeface="Times New Roman"/>
                              <a:ea typeface="Calibri"/>
                              <a:cs typeface="Times New Roman"/>
                            </a:rPr>
                            <a:t>Геометрическая </a:t>
                          </a:r>
                          <a:r>
                            <a:rPr lang="en-US" sz="1400">
                              <a:latin typeface="Times New Roman"/>
                              <a:ea typeface="Calibri"/>
                              <a:cs typeface="Times New Roman"/>
                            </a:rPr>
                            <a:t>b</a:t>
                          </a:r>
                          <a:r>
                            <a:rPr lang="en-US" sz="1400" baseline="-25000">
                              <a:latin typeface="Times New Roman"/>
                              <a:ea typeface="Calibri"/>
                              <a:cs typeface="Times New Roman"/>
                            </a:rPr>
                            <a:t>n</a:t>
                          </a:r>
                          <a:endParaRPr lang="ru-RU" sz="110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7268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Определение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n+1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= 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+ d</a:t>
                          </a:r>
                          <a:endParaRPr kumimoji="0" lang="ru-RU" sz="18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kumimoji="0" lang="en-US" sz="180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+1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kumimoji="0" lang="en-US" sz="180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</a:t>
                          </a:r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91016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Формула </a:t>
                          </a:r>
                          <a:r>
                            <a:rPr lang="en-US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n </a:t>
                          </a: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первых членов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 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+ d(n – 1)</a:t>
                          </a:r>
                          <a:endParaRPr kumimoji="0" lang="ru-RU" sz="18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kumimoji="0" lang="en-US" sz="180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/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b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</a:t>
                          </a:r>
                          <a:r>
                            <a:rPr kumimoji="0" lang="en-US" sz="1800" kern="1200" baseline="30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 - 1</a:t>
                          </a:r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12168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Сумма </a:t>
                          </a:r>
                          <a:r>
                            <a:rPr lang="en-US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n</a:t>
                          </a: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 первых членов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/>
                          </a:r>
                          <a:r>
                            <a:rPr lang="en-US" sz="1800" dirty="0" smtClean="0">
                              <a:latin typeface="Times New Roman"/>
                              <a:ea typeface="Times New Roman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kumimoji="0" lang="ru-RU" sz="18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kumimoji="0"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kumimoji="0" lang="en-US" sz="18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kumimoji="0" lang="ru-RU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0" lang="ru-RU" sz="18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8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8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kumimoji="0" lang="ru-RU" sz="18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8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8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+mn-lt"/>
                                              <a:ea typeface="+mn-ea"/>
                                              <a:cs typeface="+mn-cs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/>
                          </a:r>
                          <a:endParaRPr kumimoji="0" lang="ru-RU" sz="180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kumimoji="0" lang="en-US" sz="18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kumimoji="0"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kumimoji="0" lang="ru-RU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 </m:t>
                                      </m:r>
                                    </m:sub>
                                  </m:sSub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𝑑</m:t>
                                  </m:r>
                                  <m:d>
                                    <m:dPr>
                                      <m:ctrlPr>
                                        <a:rPr kumimoji="0" lang="ru-RU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𝑛</m:t>
                                      </m:r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/>
                          </a:r>
                          <a:endParaRPr lang="ru-RU" sz="1800" dirty="0" smtClean="0"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ru-RU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kumimoji="0" lang="ru-RU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 (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kumimoji="0" lang="ru-RU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𝑞</m:t>
                                        </m:r>
                                      </m:e>
                                      <m:sup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𝑞</m:t>
                                    </m:r>
                                  </m:den>
                                </m:f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kumimoji="0" lang="ru-RU" sz="1800" i="1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≠</m:t>
                                </m:r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sz="1600" dirty="0" smtClean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kumimoji="0" lang="en-US" sz="18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𝑆</m:t>
                              </m:r>
                              <m:r>
                                <a:rPr kumimoji="0" lang="en-US" sz="18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kumimoji="0"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0" lang="ru-RU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kumimoji="0"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𝑞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, если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0"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𝑞</m:t>
                                  </m:r>
                                </m:e>
                              </m:d>
                              <m:r>
                                <a:rPr kumimoji="0" lang="en-US" sz="18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&lt;</m:t>
                              </m:r>
                              <m:r>
                                <a:rPr kumimoji="0" lang="en-US" sz="18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1</m:t>
                              </m:r>
                            </m:oMath>
                          </a14:m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7268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Свойства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ru-RU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kumimoji="0"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kumimoji="0" lang="ru-RU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  <m:r>
                                          <a:rPr kumimoji="0" lang="en-US" sz="18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kumimoji="0" lang="ru-RU" sz="18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n-US" sz="18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n-US" sz="18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  <m:r>
                                              <a:rPr kumimoji="0" lang="en-US" sz="18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kumimoji="0" lang="en-US" sz="18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</m:num>
                                  <m:den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kumimoji="0" lang="ru-RU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kumimoji="0"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kumimoji="0" lang="en-US" sz="18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kumimoji="0"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US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804386197"/>
                  </p:ext>
                </p:extLst>
              </p:nvPr>
            </p:nvGraphicFramePr>
            <p:xfrm>
              <a:off x="857225" y="928670"/>
              <a:ext cx="6858046" cy="5319846"/>
            </p:xfrm>
            <a:graphic>
              <a:graphicData uri="http://schemas.openxmlformats.org/drawingml/2006/table">
                <a:tbl>
                  <a:tblPr/>
                  <a:tblGrid>
                    <a:gridCol w="2234885"/>
                    <a:gridCol w="2311154"/>
                    <a:gridCol w="2312007"/>
                  </a:tblGrid>
                  <a:tr h="1174535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endParaRPr lang="ru-RU" sz="160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lang="ru-RU" sz="1600">
                              <a:latin typeface="Times New Roman"/>
                              <a:ea typeface="Calibri"/>
                              <a:cs typeface="Times New Roman"/>
                            </a:rPr>
                            <a:t>Прогрессии</a:t>
                          </a:r>
                          <a:endParaRPr lang="ru-RU" sz="110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67591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lang="ru-RU" sz="1400">
                              <a:latin typeface="Times New Roman"/>
                              <a:ea typeface="Calibri"/>
                              <a:cs typeface="Times New Roman"/>
                            </a:rPr>
                            <a:t>Арифметическая а</a:t>
                          </a:r>
                          <a:r>
                            <a:rPr lang="en-US" sz="1400" baseline="-25000">
                              <a:latin typeface="Times New Roman"/>
                              <a:ea typeface="Calibri"/>
                              <a:cs typeface="Times New Roman"/>
                            </a:rPr>
                            <a:t>n</a:t>
                          </a:r>
                          <a:endParaRPr lang="ru-RU" sz="110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lang="ru-RU" sz="1400">
                              <a:latin typeface="Times New Roman"/>
                              <a:ea typeface="Calibri"/>
                              <a:cs typeface="Times New Roman"/>
                            </a:rPr>
                            <a:t>Геометрическая </a:t>
                          </a:r>
                          <a:r>
                            <a:rPr lang="en-US" sz="1400">
                              <a:latin typeface="Times New Roman"/>
                              <a:ea typeface="Calibri"/>
                              <a:cs typeface="Times New Roman"/>
                            </a:rPr>
                            <a:t>b</a:t>
                          </a:r>
                          <a:r>
                            <a:rPr lang="en-US" sz="1400" baseline="-25000">
                              <a:latin typeface="Times New Roman"/>
                              <a:ea typeface="Calibri"/>
                              <a:cs typeface="Times New Roman"/>
                            </a:rPr>
                            <a:t>n</a:t>
                          </a:r>
                          <a:endParaRPr lang="ru-RU" sz="110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7268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Определение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n+1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= 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+ d</a:t>
                          </a:r>
                          <a:endParaRPr kumimoji="0" lang="ru-RU" sz="18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kumimoji="0" lang="en-US" sz="180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+1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kumimoji="0" lang="en-US" sz="180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</a:t>
                          </a:r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91016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Формула </a:t>
                          </a:r>
                          <a:r>
                            <a:rPr lang="en-US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n </a:t>
                          </a: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первых членов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 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a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+ d(n – 1)</a:t>
                          </a:r>
                          <a:endParaRPr kumimoji="0" lang="ru-RU" sz="18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999490" algn="l"/>
                            </a:tabLst>
                          </a:pPr>
                          <a:r>
                            <a:rPr kumimoji="0" lang="en-US" sz="18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kumimoji="0" lang="en-US" sz="180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b</a:t>
                          </a:r>
                          <a:r>
                            <a:rPr kumimoji="0" lang="en-US" sz="1800" kern="1200" baseline="-25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</a:t>
                          </a:r>
                          <a:r>
                            <a:rPr kumimoji="0" lang="en-US" sz="1800" kern="1200" baseline="30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 - 1</a:t>
                          </a:r>
                          <a:endParaRPr lang="ru-RU" sz="16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12168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Сумма </a:t>
                          </a:r>
                          <a:r>
                            <a:rPr lang="en-US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n</a:t>
                          </a: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 первых членов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7098" t="-212048" r="-100000" b="-389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7098" t="-212048" b="-38956"/>
                          </a:stretch>
                        </a:blipFill>
                      </a:tcPr>
                    </a:tc>
                  </a:tr>
                  <a:tr h="587268">
                    <a:tc>
                      <a:txBody>
                        <a:bodyPr/>
                        <a:lstStyle/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999490" algn="l"/>
                            </a:tabLst>
                          </a:pPr>
                          <a:r>
                            <a:rPr lang="ru-RU" sz="1400" dirty="0">
                              <a:latin typeface="Times New Roman"/>
                              <a:ea typeface="Calibri"/>
                              <a:cs typeface="Times New Roman"/>
                            </a:rPr>
                            <a:t>Свойства</a:t>
                          </a:r>
                          <a:endParaRPr lang="ru-RU" sz="11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7098" t="-809375" r="-100000" b="-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7098" t="-809375" b="-104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err="1" smtClean="0"/>
              <a:t>Историческая</a:t>
            </a:r>
            <a:r>
              <a:rPr lang="en-GB" sz="4400" dirty="0" smtClean="0"/>
              <a:t> </a:t>
            </a:r>
            <a:r>
              <a:rPr lang="en-GB" sz="4400" dirty="0" err="1" smtClean="0"/>
              <a:t>справка</a:t>
            </a:r>
            <a:r>
              <a:rPr lang="en-GB" sz="4400" dirty="0" smtClean="0"/>
              <a:t> (</a:t>
            </a:r>
            <a:r>
              <a:rPr lang="en-GB" sz="4400" dirty="0" err="1" smtClean="0"/>
              <a:t>геометрическая</a:t>
            </a:r>
            <a:r>
              <a:rPr lang="en-GB" sz="4400" dirty="0" smtClean="0"/>
              <a:t> </a:t>
            </a:r>
            <a:r>
              <a:rPr lang="en-GB" sz="4400" dirty="0" err="1" smtClean="0"/>
              <a:t>прогрессия</a:t>
            </a:r>
            <a:r>
              <a:rPr lang="en-GB" dirty="0" smtClean="0"/>
              <a:t>)</a:t>
            </a:r>
            <a:r>
              <a:rPr lang="ar-SA" dirty="0" smtClean="0">
                <a:cs typeface="Arial" charset="0"/>
              </a:rPr>
              <a:t>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err="1" smtClean="0"/>
              <a:t>Легенда</a:t>
            </a:r>
            <a:r>
              <a:rPr lang="en-GB" dirty="0" smtClean="0"/>
              <a:t> </a:t>
            </a:r>
            <a:r>
              <a:rPr lang="en-GB" dirty="0" err="1" smtClean="0"/>
              <a:t>об</a:t>
            </a:r>
            <a:r>
              <a:rPr lang="en-GB" dirty="0" smtClean="0"/>
              <a:t> </a:t>
            </a:r>
            <a:r>
              <a:rPr lang="en-GB" dirty="0" err="1" smtClean="0"/>
              <a:t>изобретателе</a:t>
            </a:r>
            <a:r>
              <a:rPr lang="en-GB" dirty="0" smtClean="0"/>
              <a:t> </a:t>
            </a:r>
            <a:r>
              <a:rPr lang="en-GB" dirty="0" err="1" smtClean="0"/>
              <a:t>шахмат</a:t>
            </a:r>
            <a:endParaRPr lang="en-GB" dirty="0" smtClean="0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err="1" smtClean="0"/>
              <a:t>Индийский</a:t>
            </a:r>
            <a:r>
              <a:rPr lang="en-GB" dirty="0" smtClean="0"/>
              <a:t> </a:t>
            </a:r>
            <a:r>
              <a:rPr lang="en-GB" dirty="0" err="1" smtClean="0"/>
              <a:t>царь</a:t>
            </a:r>
            <a:r>
              <a:rPr lang="en-GB" dirty="0" smtClean="0"/>
              <a:t> </a:t>
            </a:r>
            <a:r>
              <a:rPr lang="en-GB" dirty="0" err="1" smtClean="0"/>
              <a:t>Шарам</a:t>
            </a:r>
            <a:r>
              <a:rPr lang="en-GB" dirty="0" smtClean="0"/>
              <a:t> </a:t>
            </a:r>
            <a:r>
              <a:rPr lang="en-GB" dirty="0" err="1" smtClean="0"/>
              <a:t>призвал</a:t>
            </a:r>
            <a:r>
              <a:rPr lang="en-GB" dirty="0" smtClean="0"/>
              <a:t> к </a:t>
            </a:r>
            <a:r>
              <a:rPr lang="en-GB" dirty="0" err="1" smtClean="0"/>
              <a:t>себе</a:t>
            </a:r>
            <a:r>
              <a:rPr lang="en-GB" dirty="0" smtClean="0"/>
              <a:t> </a:t>
            </a:r>
            <a:r>
              <a:rPr lang="en-GB" dirty="0" err="1" smtClean="0"/>
              <a:t>изобретателя</a:t>
            </a:r>
            <a:r>
              <a:rPr lang="en-GB" dirty="0" smtClean="0"/>
              <a:t> </a:t>
            </a:r>
            <a:r>
              <a:rPr lang="en-GB" dirty="0" err="1" smtClean="0"/>
              <a:t>шахмат</a:t>
            </a:r>
            <a:r>
              <a:rPr lang="en-GB" dirty="0" smtClean="0"/>
              <a:t> (</a:t>
            </a:r>
            <a:r>
              <a:rPr lang="en-GB" dirty="0" err="1" smtClean="0"/>
              <a:t>которого</a:t>
            </a:r>
            <a:r>
              <a:rPr lang="en-GB" dirty="0" smtClean="0"/>
              <a:t> </a:t>
            </a:r>
            <a:r>
              <a:rPr lang="en-GB" dirty="0" err="1" smtClean="0"/>
              <a:t>звали</a:t>
            </a:r>
            <a:r>
              <a:rPr lang="en-GB" dirty="0" smtClean="0"/>
              <a:t> </a:t>
            </a:r>
            <a:r>
              <a:rPr lang="en-GB" dirty="0" err="1" smtClean="0"/>
              <a:t>Сета</a:t>
            </a:r>
            <a:r>
              <a:rPr lang="en-GB" dirty="0" smtClean="0"/>
              <a:t>) и </a:t>
            </a:r>
            <a:r>
              <a:rPr lang="en-GB" dirty="0" err="1" smtClean="0"/>
              <a:t>предложил</a:t>
            </a:r>
            <a:r>
              <a:rPr lang="en-GB" dirty="0" smtClean="0"/>
              <a:t>, </a:t>
            </a:r>
            <a:r>
              <a:rPr lang="en-GB" dirty="0" err="1" smtClean="0"/>
              <a:t>чтобы</a:t>
            </a:r>
            <a:r>
              <a:rPr lang="en-GB" dirty="0" smtClean="0"/>
              <a:t> </a:t>
            </a:r>
            <a:r>
              <a:rPr lang="en-GB" dirty="0" err="1" smtClean="0"/>
              <a:t>он</a:t>
            </a:r>
            <a:r>
              <a:rPr lang="en-GB" dirty="0" smtClean="0"/>
              <a:t> </a:t>
            </a:r>
            <a:r>
              <a:rPr lang="en-GB" dirty="0" err="1" smtClean="0"/>
              <a:t>сам</a:t>
            </a:r>
            <a:r>
              <a:rPr lang="en-GB" dirty="0" smtClean="0"/>
              <a:t> </a:t>
            </a:r>
            <a:r>
              <a:rPr lang="en-GB" dirty="0" err="1" smtClean="0"/>
              <a:t>выбрал</a:t>
            </a:r>
            <a:r>
              <a:rPr lang="en-GB" dirty="0" smtClean="0"/>
              <a:t> </a:t>
            </a:r>
            <a:r>
              <a:rPr lang="en-GB" dirty="0" err="1" smtClean="0"/>
              <a:t>себе</a:t>
            </a:r>
            <a:r>
              <a:rPr lang="en-GB" dirty="0" smtClean="0"/>
              <a:t> </a:t>
            </a:r>
            <a:r>
              <a:rPr lang="en-GB" dirty="0" err="1" smtClean="0"/>
              <a:t>награду</a:t>
            </a:r>
            <a:r>
              <a:rPr lang="en-GB" dirty="0" smtClean="0"/>
              <a:t> </a:t>
            </a:r>
            <a:r>
              <a:rPr lang="en-GB" dirty="0" err="1" smtClean="0"/>
              <a:t>за</a:t>
            </a:r>
            <a:r>
              <a:rPr lang="en-GB" dirty="0" smtClean="0"/>
              <a:t> </a:t>
            </a:r>
            <a:r>
              <a:rPr lang="en-GB" dirty="0" err="1" smtClean="0"/>
              <a:t>создание</a:t>
            </a:r>
            <a:r>
              <a:rPr lang="en-GB" dirty="0" smtClean="0"/>
              <a:t> </a:t>
            </a:r>
            <a:r>
              <a:rPr lang="en-GB" dirty="0" err="1" smtClean="0"/>
              <a:t>интересной</a:t>
            </a:r>
            <a:r>
              <a:rPr lang="en-GB" dirty="0" smtClean="0"/>
              <a:t> и </a:t>
            </a:r>
            <a:r>
              <a:rPr lang="en-GB" dirty="0" err="1" smtClean="0"/>
              <a:t>мудрой</a:t>
            </a:r>
            <a:r>
              <a:rPr lang="en-GB" dirty="0" smtClean="0"/>
              <a:t> </a:t>
            </a:r>
            <a:r>
              <a:rPr lang="en-GB" dirty="0" err="1" smtClean="0"/>
              <a:t>игры</a:t>
            </a:r>
            <a:r>
              <a:rPr lang="en-GB" dirty="0" smtClean="0"/>
              <a:t>. </a:t>
            </a:r>
            <a:r>
              <a:rPr lang="en-GB" dirty="0" err="1" smtClean="0"/>
              <a:t>Царя</a:t>
            </a:r>
            <a:r>
              <a:rPr lang="en-GB" dirty="0" smtClean="0"/>
              <a:t> </a:t>
            </a:r>
            <a:r>
              <a:rPr lang="en-GB" dirty="0" err="1" smtClean="0"/>
              <a:t>изумила</a:t>
            </a:r>
            <a:r>
              <a:rPr lang="en-GB" dirty="0" smtClean="0"/>
              <a:t> </a:t>
            </a:r>
            <a:r>
              <a:rPr lang="en-GB" dirty="0" err="1" smtClean="0"/>
              <a:t>скромность</a:t>
            </a:r>
            <a:r>
              <a:rPr lang="en-GB" dirty="0" smtClean="0"/>
              <a:t> </a:t>
            </a:r>
            <a:r>
              <a:rPr lang="en-GB" dirty="0" err="1" smtClean="0"/>
              <a:t>просьбы</a:t>
            </a:r>
            <a:r>
              <a:rPr lang="en-GB" dirty="0" smtClean="0"/>
              <a:t>, </a:t>
            </a:r>
            <a:r>
              <a:rPr lang="en-GB" dirty="0" err="1" smtClean="0"/>
              <a:t>услышанный</a:t>
            </a:r>
            <a:r>
              <a:rPr lang="en-GB" dirty="0" smtClean="0"/>
              <a:t> </a:t>
            </a:r>
            <a:r>
              <a:rPr lang="en-GB" dirty="0" err="1" smtClean="0"/>
              <a:t>им</a:t>
            </a:r>
            <a:r>
              <a:rPr lang="en-GB" dirty="0" smtClean="0"/>
              <a:t> </a:t>
            </a:r>
            <a:r>
              <a:rPr lang="en-GB" dirty="0" err="1" smtClean="0"/>
              <a:t>от</a:t>
            </a:r>
            <a:r>
              <a:rPr lang="en-GB" dirty="0" smtClean="0"/>
              <a:t> </a:t>
            </a:r>
            <a:r>
              <a:rPr lang="en-GB" dirty="0" err="1" smtClean="0"/>
              <a:t>изобретателя</a:t>
            </a:r>
            <a:r>
              <a:rPr lang="en-GB" dirty="0" smtClean="0"/>
              <a:t>: </a:t>
            </a:r>
            <a:r>
              <a:rPr lang="en-GB" dirty="0" err="1" smtClean="0"/>
              <a:t>тот</a:t>
            </a:r>
            <a:r>
              <a:rPr lang="en-GB" dirty="0" smtClean="0"/>
              <a:t> </a:t>
            </a:r>
            <a:r>
              <a:rPr lang="en-GB" dirty="0" err="1" smtClean="0"/>
              <a:t>попросил</a:t>
            </a:r>
            <a:r>
              <a:rPr lang="en-GB" dirty="0" smtClean="0"/>
              <a:t> </a:t>
            </a:r>
            <a:r>
              <a:rPr lang="en-GB" dirty="0" err="1" smtClean="0"/>
              <a:t>выдать</a:t>
            </a:r>
            <a:r>
              <a:rPr lang="en-GB" dirty="0" smtClean="0"/>
              <a:t> </a:t>
            </a:r>
            <a:r>
              <a:rPr lang="en-GB" dirty="0" err="1" smtClean="0"/>
              <a:t>ему</a:t>
            </a:r>
            <a:r>
              <a:rPr lang="en-GB" dirty="0" smtClean="0"/>
              <a:t> </a:t>
            </a:r>
            <a:r>
              <a:rPr lang="en-GB" dirty="0" err="1" smtClean="0"/>
              <a:t>за</a:t>
            </a:r>
            <a:r>
              <a:rPr lang="en-GB" dirty="0" smtClean="0"/>
              <a:t> </a:t>
            </a:r>
            <a:r>
              <a:rPr lang="en-GB" dirty="0" err="1" smtClean="0"/>
              <a:t>первую</a:t>
            </a:r>
            <a:r>
              <a:rPr lang="en-GB" dirty="0" smtClean="0"/>
              <a:t> </a:t>
            </a:r>
            <a:r>
              <a:rPr lang="en-GB" dirty="0" err="1" smtClean="0"/>
              <a:t>клетку</a:t>
            </a:r>
            <a:r>
              <a:rPr lang="en-GB" dirty="0" smtClean="0"/>
              <a:t> </a:t>
            </a:r>
            <a:r>
              <a:rPr lang="en-GB" dirty="0" err="1" smtClean="0"/>
              <a:t>шахматной</a:t>
            </a:r>
            <a:r>
              <a:rPr lang="en-GB" dirty="0" smtClean="0"/>
              <a:t> </a:t>
            </a:r>
            <a:r>
              <a:rPr lang="en-GB" dirty="0" err="1" smtClean="0"/>
              <a:t>доски</a:t>
            </a:r>
            <a:r>
              <a:rPr lang="en-GB" dirty="0" smtClean="0"/>
              <a:t> </a:t>
            </a:r>
            <a:r>
              <a:rPr lang="en-GB" dirty="0" err="1" smtClean="0"/>
              <a:t>одно</a:t>
            </a:r>
            <a:r>
              <a:rPr lang="en-GB" dirty="0" smtClean="0"/>
              <a:t> </a:t>
            </a:r>
            <a:r>
              <a:rPr lang="en-GB" dirty="0" err="1" smtClean="0"/>
              <a:t>пшеничное</a:t>
            </a:r>
            <a:r>
              <a:rPr lang="en-GB" dirty="0" smtClean="0"/>
              <a:t> </a:t>
            </a:r>
            <a:r>
              <a:rPr lang="en-GB" dirty="0" err="1" smtClean="0"/>
              <a:t>зерно</a:t>
            </a:r>
            <a:r>
              <a:rPr lang="en-GB" dirty="0" smtClean="0"/>
              <a:t>, </a:t>
            </a:r>
            <a:r>
              <a:rPr lang="en-GB" dirty="0" err="1" smtClean="0"/>
              <a:t>за</a:t>
            </a:r>
            <a:r>
              <a:rPr lang="en-GB" dirty="0" smtClean="0"/>
              <a:t> </a:t>
            </a:r>
            <a:r>
              <a:rPr lang="en-GB" dirty="0" err="1" smtClean="0"/>
              <a:t>второе</a:t>
            </a:r>
            <a:r>
              <a:rPr lang="en-GB" dirty="0" smtClean="0"/>
              <a:t> –</a:t>
            </a:r>
            <a:r>
              <a:rPr lang="en-GB" dirty="0" err="1" smtClean="0"/>
              <a:t>два</a:t>
            </a:r>
            <a:r>
              <a:rPr lang="en-GB" dirty="0" smtClean="0"/>
              <a:t>, </a:t>
            </a:r>
            <a:r>
              <a:rPr lang="en-GB" dirty="0" err="1" smtClean="0"/>
              <a:t>за</a:t>
            </a:r>
            <a:r>
              <a:rPr lang="en-GB" dirty="0" smtClean="0"/>
              <a:t> </a:t>
            </a:r>
            <a:r>
              <a:rPr lang="en-GB" dirty="0" err="1" smtClean="0"/>
              <a:t>третью</a:t>
            </a:r>
            <a:r>
              <a:rPr lang="en-GB" dirty="0" smtClean="0"/>
              <a:t> </a:t>
            </a:r>
            <a:r>
              <a:rPr lang="en-GB" dirty="0" err="1" smtClean="0"/>
              <a:t>еще</a:t>
            </a:r>
            <a:r>
              <a:rPr lang="en-GB" dirty="0" smtClean="0"/>
              <a:t> в </a:t>
            </a:r>
            <a:r>
              <a:rPr lang="en-GB" dirty="0" err="1" smtClean="0"/>
              <a:t>два</a:t>
            </a:r>
            <a:r>
              <a:rPr lang="en-GB" dirty="0" smtClean="0"/>
              <a:t> </a:t>
            </a:r>
            <a:r>
              <a:rPr lang="en-GB" dirty="0" err="1" smtClean="0"/>
              <a:t>раза</a:t>
            </a:r>
            <a:r>
              <a:rPr lang="en-GB" dirty="0" smtClean="0"/>
              <a:t> </a:t>
            </a:r>
            <a:r>
              <a:rPr lang="en-GB" dirty="0" err="1" smtClean="0"/>
              <a:t>больше</a:t>
            </a:r>
            <a:r>
              <a:rPr lang="en-GB" dirty="0" smtClean="0"/>
              <a:t> и </a:t>
            </a:r>
            <a:r>
              <a:rPr lang="en-GB" dirty="0" err="1" smtClean="0"/>
              <a:t>т.д</a:t>
            </a:r>
            <a:r>
              <a:rPr lang="en-GB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18 446 744 073 709 551 615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Восемнадцать квинтильонов четыреста сорок шесть квадрильонов семьсот сорок четыре триллиона семьдесят три биллиона семьсот девять миллионов пятьсот пятьдесят одна  тысяча шестьсот пятнадцать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 smtClean="0"/>
              <a:t>Историческая</a:t>
            </a:r>
            <a:r>
              <a:rPr lang="en-GB" sz="3600" dirty="0" smtClean="0"/>
              <a:t> </a:t>
            </a:r>
            <a:r>
              <a:rPr lang="en-GB" sz="3600" dirty="0" err="1" smtClean="0"/>
              <a:t>справка</a:t>
            </a:r>
            <a:r>
              <a:rPr lang="en-GB" sz="3600" dirty="0" smtClean="0"/>
              <a:t> (</a:t>
            </a:r>
            <a:r>
              <a:rPr lang="en-GB" sz="3600" dirty="0" err="1" smtClean="0"/>
              <a:t>арифметическая</a:t>
            </a:r>
            <a:r>
              <a:rPr lang="en-GB" sz="3600" dirty="0" smtClean="0"/>
              <a:t> </a:t>
            </a:r>
            <a:r>
              <a:rPr lang="en-GB" sz="3600" dirty="0" err="1" smtClean="0"/>
              <a:t>прогрессия</a:t>
            </a:r>
            <a:r>
              <a:rPr lang="en-GB" sz="3600" dirty="0" smtClean="0"/>
              <a:t>)</a:t>
            </a:r>
            <a:r>
              <a:rPr lang="ar-SA" sz="3600" dirty="0" smtClean="0">
                <a:cs typeface="Arial" charset="0"/>
              </a:rPr>
              <a:t>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С </a:t>
            </a:r>
            <a:r>
              <a:rPr lang="ru-RU" dirty="0" err="1" smtClean="0"/>
              <a:t>арифметичекой</a:t>
            </a:r>
            <a:r>
              <a:rPr lang="ru-RU" dirty="0" smtClean="0"/>
              <a:t> прогрессией</a:t>
            </a:r>
            <a:r>
              <a:rPr lang="en-GB" dirty="0" smtClean="0"/>
              <a:t> </a:t>
            </a:r>
            <a:r>
              <a:rPr lang="en-GB" dirty="0" err="1" smtClean="0"/>
              <a:t>связан</a:t>
            </a:r>
            <a:r>
              <a:rPr lang="en-GB" dirty="0" smtClean="0"/>
              <a:t> </a:t>
            </a:r>
            <a:r>
              <a:rPr lang="en-GB" dirty="0" err="1" smtClean="0"/>
              <a:t>интересный</a:t>
            </a:r>
            <a:r>
              <a:rPr lang="en-GB" dirty="0" smtClean="0"/>
              <a:t> </a:t>
            </a:r>
            <a:r>
              <a:rPr lang="en-GB" dirty="0" err="1" smtClean="0"/>
              <a:t>эпизод</a:t>
            </a:r>
            <a:r>
              <a:rPr lang="en-GB" dirty="0" smtClean="0"/>
              <a:t> </a:t>
            </a:r>
            <a:r>
              <a:rPr lang="en-GB" dirty="0" err="1" smtClean="0"/>
              <a:t>из</a:t>
            </a:r>
            <a:r>
              <a:rPr lang="en-GB" dirty="0" smtClean="0"/>
              <a:t> </a:t>
            </a:r>
            <a:r>
              <a:rPr lang="en-GB" dirty="0" err="1" smtClean="0"/>
              <a:t>жизни</a:t>
            </a:r>
            <a:r>
              <a:rPr lang="en-GB" dirty="0" smtClean="0"/>
              <a:t> </a:t>
            </a:r>
            <a:r>
              <a:rPr lang="en-GB" dirty="0" err="1" smtClean="0"/>
              <a:t>немецкого</a:t>
            </a:r>
            <a:r>
              <a:rPr lang="en-GB" dirty="0" smtClean="0"/>
              <a:t> </a:t>
            </a:r>
            <a:r>
              <a:rPr lang="en-GB" dirty="0" err="1" smtClean="0"/>
              <a:t>математика</a:t>
            </a:r>
            <a:r>
              <a:rPr lang="en-GB" dirty="0" smtClean="0"/>
              <a:t> К.Ф. </a:t>
            </a:r>
            <a:r>
              <a:rPr lang="en-GB" dirty="0" err="1" smtClean="0"/>
              <a:t>Гаусса</a:t>
            </a:r>
            <a:r>
              <a:rPr lang="en-GB" dirty="0" smtClean="0"/>
              <a:t> (1777-1855). </a:t>
            </a:r>
            <a:r>
              <a:rPr lang="en-GB" dirty="0" err="1" smtClean="0"/>
              <a:t>Когда</a:t>
            </a:r>
            <a:r>
              <a:rPr lang="en-GB" dirty="0" smtClean="0"/>
              <a:t> </a:t>
            </a:r>
            <a:r>
              <a:rPr lang="en-GB" dirty="0" err="1" smtClean="0"/>
              <a:t>ему</a:t>
            </a:r>
            <a:r>
              <a:rPr lang="en-GB" dirty="0" smtClean="0"/>
              <a:t> </a:t>
            </a:r>
            <a:r>
              <a:rPr lang="en-GB" dirty="0" err="1" smtClean="0"/>
              <a:t>было</a:t>
            </a:r>
            <a:r>
              <a:rPr lang="en-GB" dirty="0" smtClean="0"/>
              <a:t> 9 </a:t>
            </a:r>
            <a:r>
              <a:rPr lang="en-GB" dirty="0" err="1" smtClean="0"/>
              <a:t>лет</a:t>
            </a:r>
            <a:r>
              <a:rPr lang="en-GB" dirty="0" smtClean="0"/>
              <a:t>, </a:t>
            </a:r>
            <a:r>
              <a:rPr lang="en-GB" dirty="0" err="1" smtClean="0"/>
              <a:t>учитель</a:t>
            </a:r>
            <a:r>
              <a:rPr lang="en-GB" dirty="0" smtClean="0"/>
              <a:t> </a:t>
            </a:r>
            <a:r>
              <a:rPr lang="en-GB" dirty="0" err="1" smtClean="0"/>
              <a:t>занятый</a:t>
            </a:r>
            <a:r>
              <a:rPr lang="en-GB" dirty="0" smtClean="0"/>
              <a:t> </a:t>
            </a:r>
            <a:r>
              <a:rPr lang="en-GB" dirty="0" err="1" smtClean="0"/>
              <a:t>проверкой</a:t>
            </a:r>
            <a:r>
              <a:rPr lang="en-GB" dirty="0" smtClean="0"/>
              <a:t> </a:t>
            </a:r>
            <a:r>
              <a:rPr lang="en-GB" dirty="0" err="1" smtClean="0"/>
              <a:t>работ</a:t>
            </a:r>
            <a:r>
              <a:rPr lang="en-GB" dirty="0" smtClean="0"/>
              <a:t> </a:t>
            </a:r>
            <a:r>
              <a:rPr lang="en-GB" dirty="0" err="1" smtClean="0"/>
              <a:t>учеников</a:t>
            </a:r>
            <a:r>
              <a:rPr lang="en-GB" dirty="0" smtClean="0"/>
              <a:t> </a:t>
            </a:r>
            <a:r>
              <a:rPr lang="en-GB" dirty="0" err="1" smtClean="0"/>
              <a:t>других</a:t>
            </a:r>
            <a:r>
              <a:rPr lang="en-GB" dirty="0" smtClean="0"/>
              <a:t> </a:t>
            </a:r>
            <a:r>
              <a:rPr lang="en-GB" dirty="0" err="1" smtClean="0"/>
              <a:t>классов</a:t>
            </a:r>
            <a:r>
              <a:rPr lang="en-GB" dirty="0" smtClean="0"/>
              <a:t>, </a:t>
            </a:r>
            <a:r>
              <a:rPr lang="en-GB" dirty="0" err="1" smtClean="0"/>
              <a:t>задал</a:t>
            </a:r>
            <a:r>
              <a:rPr lang="en-GB" dirty="0" smtClean="0"/>
              <a:t> </a:t>
            </a:r>
            <a:r>
              <a:rPr lang="en-GB" dirty="0" err="1" smtClean="0"/>
              <a:t>на</a:t>
            </a:r>
            <a:r>
              <a:rPr lang="en-GB" dirty="0" smtClean="0"/>
              <a:t> </a:t>
            </a:r>
            <a:r>
              <a:rPr lang="en-GB" dirty="0" err="1" smtClean="0"/>
              <a:t>уроке</a:t>
            </a:r>
            <a:r>
              <a:rPr lang="en-GB" dirty="0" smtClean="0"/>
              <a:t> </a:t>
            </a:r>
            <a:r>
              <a:rPr lang="en-GB" dirty="0" err="1" smtClean="0"/>
              <a:t>следующую</a:t>
            </a:r>
            <a:r>
              <a:rPr lang="en-GB" dirty="0" smtClean="0"/>
              <a:t> </a:t>
            </a:r>
            <a:r>
              <a:rPr lang="en-GB" dirty="0" err="1" smtClean="0"/>
              <a:t>задачу</a:t>
            </a:r>
            <a:r>
              <a:rPr lang="en-GB" dirty="0" smtClean="0"/>
              <a:t>: «</a:t>
            </a:r>
            <a:r>
              <a:rPr lang="en-GB" dirty="0" err="1" smtClean="0"/>
              <a:t>Сосчитать</a:t>
            </a:r>
            <a:r>
              <a:rPr lang="en-GB" dirty="0" smtClean="0"/>
              <a:t> </a:t>
            </a:r>
            <a:r>
              <a:rPr lang="en-GB" dirty="0" err="1" smtClean="0"/>
              <a:t>сумму</a:t>
            </a:r>
            <a:r>
              <a:rPr lang="en-GB" dirty="0" smtClean="0"/>
              <a:t> </a:t>
            </a:r>
            <a:r>
              <a:rPr lang="en-GB" dirty="0" err="1" smtClean="0"/>
              <a:t>всех</a:t>
            </a:r>
            <a:r>
              <a:rPr lang="en-GB" dirty="0" smtClean="0"/>
              <a:t> </a:t>
            </a:r>
            <a:r>
              <a:rPr lang="en-GB" dirty="0" err="1" smtClean="0"/>
              <a:t>натуральных</a:t>
            </a:r>
            <a:r>
              <a:rPr lang="en-GB" dirty="0" smtClean="0"/>
              <a:t> </a:t>
            </a:r>
            <a:r>
              <a:rPr lang="en-GB" dirty="0" err="1" smtClean="0"/>
              <a:t>чисел</a:t>
            </a:r>
            <a:r>
              <a:rPr lang="en-GB" dirty="0" smtClean="0"/>
              <a:t> </a:t>
            </a:r>
            <a:r>
              <a:rPr lang="en-GB" dirty="0" err="1" smtClean="0"/>
              <a:t>от</a:t>
            </a:r>
            <a:r>
              <a:rPr lang="en-GB" dirty="0" smtClean="0"/>
              <a:t> 1 </a:t>
            </a:r>
            <a:r>
              <a:rPr lang="en-GB" dirty="0" err="1" smtClean="0"/>
              <a:t>до</a:t>
            </a:r>
            <a:r>
              <a:rPr lang="en-GB" dirty="0" smtClean="0"/>
              <a:t> 40 </a:t>
            </a:r>
            <a:r>
              <a:rPr lang="en-GB" dirty="0" err="1" smtClean="0"/>
              <a:t>включительно</a:t>
            </a:r>
            <a:r>
              <a:rPr lang="en-GB" dirty="0" smtClean="0"/>
              <a:t>: 1+2+3+4+…+40».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err="1" smtClean="0"/>
              <a:t>Какого</a:t>
            </a:r>
            <a:r>
              <a:rPr lang="en-GB" dirty="0" smtClean="0"/>
              <a:t> </a:t>
            </a:r>
            <a:r>
              <a:rPr lang="en-GB" dirty="0" err="1" smtClean="0"/>
              <a:t>было</a:t>
            </a:r>
            <a:r>
              <a:rPr lang="en-GB" dirty="0" smtClean="0"/>
              <a:t> </a:t>
            </a:r>
            <a:r>
              <a:rPr lang="en-GB" dirty="0" err="1" smtClean="0"/>
              <a:t>удивление</a:t>
            </a:r>
            <a:r>
              <a:rPr lang="en-GB" dirty="0" smtClean="0"/>
              <a:t> </a:t>
            </a:r>
            <a:r>
              <a:rPr lang="en-GB" dirty="0" err="1" smtClean="0"/>
              <a:t>учителя</a:t>
            </a:r>
            <a:r>
              <a:rPr lang="en-GB" dirty="0" smtClean="0"/>
              <a:t>, </a:t>
            </a:r>
            <a:r>
              <a:rPr lang="en-GB" dirty="0" err="1" smtClean="0"/>
              <a:t>когда</a:t>
            </a:r>
            <a:r>
              <a:rPr lang="en-GB" dirty="0" smtClean="0"/>
              <a:t> </a:t>
            </a:r>
            <a:r>
              <a:rPr lang="en-GB" dirty="0" err="1" smtClean="0"/>
              <a:t>один</a:t>
            </a:r>
            <a:r>
              <a:rPr lang="en-GB" dirty="0" smtClean="0"/>
              <a:t> </a:t>
            </a:r>
            <a:r>
              <a:rPr lang="en-GB" dirty="0" err="1" smtClean="0"/>
              <a:t>из</a:t>
            </a:r>
            <a:r>
              <a:rPr lang="en-GB" dirty="0" smtClean="0"/>
              <a:t> </a:t>
            </a:r>
            <a:r>
              <a:rPr lang="en-GB" dirty="0" err="1" smtClean="0"/>
              <a:t>учеников</a:t>
            </a:r>
            <a:r>
              <a:rPr lang="en-GB" dirty="0" smtClean="0"/>
              <a:t> (</a:t>
            </a:r>
            <a:r>
              <a:rPr lang="en-GB" dirty="0" err="1" smtClean="0"/>
              <a:t>это</a:t>
            </a:r>
            <a:r>
              <a:rPr lang="en-GB" dirty="0" smtClean="0"/>
              <a:t> </a:t>
            </a:r>
            <a:r>
              <a:rPr lang="en-GB" dirty="0" err="1" smtClean="0"/>
              <a:t>был</a:t>
            </a:r>
            <a:r>
              <a:rPr lang="en-GB" dirty="0" smtClean="0"/>
              <a:t> </a:t>
            </a:r>
            <a:r>
              <a:rPr lang="en-GB" dirty="0" err="1" smtClean="0"/>
              <a:t>Гаусс</a:t>
            </a:r>
            <a:r>
              <a:rPr lang="en-GB" dirty="0" smtClean="0"/>
              <a:t>) </a:t>
            </a:r>
            <a:r>
              <a:rPr lang="en-GB" dirty="0" err="1" smtClean="0"/>
              <a:t>через</a:t>
            </a:r>
            <a:r>
              <a:rPr lang="en-GB" dirty="0" smtClean="0"/>
              <a:t> </a:t>
            </a:r>
            <a:r>
              <a:rPr lang="en-GB" dirty="0" err="1" smtClean="0"/>
              <a:t>минуту</a:t>
            </a:r>
            <a:r>
              <a:rPr lang="en-GB" dirty="0" smtClean="0"/>
              <a:t> </a:t>
            </a:r>
            <a:r>
              <a:rPr lang="en-GB" dirty="0" err="1" smtClean="0"/>
              <a:t>воскликнул</a:t>
            </a:r>
            <a:r>
              <a:rPr lang="en-GB" dirty="0" smtClean="0"/>
              <a:t>: «Я </a:t>
            </a:r>
            <a:r>
              <a:rPr lang="en-GB" dirty="0" err="1" smtClean="0"/>
              <a:t>уже</a:t>
            </a:r>
            <a:r>
              <a:rPr lang="en-GB" dirty="0" smtClean="0"/>
              <a:t> </a:t>
            </a:r>
            <a:r>
              <a:rPr lang="en-GB" dirty="0" err="1" smtClean="0"/>
              <a:t>решил</a:t>
            </a:r>
            <a:r>
              <a:rPr lang="en-GB" dirty="0" smtClean="0"/>
              <a:t>». </a:t>
            </a:r>
            <a:r>
              <a:rPr lang="en-GB" dirty="0" err="1" smtClean="0"/>
              <a:t>Большинство</a:t>
            </a:r>
            <a:r>
              <a:rPr lang="en-GB" dirty="0" smtClean="0"/>
              <a:t> </a:t>
            </a:r>
            <a:r>
              <a:rPr lang="en-GB" dirty="0" err="1" smtClean="0"/>
              <a:t>учеников</a:t>
            </a:r>
            <a:r>
              <a:rPr lang="en-GB" dirty="0" smtClean="0"/>
              <a:t> </a:t>
            </a:r>
            <a:r>
              <a:rPr lang="en-GB" dirty="0" err="1" smtClean="0"/>
              <a:t>после</a:t>
            </a:r>
            <a:r>
              <a:rPr lang="en-GB" dirty="0" smtClean="0"/>
              <a:t> </a:t>
            </a:r>
            <a:r>
              <a:rPr lang="en-GB" dirty="0" err="1" smtClean="0"/>
              <a:t>долгих</a:t>
            </a:r>
            <a:r>
              <a:rPr lang="en-GB" dirty="0" smtClean="0"/>
              <a:t> </a:t>
            </a:r>
            <a:r>
              <a:rPr lang="en-GB" dirty="0" err="1" smtClean="0"/>
              <a:t>подсчётов</a:t>
            </a:r>
            <a:r>
              <a:rPr lang="en-GB" dirty="0" smtClean="0"/>
              <a:t> </a:t>
            </a:r>
            <a:r>
              <a:rPr lang="en-GB" dirty="0" err="1" smtClean="0"/>
              <a:t>получили</a:t>
            </a:r>
            <a:r>
              <a:rPr lang="en-GB" dirty="0" smtClean="0"/>
              <a:t> </a:t>
            </a:r>
            <a:r>
              <a:rPr lang="en-GB" dirty="0" err="1" smtClean="0"/>
              <a:t>неверный</a:t>
            </a:r>
            <a:r>
              <a:rPr lang="en-GB" dirty="0" smtClean="0"/>
              <a:t> </a:t>
            </a:r>
            <a:r>
              <a:rPr lang="en-GB" dirty="0" err="1" smtClean="0"/>
              <a:t>результат</a:t>
            </a:r>
            <a:r>
              <a:rPr lang="en-GB" dirty="0" smtClean="0"/>
              <a:t>. В </a:t>
            </a:r>
            <a:r>
              <a:rPr lang="en-GB" dirty="0" err="1" smtClean="0"/>
              <a:t>тетради</a:t>
            </a:r>
            <a:r>
              <a:rPr lang="en-GB" dirty="0" smtClean="0"/>
              <a:t> </a:t>
            </a:r>
            <a:r>
              <a:rPr lang="en-GB" dirty="0" err="1" smtClean="0"/>
              <a:t>Гаусса</a:t>
            </a:r>
            <a:r>
              <a:rPr lang="en-GB" dirty="0" smtClean="0"/>
              <a:t> </a:t>
            </a:r>
            <a:r>
              <a:rPr lang="en-GB" dirty="0" err="1" smtClean="0"/>
              <a:t>было</a:t>
            </a:r>
            <a:r>
              <a:rPr lang="en-GB" dirty="0" smtClean="0"/>
              <a:t> </a:t>
            </a:r>
            <a:r>
              <a:rPr lang="en-GB" dirty="0" err="1" smtClean="0"/>
              <a:t>только</a:t>
            </a:r>
            <a:r>
              <a:rPr lang="en-GB" dirty="0" smtClean="0"/>
              <a:t> </a:t>
            </a:r>
            <a:r>
              <a:rPr lang="en-GB" dirty="0" err="1" smtClean="0"/>
              <a:t>одно</a:t>
            </a:r>
            <a:r>
              <a:rPr lang="en-GB" dirty="0" smtClean="0"/>
              <a:t> </a:t>
            </a:r>
            <a:r>
              <a:rPr lang="en-GB" dirty="0" err="1" smtClean="0"/>
              <a:t>число</a:t>
            </a:r>
            <a:r>
              <a:rPr lang="en-GB" dirty="0" smtClean="0"/>
              <a:t>, </a:t>
            </a:r>
            <a:r>
              <a:rPr lang="en-GB" dirty="0" err="1" smtClean="0"/>
              <a:t>но</a:t>
            </a:r>
            <a:r>
              <a:rPr lang="en-GB" dirty="0" smtClean="0"/>
              <a:t> </a:t>
            </a:r>
            <a:r>
              <a:rPr lang="en-GB" dirty="0" err="1" smtClean="0"/>
              <a:t>зато</a:t>
            </a:r>
            <a:r>
              <a:rPr lang="en-GB" dirty="0" smtClean="0"/>
              <a:t> </a:t>
            </a:r>
            <a:r>
              <a:rPr lang="en-GB" dirty="0" err="1" smtClean="0"/>
              <a:t>верное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9662" y="1214422"/>
            <a:ext cx="2324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smtClean="0"/>
              <a:t>Схема</a:t>
            </a:r>
            <a:r>
              <a:rPr lang="en-GB" sz="3200" dirty="0" smtClean="0"/>
              <a:t> </a:t>
            </a:r>
            <a:r>
              <a:rPr lang="en-GB" sz="3200" dirty="0" err="1" smtClean="0"/>
              <a:t>рассуждения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18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9600" dirty="0" smtClean="0">
                <a:latin typeface="Century Schoolbook" pitchFamily="18" charset="0"/>
              </a:rPr>
              <a:t> </a:t>
            </a:r>
            <a:r>
              <a:rPr lang="en-GB" sz="8600" dirty="0" smtClean="0">
                <a:latin typeface="Century Schoolbook" pitchFamily="18" charset="0"/>
              </a:rPr>
              <a:t>1,  2,  3,…, 20</a:t>
            </a:r>
          </a:p>
          <a:p>
            <a:pPr>
              <a:spcBef>
                <a:spcPts val="9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800" dirty="0" smtClean="0">
                <a:latin typeface="Century Schoolbook" pitchFamily="18" charset="0"/>
              </a:rPr>
              <a:t>+</a:t>
            </a:r>
          </a:p>
          <a:p>
            <a:pPr>
              <a:spcBef>
                <a:spcPts val="18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9600" dirty="0" smtClean="0">
                <a:latin typeface="Century Schoolbook" pitchFamily="18" charset="0"/>
              </a:rPr>
              <a:t>   </a:t>
            </a:r>
            <a:r>
              <a:rPr lang="en-GB" sz="8600" dirty="0" smtClean="0">
                <a:latin typeface="Century Schoolbook" pitchFamily="18" charset="0"/>
              </a:rPr>
              <a:t>40,39,38,…,21</a:t>
            </a:r>
          </a:p>
          <a:p>
            <a:pPr>
              <a:spcBef>
                <a:spcPts val="2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>
                <a:latin typeface="Century Schoolbook" pitchFamily="18" charset="0"/>
              </a:rPr>
              <a:t>-_____________________________________________________________________________________________________________</a:t>
            </a:r>
          </a:p>
          <a:p>
            <a:pPr>
              <a:spcBef>
                <a:spcPts val="18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9600" dirty="0" smtClean="0">
                <a:latin typeface="Century Schoolbook" pitchFamily="18" charset="0"/>
              </a:rPr>
              <a:t>   </a:t>
            </a:r>
            <a:r>
              <a:rPr lang="en-GB" sz="8600" dirty="0" smtClean="0">
                <a:latin typeface="Century Schoolbook" pitchFamily="18" charset="0"/>
              </a:rPr>
              <a:t>41,41,…,41,41</a:t>
            </a:r>
            <a:r>
              <a:rPr lang="ru-RU" sz="8600" dirty="0" smtClean="0">
                <a:latin typeface="Century Schoolbook" pitchFamily="18" charset="0"/>
              </a:rPr>
              <a:t>. Таких сумм будет 20. Поэтому результат вычисляется 20 </a:t>
            </a:r>
            <a:r>
              <a:rPr lang="ru-RU" sz="8600" dirty="0" err="1" smtClean="0">
                <a:latin typeface="Century Schoolbook" pitchFamily="18" charset="0"/>
              </a:rPr>
              <a:t>х</a:t>
            </a:r>
            <a:r>
              <a:rPr lang="ru-RU" sz="8600" dirty="0" smtClean="0">
                <a:latin typeface="Century Schoolbook" pitchFamily="18" charset="0"/>
              </a:rPr>
              <a:t> 41 = 820</a:t>
            </a:r>
            <a:endParaRPr lang="ru-RU" sz="8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1.Найти второй член арифметической прогрессии, если сумма четвертого и шестого членов прогрессии равна 10, а разность между пятым и вторым членами равна 3.</a:t>
            </a:r>
          </a:p>
          <a:p>
            <a:r>
              <a:rPr lang="ru-RU" sz="1800" dirty="0" smtClean="0"/>
              <a:t>2. Найти арифметическую прогрессию, если сумма первого и пятого равна 24, а произведение второго и третьего членов ее равно 60.</a:t>
            </a:r>
          </a:p>
          <a:p>
            <a:r>
              <a:rPr lang="ru-RU" sz="1800" dirty="0" smtClean="0"/>
              <a:t>3. В арифметической прогрессии известно, что десятый член её равен (-15), а двадцатый член – (-35). Найти сумму первых тридцати трех членов прогрессии.</a:t>
            </a:r>
          </a:p>
          <a:p>
            <a:r>
              <a:rPr lang="ru-RU" sz="1800" dirty="0" smtClean="0"/>
              <a:t>4. Вычислить шестой член геометрической прогрессии, у которой разность между третьим и первым членами равна 9, а отношение пятого члена ко второму равно 8.</a:t>
            </a:r>
          </a:p>
          <a:p>
            <a:r>
              <a:rPr lang="ru-RU" sz="1800" dirty="0" smtClean="0"/>
              <a:t>5. Найти четыре числа, составляющие геометрическую прогрессию, если первое число больше второго на 36, а третье больше четвертого на 4.</a:t>
            </a:r>
          </a:p>
          <a:p>
            <a:r>
              <a:rPr lang="ru-RU" sz="1800" dirty="0" smtClean="0"/>
              <a:t>6. Сумма </a:t>
            </a:r>
            <a:r>
              <a:rPr lang="en-US" sz="1800" dirty="0" smtClean="0"/>
              <a:t>n</a:t>
            </a:r>
            <a:r>
              <a:rPr lang="ru-RU" sz="1800" dirty="0" smtClean="0"/>
              <a:t> первых членов геометрической прогрессии равна (-341), ее первый член равен (-1), а знаменатель равен 4. Найти </a:t>
            </a:r>
            <a:r>
              <a:rPr lang="en-US" sz="1800" dirty="0" smtClean="0"/>
              <a:t>n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 smtClean="0"/>
              <a:t>Практическое применение арифметической и геометрической прогрессий.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b="1" dirty="0" smtClean="0"/>
              <a:t>1. </a:t>
            </a:r>
            <a:r>
              <a:rPr lang="ru-RU" sz="2200" dirty="0" smtClean="0"/>
              <a:t>Вероятно, первая ситуация, в которой людям пришлось столкнуться с геометрической прогрессией – подсчет численности стада, проведенный несколько раз, через равные промежутки времени. </a:t>
            </a:r>
            <a:endParaRPr lang="ru-RU" sz="2200" dirty="0" smtClean="0"/>
          </a:p>
          <a:p>
            <a:r>
              <a:rPr lang="ru-RU" sz="2200" dirty="0" smtClean="0"/>
              <a:t>2. В жизненной практике геометрическая прогрессия появляется в первую очередь в задаче об исчислении так называемых “сложных процентов”. Если положить деньги на срочный вклад в сберегательный банк, то через год вклад увеличится на 2% от исходной суммы, т.е. новая сумма будет равна вкладу, умноженному на 1,02. Ещё через год уже эта сумма увеличится на 2%, т.е. вновь умножится на 1,02. </a:t>
            </a:r>
          </a:p>
          <a:p>
            <a:r>
              <a:rPr lang="ru-RU" sz="2200" dirty="0" smtClean="0"/>
              <a:t>3. Еще один пример геометрической прогрессии – изменение массы радиоактивного вещества со временем. Известно, что за единицу времени такое вещество теряет определенную часть своей массы (она переходит в другое вещество и энергию). </a:t>
            </a:r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Практическое применение арифметической и геометрической прогрессий.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4. Прирост древесины в лесном массиве происходит по законам геометрической прогрессии. При этом у каждой породы дерева свой коэффициент годового роста объема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В благоприятных условиях бактерии размножаются так, что на протяжении одной минуты одна из них делится на две.</a:t>
            </a:r>
          </a:p>
          <a:p>
            <a:r>
              <a:rPr lang="ru-RU" dirty="0" smtClean="0"/>
              <a:t>6. Английский экономист епископ Мальтус использовал геометрическую и арифметическую прогрессии для оправдания войн: средства потребления (пища, одежда) растут по законам арифметической прогрессии, а люди размножаются по законам геометрической прогрессии. Чтоб избавиться от лишнего населения необходимы войны.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Сумма трех чисел, составляющих арифметическую прогрессию , равна 15. Найти эти числа, если известно, что после прибавления к ним соответственно1, 4 и 19 получатся три числа, составляющие геометрическую прогрессию.</a:t>
            </a:r>
          </a:p>
          <a:p>
            <a:r>
              <a:rPr lang="ru-RU" dirty="0" smtClean="0"/>
              <a:t>2. Найти сумму всех четных чисел К, каждое из которых делится без остатка на 33 и удовлетворяет условию – 396 ≤ К &lt; 265.</a:t>
            </a:r>
          </a:p>
          <a:p>
            <a:r>
              <a:rPr lang="ru-RU" dirty="0" smtClean="0"/>
              <a:t>3. В круг радиуса </a:t>
            </a:r>
            <a:r>
              <a:rPr lang="ru-RU" i="1" dirty="0" smtClean="0"/>
              <a:t>а  </a:t>
            </a:r>
            <a:r>
              <a:rPr lang="ru-RU" dirty="0" smtClean="0"/>
              <a:t>вписан квадрат, в квадрат вписан круг, в этот круг – второй  квадрат и т. д. Найдите сумму площадей всех кругов и сумму площадей </a:t>
            </a:r>
            <a:r>
              <a:rPr lang="ru-RU" smtClean="0"/>
              <a:t>всех квадратов.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795</Words>
  <Application>Microsoft Office PowerPoint</Application>
  <PresentationFormat>Экран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‏</vt:lpstr>
      <vt:lpstr>Историческая справка (геометрическая прогрессия)‏</vt:lpstr>
      <vt:lpstr>18 446 744 073 709 551 615</vt:lpstr>
      <vt:lpstr>Историческая справка (арифметическая прогрессия)‏</vt:lpstr>
      <vt:lpstr>Схема рассуждения</vt:lpstr>
      <vt:lpstr>Решение задач </vt:lpstr>
      <vt:lpstr>Практическое применение арифметической и геометрической прогрессий.</vt:lpstr>
      <vt:lpstr>Практическое применение арифметической и геометрической прогрессий.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справка (геометрическая прогрессия)‏</dc:title>
  <dc:creator>жека</dc:creator>
  <cp:lastModifiedBy>жека</cp:lastModifiedBy>
  <cp:revision>26</cp:revision>
  <dcterms:created xsi:type="dcterms:W3CDTF">2014-10-05T14:59:04Z</dcterms:created>
  <dcterms:modified xsi:type="dcterms:W3CDTF">2014-10-11T16:19:42Z</dcterms:modified>
</cp:coreProperties>
</file>