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3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A69133-901F-4B1E-8113-C1AF13D972DC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1CF1B312-84CF-4DFA-968B-F86AF74C69A9}">
      <dgm:prSet phldrT="[Текст]"/>
      <dgm:spPr>
        <a:gradFill flip="none" rotWithShape="1">
          <a:gsLst>
            <a:gs pos="70000">
              <a:srgbClr val="CCCCFF"/>
            </a:gs>
            <a:gs pos="17999">
              <a:srgbClr val="99CCFF"/>
            </a:gs>
            <a:gs pos="87000">
              <a:srgbClr val="9966FF"/>
            </a:gs>
            <a:gs pos="61000">
              <a:srgbClr val="CC99FF"/>
            </a:gs>
            <a:gs pos="100000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РАСХОДЫ</a:t>
          </a:r>
          <a:endParaRPr lang="ru-RU" b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4E8265-3A17-467E-8CDB-57B9A8D29844}" type="parTrans" cxnId="{9E584B51-3676-4C4D-9682-C837E3CDB2A8}">
      <dgm:prSet/>
      <dgm:spPr/>
      <dgm:t>
        <a:bodyPr/>
        <a:lstStyle/>
        <a:p>
          <a:endParaRPr lang="ru-RU"/>
        </a:p>
      </dgm:t>
    </dgm:pt>
    <dgm:pt modelId="{70190604-88DE-40B0-8E67-A011FD20CD55}" type="sibTrans" cxnId="{9E584B51-3676-4C4D-9682-C837E3CDB2A8}">
      <dgm:prSet/>
      <dgm:spPr/>
      <dgm:t>
        <a:bodyPr/>
        <a:lstStyle/>
        <a:p>
          <a:endParaRPr lang="ru-RU"/>
        </a:p>
      </dgm:t>
    </dgm:pt>
    <dgm:pt modelId="{3792A513-47C8-45AD-B366-C27F9CE4D238}">
      <dgm:prSet phldrT="[Текст]"/>
      <dgm:spPr>
        <a:gradFill flip="none" rotWithShape="1">
          <a:gsLst>
            <a:gs pos="70000">
              <a:srgbClr val="CCCCFF"/>
            </a:gs>
            <a:gs pos="17999">
              <a:srgbClr val="99CCFF"/>
            </a:gs>
            <a:gs pos="87000">
              <a:srgbClr val="9966FF"/>
            </a:gs>
            <a:gs pos="61000">
              <a:srgbClr val="CC99FF"/>
            </a:gs>
            <a:gs pos="100000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ru-RU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ДОХОДЫ</a:t>
          </a:r>
          <a:endParaRPr lang="ru-RU" b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B837D5-DBB1-4234-85D0-AF588D6B7C8E}" type="parTrans" cxnId="{72A1030F-C2B4-499B-850B-56B7A79C4103}">
      <dgm:prSet/>
      <dgm:spPr/>
      <dgm:t>
        <a:bodyPr/>
        <a:lstStyle/>
        <a:p>
          <a:endParaRPr lang="ru-RU"/>
        </a:p>
      </dgm:t>
    </dgm:pt>
    <dgm:pt modelId="{2376A4E4-5F07-4433-A56C-55AD66439B76}" type="sibTrans" cxnId="{72A1030F-C2B4-499B-850B-56B7A79C4103}">
      <dgm:prSet/>
      <dgm:spPr/>
      <dgm:t>
        <a:bodyPr/>
        <a:lstStyle/>
        <a:p>
          <a:endParaRPr lang="ru-RU"/>
        </a:p>
      </dgm:t>
    </dgm:pt>
    <dgm:pt modelId="{5DD55CCF-0798-4EA6-AB3F-DC9F74FF1A4F}">
      <dgm:prSet phldrT="[Текст]"/>
      <dgm:spPr>
        <a:gradFill flip="none" rotWithShape="1">
          <a:gsLst>
            <a:gs pos="0">
              <a:srgbClr val="FFF200">
                <a:alpha val="69000"/>
              </a:srgbClr>
            </a:gs>
            <a:gs pos="84000">
              <a:srgbClr val="FF7A00">
                <a:alpha val="32000"/>
              </a:srgbClr>
            </a:gs>
            <a:gs pos="70000">
              <a:srgbClr val="FF0300"/>
            </a:gs>
            <a:gs pos="100000">
              <a:srgbClr val="4D0808">
                <a:alpha val="37000"/>
              </a:srgbClr>
            </a:gs>
          </a:gsLst>
          <a:path path="shape">
            <a:fillToRect l="50000" t="50000" r="50000" b="50000"/>
          </a:path>
          <a:tileRect/>
        </a:gradFill>
      </dgm:spPr>
      <dgm:t>
        <a:bodyPr/>
        <a:lstStyle/>
        <a:p>
          <a:r>
            <a:rPr lang="ru-RU" dirty="0" smtClean="0"/>
            <a:t>Бюджет семьи</a:t>
          </a:r>
          <a:endParaRPr lang="ru-RU" dirty="0"/>
        </a:p>
      </dgm:t>
    </dgm:pt>
    <dgm:pt modelId="{A080EB35-9C49-4F27-8280-C49DB1AE4B9D}" type="parTrans" cxnId="{B2B3DE82-D838-4518-BAC0-2B312EABA72E}">
      <dgm:prSet/>
      <dgm:spPr/>
      <dgm:t>
        <a:bodyPr/>
        <a:lstStyle/>
        <a:p>
          <a:endParaRPr lang="ru-RU"/>
        </a:p>
      </dgm:t>
    </dgm:pt>
    <dgm:pt modelId="{E75252E5-8687-49AE-9418-BFED3AC56492}" type="sibTrans" cxnId="{B2B3DE82-D838-4518-BAC0-2B312EABA72E}">
      <dgm:prSet/>
      <dgm:spPr/>
      <dgm:t>
        <a:bodyPr/>
        <a:lstStyle/>
        <a:p>
          <a:endParaRPr lang="ru-RU"/>
        </a:p>
      </dgm:t>
    </dgm:pt>
    <dgm:pt modelId="{0C5682BE-470A-47C9-A2EA-24DF775A699C}" type="pres">
      <dgm:prSet presAssocID="{06A69133-901F-4B1E-8113-C1AF13D972DC}" presName="Name0" presStyleCnt="0">
        <dgm:presLayoutVars>
          <dgm:dir/>
          <dgm:resizeHandles val="exact"/>
        </dgm:presLayoutVars>
      </dgm:prSet>
      <dgm:spPr/>
    </dgm:pt>
    <dgm:pt modelId="{55834C03-5155-4B01-AC4D-A6CF15FDCFF7}" type="pres">
      <dgm:prSet presAssocID="{06A69133-901F-4B1E-8113-C1AF13D972DC}" presName="vNodes" presStyleCnt="0"/>
      <dgm:spPr/>
    </dgm:pt>
    <dgm:pt modelId="{40744340-8A28-4E9A-8D2A-012A1CCFC7DE}" type="pres">
      <dgm:prSet presAssocID="{1CF1B312-84CF-4DFA-968B-F86AF74C69A9}" presName="node" presStyleLbl="node1" presStyleIdx="0" presStyleCnt="3" custScaleX="137184" custScaleY="79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17C46-E450-43AD-A905-67B58CD4F621}" type="pres">
      <dgm:prSet presAssocID="{70190604-88DE-40B0-8E67-A011FD20CD55}" presName="spacerT" presStyleCnt="0"/>
      <dgm:spPr/>
    </dgm:pt>
    <dgm:pt modelId="{13D361EC-5ECC-4533-98F2-55C2178175D1}" type="pres">
      <dgm:prSet presAssocID="{70190604-88DE-40B0-8E67-A011FD20CD55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181642C-7530-46A1-BABC-2E96E571DA9F}" type="pres">
      <dgm:prSet presAssocID="{70190604-88DE-40B0-8E67-A011FD20CD55}" presName="spacerB" presStyleCnt="0"/>
      <dgm:spPr/>
    </dgm:pt>
    <dgm:pt modelId="{85721915-DC8F-4E5C-B27F-6F6BD91ECF3B}" type="pres">
      <dgm:prSet presAssocID="{3792A513-47C8-45AD-B366-C27F9CE4D238}" presName="node" presStyleLbl="node1" presStyleIdx="1" presStyleCnt="3" custScaleX="128349" custScaleY="74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42813-CF74-4812-A0DA-86CE2F0F9C38}" type="pres">
      <dgm:prSet presAssocID="{06A69133-901F-4B1E-8113-C1AF13D972DC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79A66FEF-42F1-49AA-B148-FA4639B075E8}" type="pres">
      <dgm:prSet presAssocID="{06A69133-901F-4B1E-8113-C1AF13D972D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A8CD81DB-D10E-4BAB-99E5-47A4EBE64FD2}" type="pres">
      <dgm:prSet presAssocID="{06A69133-901F-4B1E-8113-C1AF13D972D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45C6AD-2750-4862-B4E9-9D9BA52B3EA2}" type="presOf" srcId="{70190604-88DE-40B0-8E67-A011FD20CD55}" destId="{13D361EC-5ECC-4533-98F2-55C2178175D1}" srcOrd="0" destOrd="0" presId="urn:microsoft.com/office/officeart/2005/8/layout/equation2"/>
    <dgm:cxn modelId="{02F3DB03-2156-45F7-AFFF-8532156575E5}" type="presOf" srcId="{5DD55CCF-0798-4EA6-AB3F-DC9F74FF1A4F}" destId="{A8CD81DB-D10E-4BAB-99E5-47A4EBE64FD2}" srcOrd="0" destOrd="0" presId="urn:microsoft.com/office/officeart/2005/8/layout/equation2"/>
    <dgm:cxn modelId="{9E584B51-3676-4C4D-9682-C837E3CDB2A8}" srcId="{06A69133-901F-4B1E-8113-C1AF13D972DC}" destId="{1CF1B312-84CF-4DFA-968B-F86AF74C69A9}" srcOrd="0" destOrd="0" parTransId="{CE4E8265-3A17-467E-8CDB-57B9A8D29844}" sibTransId="{70190604-88DE-40B0-8E67-A011FD20CD55}"/>
    <dgm:cxn modelId="{4FDC4D37-B1A3-4F8B-81CD-EE7738021488}" type="presOf" srcId="{06A69133-901F-4B1E-8113-C1AF13D972DC}" destId="{0C5682BE-470A-47C9-A2EA-24DF775A699C}" srcOrd="0" destOrd="0" presId="urn:microsoft.com/office/officeart/2005/8/layout/equation2"/>
    <dgm:cxn modelId="{B2B3DE82-D838-4518-BAC0-2B312EABA72E}" srcId="{06A69133-901F-4B1E-8113-C1AF13D972DC}" destId="{5DD55CCF-0798-4EA6-AB3F-DC9F74FF1A4F}" srcOrd="2" destOrd="0" parTransId="{A080EB35-9C49-4F27-8280-C49DB1AE4B9D}" sibTransId="{E75252E5-8687-49AE-9418-BFED3AC56492}"/>
    <dgm:cxn modelId="{02FC864B-B119-4540-AC28-456EF9C4AB75}" type="presOf" srcId="{3792A513-47C8-45AD-B366-C27F9CE4D238}" destId="{85721915-DC8F-4E5C-B27F-6F6BD91ECF3B}" srcOrd="0" destOrd="0" presId="urn:microsoft.com/office/officeart/2005/8/layout/equation2"/>
    <dgm:cxn modelId="{3E9732C0-E020-4794-AFF9-D444AF8C0283}" type="presOf" srcId="{2376A4E4-5F07-4433-A56C-55AD66439B76}" destId="{79A66FEF-42F1-49AA-B148-FA4639B075E8}" srcOrd="1" destOrd="0" presId="urn:microsoft.com/office/officeart/2005/8/layout/equation2"/>
    <dgm:cxn modelId="{72A1030F-C2B4-499B-850B-56B7A79C4103}" srcId="{06A69133-901F-4B1E-8113-C1AF13D972DC}" destId="{3792A513-47C8-45AD-B366-C27F9CE4D238}" srcOrd="1" destOrd="0" parTransId="{4FB837D5-DBB1-4234-85D0-AF588D6B7C8E}" sibTransId="{2376A4E4-5F07-4433-A56C-55AD66439B76}"/>
    <dgm:cxn modelId="{E3C8520B-6FCF-4C10-93A7-8C110AAA15A1}" type="presOf" srcId="{1CF1B312-84CF-4DFA-968B-F86AF74C69A9}" destId="{40744340-8A28-4E9A-8D2A-012A1CCFC7DE}" srcOrd="0" destOrd="0" presId="urn:microsoft.com/office/officeart/2005/8/layout/equation2"/>
    <dgm:cxn modelId="{D17F2083-4E51-4778-A174-53587AFE84EF}" type="presOf" srcId="{2376A4E4-5F07-4433-A56C-55AD66439B76}" destId="{1C142813-CF74-4812-A0DA-86CE2F0F9C38}" srcOrd="0" destOrd="0" presId="urn:microsoft.com/office/officeart/2005/8/layout/equation2"/>
    <dgm:cxn modelId="{9C7AD916-05AE-42F9-8129-BD2532F440E3}" type="presParOf" srcId="{0C5682BE-470A-47C9-A2EA-24DF775A699C}" destId="{55834C03-5155-4B01-AC4D-A6CF15FDCFF7}" srcOrd="0" destOrd="0" presId="urn:microsoft.com/office/officeart/2005/8/layout/equation2"/>
    <dgm:cxn modelId="{9B0D6C12-5E31-4A58-B518-CEA6E0675C53}" type="presParOf" srcId="{55834C03-5155-4B01-AC4D-A6CF15FDCFF7}" destId="{40744340-8A28-4E9A-8D2A-012A1CCFC7DE}" srcOrd="0" destOrd="0" presId="urn:microsoft.com/office/officeart/2005/8/layout/equation2"/>
    <dgm:cxn modelId="{DEB5E1D4-B4D5-455A-A13B-9A35602AD147}" type="presParOf" srcId="{55834C03-5155-4B01-AC4D-A6CF15FDCFF7}" destId="{A9B17C46-E450-43AD-A905-67B58CD4F621}" srcOrd="1" destOrd="0" presId="urn:microsoft.com/office/officeart/2005/8/layout/equation2"/>
    <dgm:cxn modelId="{4970DDAE-DEE7-4729-A3AD-5BF29727327A}" type="presParOf" srcId="{55834C03-5155-4B01-AC4D-A6CF15FDCFF7}" destId="{13D361EC-5ECC-4533-98F2-55C2178175D1}" srcOrd="2" destOrd="0" presId="urn:microsoft.com/office/officeart/2005/8/layout/equation2"/>
    <dgm:cxn modelId="{06E45B3C-6988-4382-8663-3C09C8468C93}" type="presParOf" srcId="{55834C03-5155-4B01-AC4D-A6CF15FDCFF7}" destId="{9181642C-7530-46A1-BABC-2E96E571DA9F}" srcOrd="3" destOrd="0" presId="urn:microsoft.com/office/officeart/2005/8/layout/equation2"/>
    <dgm:cxn modelId="{FBEE659E-E45A-4274-8EFC-A4C88BD23216}" type="presParOf" srcId="{55834C03-5155-4B01-AC4D-A6CF15FDCFF7}" destId="{85721915-DC8F-4E5C-B27F-6F6BD91ECF3B}" srcOrd="4" destOrd="0" presId="urn:microsoft.com/office/officeart/2005/8/layout/equation2"/>
    <dgm:cxn modelId="{8EA48461-C7AE-4EEF-B3AB-FF792C407271}" type="presParOf" srcId="{0C5682BE-470A-47C9-A2EA-24DF775A699C}" destId="{1C142813-CF74-4812-A0DA-86CE2F0F9C38}" srcOrd="1" destOrd="0" presId="urn:microsoft.com/office/officeart/2005/8/layout/equation2"/>
    <dgm:cxn modelId="{433151E0-5DF5-444C-93A4-317ECA32994C}" type="presParOf" srcId="{1C142813-CF74-4812-A0DA-86CE2F0F9C38}" destId="{79A66FEF-42F1-49AA-B148-FA4639B075E8}" srcOrd="0" destOrd="0" presId="urn:microsoft.com/office/officeart/2005/8/layout/equation2"/>
    <dgm:cxn modelId="{58122E45-6FCA-4D3C-BAB8-B86112C83663}" type="presParOf" srcId="{0C5682BE-470A-47C9-A2EA-24DF775A699C}" destId="{A8CD81DB-D10E-4BAB-99E5-47A4EBE64FD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E2AA02-016B-4CDB-B804-DCA82F18060C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495E9AC-E73F-4345-B90B-A37216E6F25C}">
      <dgm:prSet phldrT="[Текст]"/>
      <dgm:spPr/>
      <dgm:t>
        <a:bodyPr/>
        <a:lstStyle/>
        <a:p>
          <a:r>
            <a:rPr lang="ru-RU" b="1" dirty="0" smtClean="0"/>
            <a:t>Совокупный доход семьи</a:t>
          </a:r>
          <a:endParaRPr lang="ru-RU" dirty="0"/>
        </a:p>
      </dgm:t>
    </dgm:pt>
    <dgm:pt modelId="{D17FED51-DEFC-4B9C-BDA2-785CFBCE3E09}" type="parTrans" cxnId="{231EB784-2C14-4A02-9E51-3C57AB9D4382}">
      <dgm:prSet/>
      <dgm:spPr/>
      <dgm:t>
        <a:bodyPr/>
        <a:lstStyle/>
        <a:p>
          <a:endParaRPr lang="ru-RU"/>
        </a:p>
      </dgm:t>
    </dgm:pt>
    <dgm:pt modelId="{D5339D2B-26E4-4BC4-A61F-08784A7C5798}" type="sibTrans" cxnId="{231EB784-2C14-4A02-9E51-3C57AB9D4382}">
      <dgm:prSet/>
      <dgm:spPr/>
      <dgm:t>
        <a:bodyPr/>
        <a:lstStyle/>
        <a:p>
          <a:endParaRPr lang="ru-RU"/>
        </a:p>
      </dgm:t>
    </dgm:pt>
    <dgm:pt modelId="{BD763910-AAD8-467E-AADB-F00EB2EB0C84}">
      <dgm:prSet phldrT="[Текст]" custT="1"/>
      <dgm:spPr/>
      <dgm:t>
        <a:bodyPr/>
        <a:lstStyle/>
        <a:p>
          <a:r>
            <a:rPr lang="ru-RU" sz="1600" b="1" dirty="0" smtClean="0"/>
            <a:t>Доходы от сдачи</a:t>
          </a:r>
        </a:p>
        <a:p>
          <a:r>
            <a:rPr lang="ru-RU" sz="1600" b="1" dirty="0" smtClean="0"/>
            <a:t>недвижимости и других средств в аренду</a:t>
          </a:r>
          <a:endParaRPr lang="ru-RU" sz="1600" b="1" dirty="0"/>
        </a:p>
      </dgm:t>
    </dgm:pt>
    <dgm:pt modelId="{26BCE54D-B065-4434-8C65-59CB67F64AD4}" type="parTrans" cxnId="{11C95ACF-0EBE-4626-9591-3DEA40BD0D02}">
      <dgm:prSet/>
      <dgm:spPr/>
      <dgm:t>
        <a:bodyPr/>
        <a:lstStyle/>
        <a:p>
          <a:endParaRPr lang="ru-RU"/>
        </a:p>
      </dgm:t>
    </dgm:pt>
    <dgm:pt modelId="{AC4413BE-8EAA-4679-841B-F9B8165DB212}" type="sibTrans" cxnId="{11C95ACF-0EBE-4626-9591-3DEA40BD0D02}">
      <dgm:prSet/>
      <dgm:spPr/>
      <dgm:t>
        <a:bodyPr/>
        <a:lstStyle/>
        <a:p>
          <a:endParaRPr lang="ru-RU"/>
        </a:p>
      </dgm:t>
    </dgm:pt>
    <dgm:pt modelId="{E46430EA-9D95-4909-BC62-0C9FC6A71E84}">
      <dgm:prSet phldrT="[Текст]" custT="1"/>
      <dgm:spPr/>
      <dgm:t>
        <a:bodyPr/>
        <a:lstStyle/>
        <a:p>
          <a:r>
            <a:rPr lang="ru-RU" sz="1600" b="1" dirty="0" smtClean="0"/>
            <a:t>Доходы</a:t>
          </a:r>
        </a:p>
        <a:p>
          <a:r>
            <a:rPr lang="ru-RU" sz="1600" b="1" dirty="0" smtClean="0"/>
            <a:t>от приусадебного</a:t>
          </a:r>
        </a:p>
        <a:p>
          <a:r>
            <a:rPr lang="ru-RU" sz="1600" b="1" dirty="0" smtClean="0"/>
            <a:t>хозяйства</a:t>
          </a:r>
          <a:endParaRPr lang="ru-RU" sz="1600" b="1" dirty="0"/>
        </a:p>
      </dgm:t>
    </dgm:pt>
    <dgm:pt modelId="{C484AD46-A81C-4700-88DE-039A7C59F3FC}" type="parTrans" cxnId="{8C646FC6-226D-41CC-BBD4-15E55A10AED1}">
      <dgm:prSet/>
      <dgm:spPr/>
      <dgm:t>
        <a:bodyPr/>
        <a:lstStyle/>
        <a:p>
          <a:endParaRPr lang="ru-RU"/>
        </a:p>
      </dgm:t>
    </dgm:pt>
    <dgm:pt modelId="{72344AA6-3F9E-47B0-8F9D-A8C051F4B8E4}" type="sibTrans" cxnId="{8C646FC6-226D-41CC-BBD4-15E55A10AED1}">
      <dgm:prSet/>
      <dgm:spPr/>
      <dgm:t>
        <a:bodyPr/>
        <a:lstStyle/>
        <a:p>
          <a:endParaRPr lang="ru-RU"/>
        </a:p>
      </dgm:t>
    </dgm:pt>
    <dgm:pt modelId="{B68D7946-5E2E-4171-B8F6-153C020805CB}">
      <dgm:prSet phldrT="[Текст]" custT="1"/>
      <dgm:spPr/>
      <dgm:t>
        <a:bodyPr/>
        <a:lstStyle/>
        <a:p>
          <a:r>
            <a:rPr lang="ru-RU" sz="1600" b="1" dirty="0" smtClean="0"/>
            <a:t>Доходы</a:t>
          </a:r>
        </a:p>
        <a:p>
          <a:r>
            <a:rPr lang="ru-RU" sz="1600" b="1" dirty="0" smtClean="0"/>
            <a:t>от предпринимательской</a:t>
          </a:r>
        </a:p>
        <a:p>
          <a:r>
            <a:rPr lang="ru-RU" sz="1600" b="1" dirty="0" smtClean="0"/>
            <a:t>деятельности</a:t>
          </a:r>
          <a:endParaRPr lang="ru-RU" sz="1600" b="1" dirty="0"/>
        </a:p>
      </dgm:t>
    </dgm:pt>
    <dgm:pt modelId="{F46D3D6B-E516-4056-B59B-66A6EEB7E86E}" type="parTrans" cxnId="{00775B83-B578-4726-A1F5-1DE91DC601FA}">
      <dgm:prSet/>
      <dgm:spPr/>
      <dgm:t>
        <a:bodyPr/>
        <a:lstStyle/>
        <a:p>
          <a:endParaRPr lang="ru-RU"/>
        </a:p>
      </dgm:t>
    </dgm:pt>
    <dgm:pt modelId="{6DE7B88A-85B5-42CB-AF6E-7BAD9D548196}" type="sibTrans" cxnId="{00775B83-B578-4726-A1F5-1DE91DC601FA}">
      <dgm:prSet/>
      <dgm:spPr/>
      <dgm:t>
        <a:bodyPr/>
        <a:lstStyle/>
        <a:p>
          <a:endParaRPr lang="ru-RU"/>
        </a:p>
      </dgm:t>
    </dgm:pt>
    <dgm:pt modelId="{57F47607-8E8F-4598-81B7-0EFFB423D253}">
      <dgm:prSet custT="1"/>
      <dgm:spPr/>
      <dgm:t>
        <a:bodyPr/>
        <a:lstStyle/>
        <a:p>
          <a:r>
            <a:rPr lang="ru-RU" sz="1600" b="1" dirty="0" smtClean="0"/>
            <a:t>Доходы из других источников</a:t>
          </a:r>
          <a:endParaRPr lang="ru-RU" sz="1600" b="1" dirty="0"/>
        </a:p>
      </dgm:t>
    </dgm:pt>
    <dgm:pt modelId="{A5262094-D0C6-436E-BA1E-1098611AD162}" type="parTrans" cxnId="{7ED46849-ADCC-4DC2-9009-9F34A7C3B15B}">
      <dgm:prSet/>
      <dgm:spPr/>
      <dgm:t>
        <a:bodyPr/>
        <a:lstStyle/>
        <a:p>
          <a:endParaRPr lang="ru-RU"/>
        </a:p>
      </dgm:t>
    </dgm:pt>
    <dgm:pt modelId="{344CD18E-A9A2-4F33-800B-6634A995D6B3}" type="sibTrans" cxnId="{7ED46849-ADCC-4DC2-9009-9F34A7C3B15B}">
      <dgm:prSet/>
      <dgm:spPr/>
      <dgm:t>
        <a:bodyPr/>
        <a:lstStyle/>
        <a:p>
          <a:endParaRPr lang="ru-RU"/>
        </a:p>
      </dgm:t>
    </dgm:pt>
    <dgm:pt modelId="{A13010D7-834E-4277-98B5-1ECE2CE4F27A}">
      <dgm:prSet custT="1"/>
      <dgm:spPr/>
      <dgm:t>
        <a:bodyPr/>
        <a:lstStyle/>
        <a:p>
          <a:r>
            <a:rPr lang="ru-RU" sz="1600" b="1" dirty="0" smtClean="0"/>
            <a:t>Выплаты и льготы</a:t>
          </a:r>
        </a:p>
        <a:p>
          <a:r>
            <a:rPr lang="ru-RU" sz="1600" b="1" dirty="0" smtClean="0"/>
            <a:t>от общественных</a:t>
          </a:r>
        </a:p>
        <a:p>
          <a:r>
            <a:rPr lang="ru-RU" sz="1600" b="1" dirty="0" smtClean="0"/>
            <a:t>организаций</a:t>
          </a:r>
          <a:endParaRPr lang="ru-RU" sz="1600" b="1" dirty="0"/>
        </a:p>
      </dgm:t>
    </dgm:pt>
    <dgm:pt modelId="{AEC188D9-FD18-4195-AE7F-C5C912D2D275}" type="parTrans" cxnId="{89D2056C-2BF3-4587-B87F-F98435685027}">
      <dgm:prSet/>
      <dgm:spPr/>
      <dgm:t>
        <a:bodyPr/>
        <a:lstStyle/>
        <a:p>
          <a:endParaRPr lang="ru-RU"/>
        </a:p>
      </dgm:t>
    </dgm:pt>
    <dgm:pt modelId="{F465E522-8C39-4A7F-8506-9E61ACF66F52}" type="sibTrans" cxnId="{89D2056C-2BF3-4587-B87F-F98435685027}">
      <dgm:prSet/>
      <dgm:spPr/>
      <dgm:t>
        <a:bodyPr/>
        <a:lstStyle/>
        <a:p>
          <a:endParaRPr lang="ru-RU"/>
        </a:p>
      </dgm:t>
    </dgm:pt>
    <dgm:pt modelId="{F7E7BA87-E7C1-4C09-B56D-92EC18CEC7E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Доходы от ценных бумаг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/>
        </a:p>
      </dgm:t>
    </dgm:pt>
    <dgm:pt modelId="{93360E16-1A17-4B56-ABA2-C72F83E0DD46}" type="parTrans" cxnId="{73253B0D-39B4-4163-BE74-D7D619BA0B6F}">
      <dgm:prSet/>
      <dgm:spPr/>
      <dgm:t>
        <a:bodyPr/>
        <a:lstStyle/>
        <a:p>
          <a:endParaRPr lang="ru-RU"/>
        </a:p>
      </dgm:t>
    </dgm:pt>
    <dgm:pt modelId="{AA535CFC-7E29-4469-AA67-454163E08590}" type="sibTrans" cxnId="{73253B0D-39B4-4163-BE74-D7D619BA0B6F}">
      <dgm:prSet/>
      <dgm:spPr/>
      <dgm:t>
        <a:bodyPr/>
        <a:lstStyle/>
        <a:p>
          <a:endParaRPr lang="ru-RU"/>
        </a:p>
      </dgm:t>
    </dgm:pt>
    <dgm:pt modelId="{00FEAC12-6663-430E-BB91-6904AF1DD9E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Заработная плата членов семьи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/>
        </a:p>
      </dgm:t>
    </dgm:pt>
    <dgm:pt modelId="{B18D21FA-7330-449F-B11D-2D0AE4E15918}" type="parTrans" cxnId="{D0A58ACF-6B93-4ADE-BE89-155CEFFF3202}">
      <dgm:prSet/>
      <dgm:spPr/>
      <dgm:t>
        <a:bodyPr/>
        <a:lstStyle/>
        <a:p>
          <a:endParaRPr lang="ru-RU"/>
        </a:p>
      </dgm:t>
    </dgm:pt>
    <dgm:pt modelId="{45C5D3BB-EC7F-4551-9EA9-3EDE8EDAFF25}" type="sibTrans" cxnId="{D0A58ACF-6B93-4ADE-BE89-155CEFFF3202}">
      <dgm:prSet/>
      <dgm:spPr/>
      <dgm:t>
        <a:bodyPr/>
        <a:lstStyle/>
        <a:p>
          <a:endParaRPr lang="ru-RU"/>
        </a:p>
      </dgm:t>
    </dgm:pt>
    <dgm:pt modelId="{013168F4-6871-4CEB-B985-E517449F1F6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dirty="0" smtClean="0"/>
            <a:t>Пенсии и стипендии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dirty="0"/>
        </a:p>
      </dgm:t>
    </dgm:pt>
    <dgm:pt modelId="{B571D099-76C1-4DFD-8204-31BF7C3A6100}" type="parTrans" cxnId="{2E7DD68D-F385-4E9C-9AA3-667FAA23F22B}">
      <dgm:prSet/>
      <dgm:spPr/>
      <dgm:t>
        <a:bodyPr/>
        <a:lstStyle/>
        <a:p>
          <a:endParaRPr lang="ru-RU"/>
        </a:p>
      </dgm:t>
    </dgm:pt>
    <dgm:pt modelId="{355D7DF3-8A4D-47C5-9AF3-41956DB4A234}" type="sibTrans" cxnId="{2E7DD68D-F385-4E9C-9AA3-667FAA23F22B}">
      <dgm:prSet/>
      <dgm:spPr/>
      <dgm:t>
        <a:bodyPr/>
        <a:lstStyle/>
        <a:p>
          <a:endParaRPr lang="ru-RU"/>
        </a:p>
      </dgm:t>
    </dgm:pt>
    <dgm:pt modelId="{2FE1C587-2C5E-4FE2-AAD2-E84337F28F39}" type="pres">
      <dgm:prSet presAssocID="{37E2AA02-016B-4CDB-B804-DCA82F18060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5A5A27-457B-4B38-A695-50D488E6C1E2}" type="pres">
      <dgm:prSet presAssocID="{9495E9AC-E73F-4345-B90B-A37216E6F25C}" presName="centerShape" presStyleLbl="node0" presStyleIdx="0" presStyleCnt="1"/>
      <dgm:spPr/>
      <dgm:t>
        <a:bodyPr/>
        <a:lstStyle/>
        <a:p>
          <a:endParaRPr lang="ru-RU"/>
        </a:p>
      </dgm:t>
    </dgm:pt>
    <dgm:pt modelId="{27356CA5-F4D7-41F1-BD18-802B7EE7049F}" type="pres">
      <dgm:prSet presAssocID="{B18D21FA-7330-449F-B11D-2D0AE4E15918}" presName="parTrans" presStyleLbl="bgSibTrans2D1" presStyleIdx="0" presStyleCnt="8"/>
      <dgm:spPr/>
      <dgm:t>
        <a:bodyPr/>
        <a:lstStyle/>
        <a:p>
          <a:endParaRPr lang="ru-RU"/>
        </a:p>
      </dgm:t>
    </dgm:pt>
    <dgm:pt modelId="{812F656A-8FC7-4F8F-95A0-8C69B34C5F4D}" type="pres">
      <dgm:prSet presAssocID="{00FEAC12-6663-430E-BB91-6904AF1DD9E8}" presName="node" presStyleLbl="node1" presStyleIdx="0" presStyleCnt="8" custScaleX="167965" custRadScaleRad="88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DA8C9-3E03-497E-9707-7BB32B9EA8A1}" type="pres">
      <dgm:prSet presAssocID="{B571D099-76C1-4DFD-8204-31BF7C3A6100}" presName="parTrans" presStyleLbl="bgSibTrans2D1" presStyleIdx="1" presStyleCnt="8" custLinFactNeighborX="673" custLinFactNeighborY="-10924" custRadScaleRad="74699"/>
      <dgm:spPr/>
      <dgm:t>
        <a:bodyPr/>
        <a:lstStyle/>
        <a:p>
          <a:endParaRPr lang="ru-RU"/>
        </a:p>
      </dgm:t>
    </dgm:pt>
    <dgm:pt modelId="{F34858F8-3121-4326-B609-55D62D42DAF5}" type="pres">
      <dgm:prSet presAssocID="{013168F4-6871-4CEB-B985-E517449F1F62}" presName="node" presStyleLbl="node1" presStyleIdx="1" presStyleCnt="8" custScaleX="166406" custRadScaleRad="92319" custRadScaleInc="-21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50753-07CC-43C5-BE33-67718F9802A5}" type="pres">
      <dgm:prSet presAssocID="{93360E16-1A17-4B56-ABA2-C72F83E0DD46}" presName="parTrans" presStyleLbl="bgSibTrans2D1" presStyleIdx="2" presStyleCnt="8" custLinFactNeighborX="5239" custLinFactNeighborY="-21320" custRadScaleRad="128039" custRadScaleInc="-2147483648"/>
      <dgm:spPr/>
      <dgm:t>
        <a:bodyPr/>
        <a:lstStyle/>
        <a:p>
          <a:endParaRPr lang="ru-RU"/>
        </a:p>
      </dgm:t>
    </dgm:pt>
    <dgm:pt modelId="{AC6A9D1E-18D3-4A7A-8888-384BCF00F9DB}" type="pres">
      <dgm:prSet presAssocID="{F7E7BA87-E7C1-4C09-B56D-92EC18CEC7EF}" presName="node" presStyleLbl="node1" presStyleIdx="2" presStyleCnt="8" custScaleX="174356" custRadScaleRad="94883" custRadScaleInc="-328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C830AA-025B-44CD-BA81-8393548C5DF4}" type="pres">
      <dgm:prSet presAssocID="{26BCE54D-B065-4434-8C65-59CB67F64AD4}" presName="parTrans" presStyleLbl="bgSibTrans2D1" presStyleIdx="3" presStyleCnt="8" custLinFactNeighborX="8907" custLinFactNeighborY="-9924" custRadScaleRad="253163" custRadScaleInc="-2147483648"/>
      <dgm:spPr/>
      <dgm:t>
        <a:bodyPr/>
        <a:lstStyle/>
        <a:p>
          <a:endParaRPr lang="ru-RU"/>
        </a:p>
      </dgm:t>
    </dgm:pt>
    <dgm:pt modelId="{174F4870-8B86-451F-A764-16BAF49EDF10}" type="pres">
      <dgm:prSet presAssocID="{BD763910-AAD8-467E-AADB-F00EB2EB0C84}" presName="node" presStyleLbl="node1" presStyleIdx="3" presStyleCnt="8" custScaleX="187625" custRadScaleRad="104552" custRadScaleInc="-36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3C2BE9-F1A3-4E33-B8C8-1A9D083211E0}" type="pres">
      <dgm:prSet presAssocID="{AEC188D9-FD18-4195-AE7F-C5C912D2D275}" presName="parTrans" presStyleLbl="bgSibTrans2D1" presStyleIdx="4" presStyleCnt="8" custLinFactNeighborX="-5511" custLinFactNeighborY="-8974"/>
      <dgm:spPr/>
      <dgm:t>
        <a:bodyPr/>
        <a:lstStyle/>
        <a:p>
          <a:endParaRPr lang="ru-RU"/>
        </a:p>
      </dgm:t>
    </dgm:pt>
    <dgm:pt modelId="{07E77923-3C76-4F81-B18F-A21ED24267BB}" type="pres">
      <dgm:prSet presAssocID="{A13010D7-834E-4277-98B5-1ECE2CE4F27A}" presName="node" presStyleLbl="node1" presStyleIdx="4" presStyleCnt="8" custScaleX="190959" custRadScaleRad="106025" custRadScaleInc="457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2A9A13-6215-46FE-A180-067D901D7282}" type="pres">
      <dgm:prSet presAssocID="{A5262094-D0C6-436E-BA1E-1098611AD162}" presName="parTrans" presStyleLbl="bgSibTrans2D1" presStyleIdx="5" presStyleCnt="8" custScaleX="104297" custLinFactNeighborX="-4678" custLinFactNeighborY="-14223" custRadScaleRad="672067"/>
      <dgm:spPr/>
      <dgm:t>
        <a:bodyPr/>
        <a:lstStyle/>
        <a:p>
          <a:endParaRPr lang="ru-RU"/>
        </a:p>
      </dgm:t>
    </dgm:pt>
    <dgm:pt modelId="{52392282-020F-421C-B79B-AD7941AD9C4A}" type="pres">
      <dgm:prSet presAssocID="{57F47607-8E8F-4598-81B7-0EFFB423D253}" presName="node" presStyleLbl="node1" presStyleIdx="5" presStyleCnt="8" custScaleX="162967" custRadScaleRad="96276" custRadScaleInc="363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7F486C-070A-466A-8F8F-7392A9A5846D}" type="pres">
      <dgm:prSet presAssocID="{C484AD46-A81C-4700-88DE-039A7C59F3FC}" presName="parTrans" presStyleLbl="bgSibTrans2D1" presStyleIdx="6" presStyleCnt="8" custScaleX="77576" custLinFactNeighborX="-12669" custLinFactNeighborY="11368" custRadScaleRad="100431" custRadScaleInc="-2147483648"/>
      <dgm:spPr/>
      <dgm:t>
        <a:bodyPr/>
        <a:lstStyle/>
        <a:p>
          <a:endParaRPr lang="ru-RU"/>
        </a:p>
      </dgm:t>
    </dgm:pt>
    <dgm:pt modelId="{D0B7A424-CFC6-4ED8-B5DC-5C5FFD3B4AA1}" type="pres">
      <dgm:prSet presAssocID="{E46430EA-9D95-4909-BC62-0C9FC6A71E84}" presName="node" presStyleLbl="node1" presStyleIdx="6" presStyleCnt="8" custScaleX="167869" custRadScaleRad="92092" custRadScaleInc="26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164B8-E50A-4827-BC9D-DAF077A3A1F3}" type="pres">
      <dgm:prSet presAssocID="{F46D3D6B-E516-4056-B59B-66A6EEB7E86E}" presName="parTrans" presStyleLbl="bgSibTrans2D1" presStyleIdx="7" presStyleCnt="8" custScaleX="92541" custLinFactNeighborX="-4389" custRadScaleRad="198406" custRadScaleInc="-2147483648"/>
      <dgm:spPr/>
      <dgm:t>
        <a:bodyPr/>
        <a:lstStyle/>
        <a:p>
          <a:endParaRPr lang="ru-RU"/>
        </a:p>
      </dgm:t>
    </dgm:pt>
    <dgm:pt modelId="{3A5BB7D7-CC8B-41C1-A525-E87D0E78E66D}" type="pres">
      <dgm:prSet presAssocID="{B68D7946-5E2E-4171-B8F6-153C020805CB}" presName="node" presStyleLbl="node1" presStyleIdx="7" presStyleCnt="8" custScaleX="174400" custRadScaleRad="89374" custRadScaleInc="54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C0A63B-5D27-4B2F-BE91-15749292E201}" type="presOf" srcId="{AEC188D9-FD18-4195-AE7F-C5C912D2D275}" destId="{803C2BE9-F1A3-4E33-B8C8-1A9D083211E0}" srcOrd="0" destOrd="0" presId="urn:microsoft.com/office/officeart/2005/8/layout/radial4"/>
    <dgm:cxn modelId="{D71AE481-7B76-435C-B78B-C52E58AE4B65}" type="presOf" srcId="{A13010D7-834E-4277-98B5-1ECE2CE4F27A}" destId="{07E77923-3C76-4F81-B18F-A21ED24267BB}" srcOrd="0" destOrd="0" presId="urn:microsoft.com/office/officeart/2005/8/layout/radial4"/>
    <dgm:cxn modelId="{8BAEB727-D9C6-4D65-AB9B-D972F4A81E78}" type="presOf" srcId="{C484AD46-A81C-4700-88DE-039A7C59F3FC}" destId="{787F486C-070A-466A-8F8F-7392A9A5846D}" srcOrd="0" destOrd="0" presId="urn:microsoft.com/office/officeart/2005/8/layout/radial4"/>
    <dgm:cxn modelId="{64D7DD79-1602-497F-AF67-AC8828412F6C}" type="presOf" srcId="{F7E7BA87-E7C1-4C09-B56D-92EC18CEC7EF}" destId="{AC6A9D1E-18D3-4A7A-8888-384BCF00F9DB}" srcOrd="0" destOrd="0" presId="urn:microsoft.com/office/officeart/2005/8/layout/radial4"/>
    <dgm:cxn modelId="{BC7D7D16-DEFB-4886-AB7B-1D39E4018DD3}" type="presOf" srcId="{9495E9AC-E73F-4345-B90B-A37216E6F25C}" destId="{2A5A5A27-457B-4B38-A695-50D488E6C1E2}" srcOrd="0" destOrd="0" presId="urn:microsoft.com/office/officeart/2005/8/layout/radial4"/>
    <dgm:cxn modelId="{E1650C32-7201-4F5C-BAB7-E74549325DE2}" type="presOf" srcId="{B68D7946-5E2E-4171-B8F6-153C020805CB}" destId="{3A5BB7D7-CC8B-41C1-A525-E87D0E78E66D}" srcOrd="0" destOrd="0" presId="urn:microsoft.com/office/officeart/2005/8/layout/radial4"/>
    <dgm:cxn modelId="{51ED093B-B281-430B-9FA2-1D6B47C6497E}" type="presOf" srcId="{E46430EA-9D95-4909-BC62-0C9FC6A71E84}" destId="{D0B7A424-CFC6-4ED8-B5DC-5C5FFD3B4AA1}" srcOrd="0" destOrd="0" presId="urn:microsoft.com/office/officeart/2005/8/layout/radial4"/>
    <dgm:cxn modelId="{D0A58ACF-6B93-4ADE-BE89-155CEFFF3202}" srcId="{9495E9AC-E73F-4345-B90B-A37216E6F25C}" destId="{00FEAC12-6663-430E-BB91-6904AF1DD9E8}" srcOrd="0" destOrd="0" parTransId="{B18D21FA-7330-449F-B11D-2D0AE4E15918}" sibTransId="{45C5D3BB-EC7F-4551-9EA9-3EDE8EDAFF25}"/>
    <dgm:cxn modelId="{4A83B1EE-0994-4C9C-A051-0FDEC28C6279}" type="presOf" srcId="{00FEAC12-6663-430E-BB91-6904AF1DD9E8}" destId="{812F656A-8FC7-4F8F-95A0-8C69B34C5F4D}" srcOrd="0" destOrd="0" presId="urn:microsoft.com/office/officeart/2005/8/layout/radial4"/>
    <dgm:cxn modelId="{7ED46849-ADCC-4DC2-9009-9F34A7C3B15B}" srcId="{9495E9AC-E73F-4345-B90B-A37216E6F25C}" destId="{57F47607-8E8F-4598-81B7-0EFFB423D253}" srcOrd="5" destOrd="0" parTransId="{A5262094-D0C6-436E-BA1E-1098611AD162}" sibTransId="{344CD18E-A9A2-4F33-800B-6634A995D6B3}"/>
    <dgm:cxn modelId="{8C646FC6-226D-41CC-BBD4-15E55A10AED1}" srcId="{9495E9AC-E73F-4345-B90B-A37216E6F25C}" destId="{E46430EA-9D95-4909-BC62-0C9FC6A71E84}" srcOrd="6" destOrd="0" parTransId="{C484AD46-A81C-4700-88DE-039A7C59F3FC}" sibTransId="{72344AA6-3F9E-47B0-8F9D-A8C051F4B8E4}"/>
    <dgm:cxn modelId="{4170397B-CE58-491B-9C9E-444DBB66B529}" type="presOf" srcId="{F46D3D6B-E516-4056-B59B-66A6EEB7E86E}" destId="{802164B8-E50A-4827-BC9D-DAF077A3A1F3}" srcOrd="0" destOrd="0" presId="urn:microsoft.com/office/officeart/2005/8/layout/radial4"/>
    <dgm:cxn modelId="{2E7DD68D-F385-4E9C-9AA3-667FAA23F22B}" srcId="{9495E9AC-E73F-4345-B90B-A37216E6F25C}" destId="{013168F4-6871-4CEB-B985-E517449F1F62}" srcOrd="1" destOrd="0" parTransId="{B571D099-76C1-4DFD-8204-31BF7C3A6100}" sibTransId="{355D7DF3-8A4D-47C5-9AF3-41956DB4A234}"/>
    <dgm:cxn modelId="{89D2056C-2BF3-4587-B87F-F98435685027}" srcId="{9495E9AC-E73F-4345-B90B-A37216E6F25C}" destId="{A13010D7-834E-4277-98B5-1ECE2CE4F27A}" srcOrd="4" destOrd="0" parTransId="{AEC188D9-FD18-4195-AE7F-C5C912D2D275}" sibTransId="{F465E522-8C39-4A7F-8506-9E61ACF66F52}"/>
    <dgm:cxn modelId="{00D09524-47DC-42B0-873E-EECFD80A4965}" type="presOf" srcId="{013168F4-6871-4CEB-B985-E517449F1F62}" destId="{F34858F8-3121-4326-B609-55D62D42DAF5}" srcOrd="0" destOrd="0" presId="urn:microsoft.com/office/officeart/2005/8/layout/radial4"/>
    <dgm:cxn modelId="{B55DA404-B5B0-45D2-A09F-A34EB16B0589}" type="presOf" srcId="{57F47607-8E8F-4598-81B7-0EFFB423D253}" destId="{52392282-020F-421C-B79B-AD7941AD9C4A}" srcOrd="0" destOrd="0" presId="urn:microsoft.com/office/officeart/2005/8/layout/radial4"/>
    <dgm:cxn modelId="{00775B83-B578-4726-A1F5-1DE91DC601FA}" srcId="{9495E9AC-E73F-4345-B90B-A37216E6F25C}" destId="{B68D7946-5E2E-4171-B8F6-153C020805CB}" srcOrd="7" destOrd="0" parTransId="{F46D3D6B-E516-4056-B59B-66A6EEB7E86E}" sibTransId="{6DE7B88A-85B5-42CB-AF6E-7BAD9D548196}"/>
    <dgm:cxn modelId="{231EB784-2C14-4A02-9E51-3C57AB9D4382}" srcId="{37E2AA02-016B-4CDB-B804-DCA82F18060C}" destId="{9495E9AC-E73F-4345-B90B-A37216E6F25C}" srcOrd="0" destOrd="0" parTransId="{D17FED51-DEFC-4B9C-BDA2-785CFBCE3E09}" sibTransId="{D5339D2B-26E4-4BC4-A61F-08784A7C5798}"/>
    <dgm:cxn modelId="{2AADD684-5BCC-4D3D-8A99-18FE7E6A003A}" type="presOf" srcId="{B18D21FA-7330-449F-B11D-2D0AE4E15918}" destId="{27356CA5-F4D7-41F1-BD18-802B7EE7049F}" srcOrd="0" destOrd="0" presId="urn:microsoft.com/office/officeart/2005/8/layout/radial4"/>
    <dgm:cxn modelId="{C33580AD-B84A-4760-B59E-45E0E131AC64}" type="presOf" srcId="{37E2AA02-016B-4CDB-B804-DCA82F18060C}" destId="{2FE1C587-2C5E-4FE2-AAD2-E84337F28F39}" srcOrd="0" destOrd="0" presId="urn:microsoft.com/office/officeart/2005/8/layout/radial4"/>
    <dgm:cxn modelId="{73253B0D-39B4-4163-BE74-D7D619BA0B6F}" srcId="{9495E9AC-E73F-4345-B90B-A37216E6F25C}" destId="{F7E7BA87-E7C1-4C09-B56D-92EC18CEC7EF}" srcOrd="2" destOrd="0" parTransId="{93360E16-1A17-4B56-ABA2-C72F83E0DD46}" sibTransId="{AA535CFC-7E29-4469-AA67-454163E08590}"/>
    <dgm:cxn modelId="{29C1197C-41F7-4EE3-9DE1-406D21D9B2B7}" type="presOf" srcId="{B571D099-76C1-4DFD-8204-31BF7C3A6100}" destId="{F95DA8C9-3E03-497E-9707-7BB32B9EA8A1}" srcOrd="0" destOrd="0" presId="urn:microsoft.com/office/officeart/2005/8/layout/radial4"/>
    <dgm:cxn modelId="{E5D95A34-B5DB-428B-80FA-07019BF96966}" type="presOf" srcId="{93360E16-1A17-4B56-ABA2-C72F83E0DD46}" destId="{CA850753-07CC-43C5-BE33-67718F9802A5}" srcOrd="0" destOrd="0" presId="urn:microsoft.com/office/officeart/2005/8/layout/radial4"/>
    <dgm:cxn modelId="{11C95ACF-0EBE-4626-9591-3DEA40BD0D02}" srcId="{9495E9AC-E73F-4345-B90B-A37216E6F25C}" destId="{BD763910-AAD8-467E-AADB-F00EB2EB0C84}" srcOrd="3" destOrd="0" parTransId="{26BCE54D-B065-4434-8C65-59CB67F64AD4}" sibTransId="{AC4413BE-8EAA-4679-841B-F9B8165DB212}"/>
    <dgm:cxn modelId="{1015F4C9-3815-4F26-9128-D691C2C6F911}" type="presOf" srcId="{BD763910-AAD8-467E-AADB-F00EB2EB0C84}" destId="{174F4870-8B86-451F-A764-16BAF49EDF10}" srcOrd="0" destOrd="0" presId="urn:microsoft.com/office/officeart/2005/8/layout/radial4"/>
    <dgm:cxn modelId="{DA508535-AB82-487D-B8EC-678693C14F1C}" type="presOf" srcId="{A5262094-D0C6-436E-BA1E-1098611AD162}" destId="{E52A9A13-6215-46FE-A180-067D901D7282}" srcOrd="0" destOrd="0" presId="urn:microsoft.com/office/officeart/2005/8/layout/radial4"/>
    <dgm:cxn modelId="{F06BFFD1-39BD-437A-89BE-A75C26AF32A8}" type="presOf" srcId="{26BCE54D-B065-4434-8C65-59CB67F64AD4}" destId="{47C830AA-025B-44CD-BA81-8393548C5DF4}" srcOrd="0" destOrd="0" presId="urn:microsoft.com/office/officeart/2005/8/layout/radial4"/>
    <dgm:cxn modelId="{CC27C786-072E-419C-9F0B-3EE20345F330}" type="presParOf" srcId="{2FE1C587-2C5E-4FE2-AAD2-E84337F28F39}" destId="{2A5A5A27-457B-4B38-A695-50D488E6C1E2}" srcOrd="0" destOrd="0" presId="urn:microsoft.com/office/officeart/2005/8/layout/radial4"/>
    <dgm:cxn modelId="{2E6B8AB3-CCA3-4D9E-A274-3EB7C975615F}" type="presParOf" srcId="{2FE1C587-2C5E-4FE2-AAD2-E84337F28F39}" destId="{27356CA5-F4D7-41F1-BD18-802B7EE7049F}" srcOrd="1" destOrd="0" presId="urn:microsoft.com/office/officeart/2005/8/layout/radial4"/>
    <dgm:cxn modelId="{644FFCA0-717C-456D-A76C-B2062AAACE65}" type="presParOf" srcId="{2FE1C587-2C5E-4FE2-AAD2-E84337F28F39}" destId="{812F656A-8FC7-4F8F-95A0-8C69B34C5F4D}" srcOrd="2" destOrd="0" presId="urn:microsoft.com/office/officeart/2005/8/layout/radial4"/>
    <dgm:cxn modelId="{7D1CC51F-6BAD-48F8-AC88-1CDCEF714BFE}" type="presParOf" srcId="{2FE1C587-2C5E-4FE2-AAD2-E84337F28F39}" destId="{F95DA8C9-3E03-497E-9707-7BB32B9EA8A1}" srcOrd="3" destOrd="0" presId="urn:microsoft.com/office/officeart/2005/8/layout/radial4"/>
    <dgm:cxn modelId="{EA38B9D6-213D-46FA-89A7-5D7E7F988100}" type="presParOf" srcId="{2FE1C587-2C5E-4FE2-AAD2-E84337F28F39}" destId="{F34858F8-3121-4326-B609-55D62D42DAF5}" srcOrd="4" destOrd="0" presId="urn:microsoft.com/office/officeart/2005/8/layout/radial4"/>
    <dgm:cxn modelId="{CFE2BA0C-F1CA-4344-B90C-9EB55301B999}" type="presParOf" srcId="{2FE1C587-2C5E-4FE2-AAD2-E84337F28F39}" destId="{CA850753-07CC-43C5-BE33-67718F9802A5}" srcOrd="5" destOrd="0" presId="urn:microsoft.com/office/officeart/2005/8/layout/radial4"/>
    <dgm:cxn modelId="{F850EFB9-DE93-4121-90E9-8B3765A0309A}" type="presParOf" srcId="{2FE1C587-2C5E-4FE2-AAD2-E84337F28F39}" destId="{AC6A9D1E-18D3-4A7A-8888-384BCF00F9DB}" srcOrd="6" destOrd="0" presId="urn:microsoft.com/office/officeart/2005/8/layout/radial4"/>
    <dgm:cxn modelId="{BD05A1A9-33E2-4BB9-A9DC-4268F8B14F7A}" type="presParOf" srcId="{2FE1C587-2C5E-4FE2-AAD2-E84337F28F39}" destId="{47C830AA-025B-44CD-BA81-8393548C5DF4}" srcOrd="7" destOrd="0" presId="urn:microsoft.com/office/officeart/2005/8/layout/radial4"/>
    <dgm:cxn modelId="{F94AB4E2-68C2-4963-8692-E5EC744BE0BD}" type="presParOf" srcId="{2FE1C587-2C5E-4FE2-AAD2-E84337F28F39}" destId="{174F4870-8B86-451F-A764-16BAF49EDF10}" srcOrd="8" destOrd="0" presId="urn:microsoft.com/office/officeart/2005/8/layout/radial4"/>
    <dgm:cxn modelId="{19D93ABD-791E-416D-A320-500B88A0E3F1}" type="presParOf" srcId="{2FE1C587-2C5E-4FE2-AAD2-E84337F28F39}" destId="{803C2BE9-F1A3-4E33-B8C8-1A9D083211E0}" srcOrd="9" destOrd="0" presId="urn:microsoft.com/office/officeart/2005/8/layout/radial4"/>
    <dgm:cxn modelId="{7F4890A1-A84C-45C1-A869-776015D00F1A}" type="presParOf" srcId="{2FE1C587-2C5E-4FE2-AAD2-E84337F28F39}" destId="{07E77923-3C76-4F81-B18F-A21ED24267BB}" srcOrd="10" destOrd="0" presId="urn:microsoft.com/office/officeart/2005/8/layout/radial4"/>
    <dgm:cxn modelId="{F0E64A3C-758A-4C76-8FA3-CE78B19F5C2E}" type="presParOf" srcId="{2FE1C587-2C5E-4FE2-AAD2-E84337F28F39}" destId="{E52A9A13-6215-46FE-A180-067D901D7282}" srcOrd="11" destOrd="0" presId="urn:microsoft.com/office/officeart/2005/8/layout/radial4"/>
    <dgm:cxn modelId="{6C47304C-ADD6-4983-995A-876D771949AE}" type="presParOf" srcId="{2FE1C587-2C5E-4FE2-AAD2-E84337F28F39}" destId="{52392282-020F-421C-B79B-AD7941AD9C4A}" srcOrd="12" destOrd="0" presId="urn:microsoft.com/office/officeart/2005/8/layout/radial4"/>
    <dgm:cxn modelId="{C68403F3-D6DE-402C-935D-417148EC437B}" type="presParOf" srcId="{2FE1C587-2C5E-4FE2-AAD2-E84337F28F39}" destId="{787F486C-070A-466A-8F8F-7392A9A5846D}" srcOrd="13" destOrd="0" presId="urn:microsoft.com/office/officeart/2005/8/layout/radial4"/>
    <dgm:cxn modelId="{260656C4-7122-4575-B958-9415A0CBF91A}" type="presParOf" srcId="{2FE1C587-2C5E-4FE2-AAD2-E84337F28F39}" destId="{D0B7A424-CFC6-4ED8-B5DC-5C5FFD3B4AA1}" srcOrd="14" destOrd="0" presId="urn:microsoft.com/office/officeart/2005/8/layout/radial4"/>
    <dgm:cxn modelId="{3728C8B4-E23E-4041-AE7E-895761CD7377}" type="presParOf" srcId="{2FE1C587-2C5E-4FE2-AAD2-E84337F28F39}" destId="{802164B8-E50A-4827-BC9D-DAF077A3A1F3}" srcOrd="15" destOrd="0" presId="urn:microsoft.com/office/officeart/2005/8/layout/radial4"/>
    <dgm:cxn modelId="{133FD82E-C3AD-4E59-9E6A-5635D541B4FC}" type="presParOf" srcId="{2FE1C587-2C5E-4FE2-AAD2-E84337F28F39}" destId="{3A5BB7D7-CC8B-41C1-A525-E87D0E78E66D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744340-8A28-4E9A-8D2A-012A1CCFC7DE}">
      <dsp:nvSpPr>
        <dsp:cNvPr id="0" name=""/>
        <dsp:cNvSpPr/>
      </dsp:nvSpPr>
      <dsp:spPr>
        <a:xfrm>
          <a:off x="3724" y="286238"/>
          <a:ext cx="2102934" cy="1213957"/>
        </a:xfrm>
        <a:prstGeom prst="ellipse">
          <a:avLst/>
        </a:prstGeom>
        <a:gradFill flip="none" rotWithShape="1">
          <a:gsLst>
            <a:gs pos="70000">
              <a:srgbClr val="CCCCFF"/>
            </a:gs>
            <a:gs pos="17999">
              <a:srgbClr val="99CCFF"/>
            </a:gs>
            <a:gs pos="87000">
              <a:srgbClr val="9966FF"/>
            </a:gs>
            <a:gs pos="61000">
              <a:srgbClr val="CC99FF"/>
            </a:gs>
            <a:gs pos="100000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РАСХОДЫ</a:t>
          </a:r>
          <a:endParaRPr lang="ru-RU" sz="2500" b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724" y="286238"/>
        <a:ext cx="2102934" cy="1213957"/>
      </dsp:txXfrm>
    </dsp:sp>
    <dsp:sp modelId="{13D361EC-5ECC-4533-98F2-55C2178175D1}">
      <dsp:nvSpPr>
        <dsp:cNvPr id="0" name=""/>
        <dsp:cNvSpPr/>
      </dsp:nvSpPr>
      <dsp:spPr>
        <a:xfrm>
          <a:off x="610641" y="1624669"/>
          <a:ext cx="889099" cy="88909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610641" y="1624669"/>
        <a:ext cx="889099" cy="889099"/>
      </dsp:txXfrm>
    </dsp:sp>
    <dsp:sp modelId="{85721915-DC8F-4E5C-B27F-6F6BD91ECF3B}">
      <dsp:nvSpPr>
        <dsp:cNvPr id="0" name=""/>
        <dsp:cNvSpPr/>
      </dsp:nvSpPr>
      <dsp:spPr>
        <a:xfrm>
          <a:off x="71441" y="2638243"/>
          <a:ext cx="1967499" cy="1139518"/>
        </a:xfrm>
        <a:prstGeom prst="ellipse">
          <a:avLst/>
        </a:prstGeom>
        <a:gradFill flip="none" rotWithShape="1">
          <a:gsLst>
            <a:gs pos="70000">
              <a:srgbClr val="CCCCFF"/>
            </a:gs>
            <a:gs pos="17999">
              <a:srgbClr val="99CCFF"/>
            </a:gs>
            <a:gs pos="87000">
              <a:srgbClr val="9966FF"/>
            </a:gs>
            <a:gs pos="61000">
              <a:srgbClr val="CC99FF"/>
            </a:gs>
            <a:gs pos="100000">
              <a:srgbClr val="99CCFF"/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ДОХОДЫ</a:t>
          </a:r>
          <a:endParaRPr lang="ru-RU" sz="2500" b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1441" y="2638243"/>
        <a:ext cx="1967499" cy="1139518"/>
      </dsp:txXfrm>
    </dsp:sp>
    <dsp:sp modelId="{1C142813-CF74-4812-A0DA-86CE2F0F9C38}">
      <dsp:nvSpPr>
        <dsp:cNvPr id="0" name=""/>
        <dsp:cNvSpPr/>
      </dsp:nvSpPr>
      <dsp:spPr>
        <a:xfrm>
          <a:off x="2336597" y="1746875"/>
          <a:ext cx="487471" cy="57024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2336597" y="1746875"/>
        <a:ext cx="487471" cy="570249"/>
      </dsp:txXfrm>
    </dsp:sp>
    <dsp:sp modelId="{A8CD81DB-D10E-4BAB-99E5-47A4EBE64FD2}">
      <dsp:nvSpPr>
        <dsp:cNvPr id="0" name=""/>
        <dsp:cNvSpPr/>
      </dsp:nvSpPr>
      <dsp:spPr>
        <a:xfrm>
          <a:off x="3026416" y="499070"/>
          <a:ext cx="3065859" cy="3065859"/>
        </a:xfrm>
        <a:prstGeom prst="ellipse">
          <a:avLst/>
        </a:prstGeom>
        <a:gradFill flip="none" rotWithShape="1">
          <a:gsLst>
            <a:gs pos="0">
              <a:srgbClr val="FFF200">
                <a:alpha val="69000"/>
              </a:srgbClr>
            </a:gs>
            <a:gs pos="84000">
              <a:srgbClr val="FF7A00">
                <a:alpha val="32000"/>
              </a:srgbClr>
            </a:gs>
            <a:gs pos="70000">
              <a:srgbClr val="FF0300"/>
            </a:gs>
            <a:gs pos="100000">
              <a:srgbClr val="4D0808">
                <a:alpha val="37000"/>
              </a:srgbClr>
            </a:gs>
          </a:gsLst>
          <a:path path="shape">
            <a:fillToRect l="50000" t="50000" r="50000" b="50000"/>
          </a:path>
          <a:tileRect/>
        </a:gra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/>
            <a:t>Бюджет семьи</a:t>
          </a:r>
          <a:endParaRPr lang="ru-RU" sz="4400" kern="1200" dirty="0"/>
        </a:p>
      </dsp:txBody>
      <dsp:txXfrm>
        <a:off x="3026416" y="499070"/>
        <a:ext cx="3065859" cy="306585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5A5A27-457B-4B38-A695-50D488E6C1E2}">
      <dsp:nvSpPr>
        <dsp:cNvPr id="0" name=""/>
        <dsp:cNvSpPr/>
      </dsp:nvSpPr>
      <dsp:spPr>
        <a:xfrm>
          <a:off x="3511654" y="3167932"/>
          <a:ext cx="1934281" cy="19342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Совокупный доход семьи</a:t>
          </a:r>
          <a:endParaRPr lang="ru-RU" sz="1700" kern="1200" dirty="0"/>
        </a:p>
      </dsp:txBody>
      <dsp:txXfrm>
        <a:off x="3511654" y="3167932"/>
        <a:ext cx="1934281" cy="1934281"/>
      </dsp:txXfrm>
    </dsp:sp>
    <dsp:sp modelId="{27356CA5-F4D7-41F1-BD18-802B7EE7049F}">
      <dsp:nvSpPr>
        <dsp:cNvPr id="0" name=""/>
        <dsp:cNvSpPr/>
      </dsp:nvSpPr>
      <dsp:spPr>
        <a:xfrm rot="10800000">
          <a:off x="1208528" y="3859438"/>
          <a:ext cx="2176454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2F656A-8FC7-4F8F-95A0-8C69B34C5F4D}">
      <dsp:nvSpPr>
        <dsp:cNvPr id="0" name=""/>
        <dsp:cNvSpPr/>
      </dsp:nvSpPr>
      <dsp:spPr>
        <a:xfrm>
          <a:off x="71407" y="3593474"/>
          <a:ext cx="2274241" cy="10831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Заработная плата членов семьи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71407" y="3593474"/>
        <a:ext cx="2274241" cy="1083197"/>
      </dsp:txXfrm>
    </dsp:sp>
    <dsp:sp modelId="{F95DA8C9-3E03-497E-9707-7BB32B9EA8A1}">
      <dsp:nvSpPr>
        <dsp:cNvPr id="0" name=""/>
        <dsp:cNvSpPr/>
      </dsp:nvSpPr>
      <dsp:spPr>
        <a:xfrm rot="12056765">
          <a:off x="1241795" y="2994463"/>
          <a:ext cx="2300224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4858F8-3121-4326-B609-55D62D42DAF5}">
      <dsp:nvSpPr>
        <dsp:cNvPr id="0" name=""/>
        <dsp:cNvSpPr/>
      </dsp:nvSpPr>
      <dsp:spPr>
        <a:xfrm>
          <a:off x="175751" y="2377567"/>
          <a:ext cx="2253132" cy="10831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Пенсии и стипендии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175751" y="2377567"/>
        <a:ext cx="2253132" cy="1083197"/>
      </dsp:txXfrm>
    </dsp:sp>
    <dsp:sp modelId="{CA850753-07CC-43C5-BE33-67718F9802A5}">
      <dsp:nvSpPr>
        <dsp:cNvPr id="0" name=""/>
        <dsp:cNvSpPr/>
      </dsp:nvSpPr>
      <dsp:spPr>
        <a:xfrm rot="13442793">
          <a:off x="1755362" y="2142183"/>
          <a:ext cx="2389493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A9D1E-18D3-4A7A-8888-384BCF00F9DB}">
      <dsp:nvSpPr>
        <dsp:cNvPr id="0" name=""/>
        <dsp:cNvSpPr/>
      </dsp:nvSpPr>
      <dsp:spPr>
        <a:xfrm>
          <a:off x="785781" y="1163112"/>
          <a:ext cx="2360775" cy="10831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1" kern="1200" dirty="0" smtClean="0"/>
            <a:t>Доходы от ценных бумаг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/>
        </a:p>
      </dsp:txBody>
      <dsp:txXfrm>
        <a:off x="785781" y="1163112"/>
        <a:ext cx="2360775" cy="1083197"/>
      </dsp:txXfrm>
    </dsp:sp>
    <dsp:sp modelId="{47C830AA-025B-44CD-BA81-8393548C5DF4}">
      <dsp:nvSpPr>
        <dsp:cNvPr id="0" name=""/>
        <dsp:cNvSpPr/>
      </dsp:nvSpPr>
      <dsp:spPr>
        <a:xfrm rot="14929557">
          <a:off x="2459562" y="1483891"/>
          <a:ext cx="2726128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4F4870-8B86-451F-A764-16BAF49EDF10}">
      <dsp:nvSpPr>
        <dsp:cNvPr id="0" name=""/>
        <dsp:cNvSpPr/>
      </dsp:nvSpPr>
      <dsp:spPr>
        <a:xfrm>
          <a:off x="1817250" y="1595"/>
          <a:ext cx="2540437" cy="108319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Доходы от сдачи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недвижимости и других средств в аренду</a:t>
          </a:r>
          <a:endParaRPr lang="ru-RU" sz="1600" b="1" kern="1200" dirty="0"/>
        </a:p>
      </dsp:txBody>
      <dsp:txXfrm>
        <a:off x="1817250" y="1595"/>
        <a:ext cx="2540437" cy="1083197"/>
      </dsp:txXfrm>
    </dsp:sp>
    <dsp:sp modelId="{803C2BE9-F1A3-4E33-B8C8-1A9D083211E0}">
      <dsp:nvSpPr>
        <dsp:cNvPr id="0" name=""/>
        <dsp:cNvSpPr/>
      </dsp:nvSpPr>
      <dsp:spPr>
        <a:xfrm rot="17588622">
          <a:off x="3926498" y="1495075"/>
          <a:ext cx="2777412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E77923-3C76-4F81-B18F-A21ED24267BB}">
      <dsp:nvSpPr>
        <dsp:cNvPr id="0" name=""/>
        <dsp:cNvSpPr/>
      </dsp:nvSpPr>
      <dsp:spPr>
        <a:xfrm>
          <a:off x="4721293" y="1636"/>
          <a:ext cx="2585579" cy="108319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Выплаты и льготы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общественных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организаций</a:t>
          </a:r>
          <a:endParaRPr lang="ru-RU" sz="1600" b="1" kern="1200" dirty="0"/>
        </a:p>
      </dsp:txBody>
      <dsp:txXfrm>
        <a:off x="4721293" y="1636"/>
        <a:ext cx="2585579" cy="1083197"/>
      </dsp:txXfrm>
    </dsp:sp>
    <dsp:sp modelId="{E52A9A13-6215-46FE-A180-067D901D7282}">
      <dsp:nvSpPr>
        <dsp:cNvPr id="0" name=""/>
        <dsp:cNvSpPr/>
      </dsp:nvSpPr>
      <dsp:spPr>
        <a:xfrm rot="19004606">
          <a:off x="4788856" y="2185710"/>
          <a:ext cx="2542752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392282-020F-421C-B79B-AD7941AD9C4A}">
      <dsp:nvSpPr>
        <dsp:cNvPr id="0" name=""/>
        <dsp:cNvSpPr/>
      </dsp:nvSpPr>
      <dsp:spPr>
        <a:xfrm>
          <a:off x="5958783" y="1162816"/>
          <a:ext cx="2206568" cy="108319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Доходы из других источников</a:t>
          </a:r>
          <a:endParaRPr lang="ru-RU" sz="1600" b="1" kern="1200" dirty="0"/>
        </a:p>
      </dsp:txBody>
      <dsp:txXfrm>
        <a:off x="5958783" y="1162816"/>
        <a:ext cx="2206568" cy="1083197"/>
      </dsp:txXfrm>
    </dsp:sp>
    <dsp:sp modelId="{787F486C-070A-466A-8F8F-7392A9A5846D}">
      <dsp:nvSpPr>
        <dsp:cNvPr id="0" name=""/>
        <dsp:cNvSpPr/>
      </dsp:nvSpPr>
      <dsp:spPr>
        <a:xfrm rot="20417188">
          <a:off x="5414274" y="3164249"/>
          <a:ext cx="1778291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7A424-CFC6-4ED8-B5DC-5C5FFD3B4AA1}">
      <dsp:nvSpPr>
        <dsp:cNvPr id="0" name=""/>
        <dsp:cNvSpPr/>
      </dsp:nvSpPr>
      <dsp:spPr>
        <a:xfrm>
          <a:off x="6536349" y="2448997"/>
          <a:ext cx="2272941" cy="108319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Доходы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приусадебного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хозяйства</a:t>
          </a:r>
          <a:endParaRPr lang="ru-RU" sz="1600" b="1" kern="1200" dirty="0"/>
        </a:p>
      </dsp:txBody>
      <dsp:txXfrm>
        <a:off x="6536349" y="2448997"/>
        <a:ext cx="2272941" cy="1083197"/>
      </dsp:txXfrm>
    </dsp:sp>
    <dsp:sp modelId="{802164B8-E50A-4827-BC9D-DAF077A3A1F3}">
      <dsp:nvSpPr>
        <dsp:cNvPr id="0" name=""/>
        <dsp:cNvSpPr/>
      </dsp:nvSpPr>
      <dsp:spPr>
        <a:xfrm rot="73062">
          <a:off x="5558855" y="3906061"/>
          <a:ext cx="2033766" cy="551270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BB7D7-CC8B-41C1-A525-E87D0E78E66D}">
      <dsp:nvSpPr>
        <dsp:cNvPr id="0" name=""/>
        <dsp:cNvSpPr/>
      </dsp:nvSpPr>
      <dsp:spPr>
        <a:xfrm>
          <a:off x="6590107" y="3663449"/>
          <a:ext cx="2361371" cy="108319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Доходы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 предпринимательской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деятельности</a:t>
          </a:r>
          <a:endParaRPr lang="ru-RU" sz="1600" b="1" kern="1200" dirty="0"/>
        </a:p>
      </dsp:txBody>
      <dsp:txXfrm>
        <a:off x="6590107" y="3663449"/>
        <a:ext cx="2361371" cy="1083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a typeface="Times New Roman"/>
                <a:cs typeface="Times New Roman"/>
              </a:rPr>
              <a:t>Бюджет семьи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ea typeface="Times New Roman"/>
              </a:rPr>
              <a:t>Доходная и расходная части бюджета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ea typeface="Times New Roman"/>
                <a:cs typeface="Times New Roman"/>
              </a:rPr>
              <a:t>Бюджет семьи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9"/>
            <a:ext cx="8929718" cy="114300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ea typeface="Times New Roman"/>
                <a:cs typeface="Times New Roman"/>
              </a:rPr>
              <a:t>— это структура всех ее доходов и расходов за определенный период времени (месяц или год)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00166" y="25717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600200"/>
            <a:ext cx="8358188" cy="490063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a typeface="Times New Roman"/>
              </a:rPr>
              <a:t>Расходы</a:t>
            </a:r>
            <a:r>
              <a:rPr lang="ru-RU" i="1" dirty="0" smtClean="0">
                <a:ea typeface="Times New Roman"/>
              </a:rPr>
              <a:t> — </a:t>
            </a:r>
            <a:r>
              <a:rPr lang="ru-RU" dirty="0" smtClean="0">
                <a:ea typeface="Times New Roman"/>
              </a:rPr>
              <a:t>это затраты на изготовление, содержание, ремонт, обслуживание каких-либо изделий или услуг.</a:t>
            </a:r>
          </a:p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a typeface="Times New Roman"/>
                <a:cs typeface="Times New Roman"/>
              </a:rPr>
              <a:t>Доходы</a:t>
            </a:r>
            <a:r>
              <a:rPr lang="ru-RU" i="1" dirty="0" smtClean="0">
                <a:ea typeface="Times New Roman"/>
                <a:cs typeface="Times New Roman"/>
              </a:rPr>
              <a:t> – </a:t>
            </a:r>
            <a:r>
              <a:rPr lang="ru-RU" dirty="0" smtClean="0">
                <a:ea typeface="Times New Roman"/>
              </a:rPr>
              <a:t>это </a:t>
            </a:r>
            <a:r>
              <a:rPr lang="ru-RU" dirty="0" smtClean="0">
                <a:ea typeface="Times New Roman"/>
                <a:cs typeface="Times New Roman"/>
              </a:rPr>
              <a:t>деньги или материальные ценности, получаемые в виде заработной платы, вознаграждения или подарка от государства, предприятия, отдельного лица за выполненную работу, услугу или какую-либо другую деятельность. </a:t>
            </a:r>
            <a:endParaRPr lang="ru-RU" dirty="0" smtClean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Весы бюджета</a:t>
            </a:r>
            <a:endParaRPr lang="ru-RU" dirty="0"/>
          </a:p>
        </p:txBody>
      </p:sp>
      <p:grpSp>
        <p:nvGrpSpPr>
          <p:cNvPr id="43" name="Группа 42"/>
          <p:cNvGrpSpPr/>
          <p:nvPr/>
        </p:nvGrpSpPr>
        <p:grpSpPr>
          <a:xfrm>
            <a:off x="2000232" y="4214818"/>
            <a:ext cx="5259416" cy="2257498"/>
            <a:chOff x="2000232" y="4214818"/>
            <a:chExt cx="5259416" cy="2257498"/>
          </a:xfrm>
          <a:effectLst>
            <a:outerShdw blurRad="127000" dist="127000" dir="3000000" algn="ctr" rotWithShape="0">
              <a:srgbClr val="000000">
                <a:alpha val="43137"/>
              </a:srgbClr>
            </a:outerShdw>
          </a:effectLst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2000232" y="4214818"/>
              <a:ext cx="1878518" cy="45046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ДОХОДЫ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5318077" y="4214818"/>
              <a:ext cx="1941571" cy="45046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РАСХОДЫ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3626541" y="5320113"/>
              <a:ext cx="2004622" cy="45046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БЮДЖЕТ</a:t>
              </a:r>
              <a:endPara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9" name="Arc 5"/>
            <p:cNvSpPr>
              <a:spLocks/>
            </p:cNvSpPr>
            <p:nvPr/>
          </p:nvSpPr>
          <p:spPr bwMode="auto">
            <a:xfrm rot="10983580">
              <a:off x="4565800" y="4525553"/>
              <a:ext cx="1065363" cy="75076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auto">
            <a:xfrm rot="10800000" flipH="1">
              <a:off x="3626541" y="4525553"/>
              <a:ext cx="939259" cy="75076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>
              <a:off x="3815698" y="4513040"/>
              <a:ext cx="150237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2714612" y="6072206"/>
              <a:ext cx="392909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rgbClr val="4F6228"/>
                  </a:solidFill>
                </a:rPr>
                <a:t>Сбалансированный бюджет (Р=Д)</a:t>
              </a: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1000100" y="1839910"/>
            <a:ext cx="2928958" cy="1989200"/>
            <a:chOff x="1000100" y="1839910"/>
            <a:chExt cx="2928958" cy="1989200"/>
          </a:xfrm>
          <a:effectLst>
            <a:outerShdw blurRad="165100" dist="127000" dir="2520000" algn="ctr" rotWithShape="0">
              <a:srgbClr val="000000">
                <a:alpha val="43137"/>
              </a:srgbClr>
            </a:outerShdw>
          </a:effectLst>
        </p:grpSpPr>
        <p:grpSp>
          <p:nvGrpSpPr>
            <p:cNvPr id="37" name="Группа 36"/>
            <p:cNvGrpSpPr/>
            <p:nvPr/>
          </p:nvGrpSpPr>
          <p:grpSpPr>
            <a:xfrm>
              <a:off x="1000100" y="1839910"/>
              <a:ext cx="2928958" cy="1446214"/>
              <a:chOff x="1000100" y="1839910"/>
              <a:chExt cx="2928958" cy="1446214"/>
            </a:xfrm>
          </p:grpSpPr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1000100" y="1839910"/>
                <a:ext cx="1098160" cy="3298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</a:rPr>
                  <a:t>ДОХОДЫ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2830898" y="2296529"/>
                <a:ext cx="1098160" cy="32986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1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</a:rPr>
                  <a:t>РАСХОДЫ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034" name="Line 10"/>
              <p:cNvSpPr>
                <a:spLocks noChangeShapeType="1"/>
              </p:cNvSpPr>
              <p:nvPr/>
            </p:nvSpPr>
            <p:spPr bwMode="auto">
              <a:xfrm>
                <a:off x="2098260" y="2067455"/>
                <a:ext cx="732637" cy="4398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sx="1000" sy="1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Arc 11"/>
              <p:cNvSpPr>
                <a:spLocks/>
              </p:cNvSpPr>
              <p:nvPr/>
            </p:nvSpPr>
            <p:spPr bwMode="auto">
              <a:xfrm rot="10671986">
                <a:off x="2463784" y="2296529"/>
                <a:ext cx="595963" cy="65973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sx="1000" sy="1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6" name="Arc 12"/>
              <p:cNvSpPr>
                <a:spLocks/>
              </p:cNvSpPr>
              <p:nvPr/>
            </p:nvSpPr>
            <p:spPr bwMode="auto">
              <a:xfrm rot="10800000" flipH="1">
                <a:off x="1823323" y="2296529"/>
                <a:ext cx="640461" cy="65973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sx="1000" sy="1000" algn="ctr" rotWithShape="0">
                  <a:srgbClr val="808080"/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1783577" y="2956259"/>
                <a:ext cx="1373098" cy="329865"/>
              </a:xfrm>
              <a:prstGeom prst="rect">
                <a:avLst/>
              </a:prstGeom>
              <a:ln>
                <a:headEnd/>
                <a:tailEnd/>
              </a:ln>
              <a:effectLst>
                <a:outerShdw blurRad="40000" dir="5400000" rotWithShape="0">
                  <a:srgbClr val="000000">
                    <a:alpha val="35000"/>
                  </a:srgbClr>
                </a:outerShdw>
              </a:effectLst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Calibri" pitchFamily="34" charset="0"/>
                  </a:rPr>
                  <a:t>БЮДЖЕТ</a:t>
                </a: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33" name="Прямоугольник 32"/>
            <p:cNvSpPr/>
            <p:nvPr/>
          </p:nvSpPr>
          <p:spPr>
            <a:xfrm>
              <a:off x="1071538" y="3429000"/>
              <a:ext cx="28575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rgbClr val="4F6228"/>
                  </a:solidFill>
                </a:rPr>
                <a:t>дефицит бюджета (Р&gt;Д)</a:t>
              </a:r>
              <a:endParaRPr lang="ru-RU" sz="2000" dirty="0">
                <a:solidFill>
                  <a:srgbClr val="4F6228"/>
                </a:solidFill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5072066" y="1857364"/>
            <a:ext cx="3071834" cy="2000264"/>
            <a:chOff x="5072066" y="1857364"/>
            <a:chExt cx="3071834" cy="2000264"/>
          </a:xfrm>
          <a:effectLst>
            <a:outerShdw blurRad="139700" dist="127000" dir="3000000" algn="ctr" rotWithShape="0">
              <a:srgbClr val="000000">
                <a:alpha val="43137"/>
              </a:srgbClr>
            </a:outerShdw>
          </a:effectLst>
        </p:grpSpPr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5143504" y="2308472"/>
              <a:ext cx="1077043" cy="325884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ДОХОДЫ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6952039" y="1857364"/>
              <a:ext cx="1120423" cy="325884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1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РАСХОДЫ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9" name="Line 15"/>
            <p:cNvSpPr>
              <a:spLocks noChangeShapeType="1"/>
            </p:cNvSpPr>
            <p:nvPr/>
          </p:nvSpPr>
          <p:spPr bwMode="auto">
            <a:xfrm flipV="1">
              <a:off x="6220547" y="1965992"/>
              <a:ext cx="731492" cy="4345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0" name="Arc 16"/>
            <p:cNvSpPr>
              <a:spLocks/>
            </p:cNvSpPr>
            <p:nvPr/>
          </p:nvSpPr>
          <p:spPr bwMode="auto">
            <a:xfrm rot="10800000" flipH="1">
              <a:off x="5874996" y="2199844"/>
              <a:ext cx="732987" cy="7603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1" name="Arc 17"/>
            <p:cNvSpPr>
              <a:spLocks/>
            </p:cNvSpPr>
            <p:nvPr/>
          </p:nvSpPr>
          <p:spPr bwMode="auto">
            <a:xfrm rot="10800000">
              <a:off x="6607983" y="2199844"/>
              <a:ext cx="646226" cy="76039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sx="1000" sy="1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5885461" y="2960240"/>
              <a:ext cx="1379213" cy="32588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БЮДЖЕТ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5072066" y="3457518"/>
              <a:ext cx="307183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fontAlgn="base">
                <a:spcBef>
                  <a:spcPct val="20000"/>
                </a:spcBef>
                <a:spcAft>
                  <a:spcPct val="0"/>
                </a:spcAft>
              </a:pPr>
              <a:r>
                <a:rPr lang="ru-RU" sz="2000" dirty="0" smtClean="0">
                  <a:solidFill>
                    <a:srgbClr val="4F6228"/>
                  </a:solidFill>
                </a:rPr>
                <a:t>бюджет избыточный (Р&lt;Д)</a:t>
              </a:r>
            </a:p>
          </p:txBody>
        </p:sp>
      </p:grpSp>
      <p:cxnSp>
        <p:nvCxnSpPr>
          <p:cNvPr id="45" name="Прямая соединительная линия 44"/>
          <p:cNvCxnSpPr/>
          <p:nvPr/>
        </p:nvCxnSpPr>
        <p:spPr>
          <a:xfrm>
            <a:off x="428596" y="3929066"/>
            <a:ext cx="82153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3286116" y="2643182"/>
            <a:ext cx="257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dirty="0" smtClean="0"/>
              <a:t>Структура семейного бюджета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15370" cy="5125228"/>
        </p:xfrm>
        <a:graphic>
          <a:graphicData uri="http://schemas.openxmlformats.org/drawingml/2006/table">
            <a:tbl>
              <a:tblPr/>
              <a:tblGrid>
                <a:gridCol w="3071834"/>
                <a:gridCol w="1014373"/>
                <a:gridCol w="2945154"/>
                <a:gridCol w="1184009"/>
              </a:tblGrid>
              <a:tr h="857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Источник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дохода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от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общего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дохода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Вид</a:t>
                      </a: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расхода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%</a:t>
                      </a: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от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общего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расхода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Заработная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плата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членов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семьи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80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Обязательные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платежные сборы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налоги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оплата квартиры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др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.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25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Пенсии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стипендии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пособия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9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Питание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40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Доход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от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личного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подсобного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хозяйства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Непродовольственные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31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товары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одежда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обувь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мебель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предметы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домашнего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обихода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20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143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Доход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из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других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источников</a:t>
                      </a:r>
                      <a:endParaRPr lang="ru-RU" sz="1200" b="1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Культурные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потребности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кино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театр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музей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)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Накопления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сбережения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10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16044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Доходная часть </a:t>
            </a:r>
            <a:br>
              <a:rPr lang="ru-RU" dirty="0" smtClean="0"/>
            </a:br>
            <a:r>
              <a:rPr lang="ru-RU" dirty="0" smtClean="0"/>
              <a:t>семейного бюджета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71438" y="1397000"/>
          <a:ext cx="9001156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ea typeface="Times New Roman"/>
                <a:cs typeface="Times New Roman"/>
              </a:rPr>
              <a:t>Практическая работа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8890" lvl="0">
              <a:spcBef>
                <a:spcPts val="1175"/>
              </a:spcBef>
              <a:spcAft>
                <a:spcPts val="0"/>
              </a:spcAft>
              <a:buFont typeface="Arial"/>
              <a:buNone/>
              <a:tabLst>
                <a:tab pos="167640" algn="l"/>
              </a:tabLst>
            </a:pPr>
            <a:endParaRPr lang="ru-RU" dirty="0" smtClean="0">
              <a:latin typeface="Times New Roman"/>
              <a:ea typeface="Times New Roman"/>
            </a:endParaRPr>
          </a:p>
          <a:p>
            <a:pPr>
              <a:buNone/>
            </a:pPr>
            <a:r>
              <a:rPr lang="ru-RU" dirty="0" smtClean="0"/>
              <a:t>«Расчет семейного бюджета</a:t>
            </a:r>
            <a:r>
              <a:rPr lang="ru-RU" dirty="0" smtClean="0"/>
              <a:t>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2996952"/>
          <a:ext cx="6545529" cy="135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281"/>
                <a:gridCol w="727281"/>
                <a:gridCol w="727281"/>
                <a:gridCol w="727281"/>
                <a:gridCol w="727281"/>
                <a:gridCol w="727281"/>
                <a:gridCol w="727281"/>
                <a:gridCol w="727281"/>
                <a:gridCol w="727281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Доход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Расход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Продукты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Одежда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Галантерея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Книги, журналы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Коммунальные услуги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Отдых, развлечения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Хозтовары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435</TotalTime>
  <Words>249</Words>
  <Application>Microsoft Office PowerPoint</Application>
  <PresentationFormat>Экран (4:3)</PresentationFormat>
  <Paragraphs>88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Бюджет семьи</vt:lpstr>
      <vt:lpstr>Бюджет семьи </vt:lpstr>
      <vt:lpstr>Слайд 3</vt:lpstr>
      <vt:lpstr>Весы бюджета</vt:lpstr>
      <vt:lpstr>Структура семейного бюджета</vt:lpstr>
      <vt:lpstr>Доходная часть  семейного бюджета</vt:lpstr>
      <vt:lpstr>Практическая работа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44</cp:revision>
  <dcterms:modified xsi:type="dcterms:W3CDTF">2015-01-30T05:48:43Z</dcterms:modified>
</cp:coreProperties>
</file>