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304" r:id="rId3"/>
    <p:sldId id="258" r:id="rId4"/>
    <p:sldId id="259" r:id="rId5"/>
    <p:sldId id="260" r:id="rId6"/>
    <p:sldId id="263" r:id="rId7"/>
    <p:sldId id="284" r:id="rId8"/>
    <p:sldId id="262" r:id="rId9"/>
    <p:sldId id="264" r:id="rId10"/>
    <p:sldId id="265" r:id="rId11"/>
    <p:sldId id="268" r:id="rId12"/>
    <p:sldId id="296" r:id="rId13"/>
    <p:sldId id="271" r:id="rId14"/>
    <p:sldId id="269" r:id="rId15"/>
    <p:sldId id="295" r:id="rId16"/>
    <p:sldId id="293" r:id="rId17"/>
    <p:sldId id="266" r:id="rId18"/>
    <p:sldId id="273" r:id="rId19"/>
    <p:sldId id="274" r:id="rId20"/>
    <p:sldId id="297" r:id="rId21"/>
    <p:sldId id="276" r:id="rId22"/>
    <p:sldId id="299" r:id="rId23"/>
    <p:sldId id="302" r:id="rId24"/>
    <p:sldId id="301" r:id="rId25"/>
    <p:sldId id="280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81" r:id="rId34"/>
    <p:sldId id="282" r:id="rId35"/>
    <p:sldId id="28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98" autoAdjust="0"/>
    <p:restoredTop sz="94660"/>
  </p:normalViewPr>
  <p:slideViewPr>
    <p:cSldViewPr>
      <p:cViewPr varScale="1">
        <p:scale>
          <a:sx n="81" d="100"/>
          <a:sy n="81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84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9E58-8194-4D02-A38F-3A5673185EA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74F-5F2D-4C90-A659-5B0C906BC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69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9E58-8194-4D02-A38F-3A5673185EA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74F-5F2D-4C90-A659-5B0C906BC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39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874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9E58-8194-4D02-A38F-3A5673185EA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74F-5F2D-4C90-A659-5B0C906BC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169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9E58-8194-4D02-A38F-3A5673185EA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74F-5F2D-4C90-A659-5B0C906BC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18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9E58-8194-4D02-A38F-3A5673185EA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74F-5F2D-4C90-A659-5B0C906BC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882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9E58-8194-4D02-A38F-3A5673185EA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74F-5F2D-4C90-A659-5B0C906BC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351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9E58-8194-4D02-A38F-3A5673185EA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74F-5F2D-4C90-A659-5B0C906BC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94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9E58-8194-4D02-A38F-3A5673185EA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74F-5F2D-4C90-A659-5B0C906BC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72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9E58-8194-4D02-A38F-3A5673185EA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74F-5F2D-4C90-A659-5B0C906BC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7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39E58-8194-4D02-A38F-3A5673185EA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8F74F-5F2D-4C90-A659-5B0C906BC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30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8%D1%82%D1%8C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ru.wikipedia.org/wiki/%D0%9E%D0%B4%D0%B5%D0%B6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ru.wikipedia.org/wiki/%D0%92%D1%8F%D0%B7%D0%B0%D0%BB%D1%8C%D0%BD%D0%B0%D1%8F_%D0%BC%D0%B0%D1%88%D0%B8%D0%BD%D0%B0" TargetMode="External"/><Relationship Id="rId4" Type="http://schemas.openxmlformats.org/officeDocument/2006/relationships/hyperlink" Target="http://ru.wikipedia.org/wiki/%D0%92%D1%8F%D0%B7%D0%B0%D0%BB%D1%8C%D0%BD%D0%B0%D1%8F_%D1%81%D0%BF%D0%B8%D1%86%D0%B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b="1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 «</a:t>
            </a:r>
            <a:r>
              <a:rPr lang="ru-RU" sz="1800" b="1" cap="sm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Яснозоренская</a:t>
            </a:r>
            <a:r>
              <a:rPr lang="ru-RU" sz="1800" b="1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   Белгородского района  </a:t>
            </a:r>
            <a:r>
              <a:rPr lang="ru-RU" sz="1800" b="1" cap="sm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Белгородской области»</a:t>
            </a:r>
            <a:r>
              <a:rPr lang="ru-RU" sz="1800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2348880"/>
            <a:ext cx="4608512" cy="3289920"/>
          </a:xfrm>
        </p:spPr>
        <p:txBody>
          <a:bodyPr>
            <a:normAutofit fontScale="47500" lnSpcReduction="20000"/>
          </a:bodyPr>
          <a:lstStyle/>
          <a:p>
            <a:pPr lvl="0" algn="l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 </a:t>
            </a:r>
            <a:r>
              <a:rPr lang="ru-RU" sz="51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Тема </a:t>
            </a:r>
            <a:r>
              <a:rPr lang="en-US" sz="51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51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« </a:t>
            </a:r>
            <a:r>
              <a:rPr lang="ru-RU" sz="51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Декоративно- </a:t>
            </a:r>
            <a:r>
              <a:rPr lang="ru-RU" sz="5100" dirty="0">
                <a:solidFill>
                  <a:prstClr val="black"/>
                </a:solidFill>
                <a:latin typeface="Monotype Corsiva" panose="03010101010201010101" pitchFamily="66" charset="0"/>
              </a:rPr>
              <a:t>прикладное творчество. Вязание </a:t>
            </a:r>
            <a:r>
              <a:rPr lang="ru-RU" sz="51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крючком</a:t>
            </a:r>
            <a:r>
              <a:rPr lang="ru-RU" sz="5100" dirty="0">
                <a:solidFill>
                  <a:prstClr val="black"/>
                </a:solidFill>
                <a:latin typeface="Monotype Corsiva" panose="03010101010201010101" pitchFamily="66" charset="0"/>
              </a:rPr>
              <a:t>.</a:t>
            </a:r>
            <a:r>
              <a:rPr lang="ru-RU" sz="51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Традиции и </a:t>
            </a:r>
            <a:r>
              <a:rPr lang="ru-RU" sz="51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современность» 7класс</a:t>
            </a:r>
            <a:endParaRPr lang="ru-RU" sz="51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l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marL="274320" lvl="0" indent="-274320" algn="l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:</a:t>
            </a:r>
            <a:endParaRPr lang="ru-RU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3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Захарова Лариса Николаевна</a:t>
            </a:r>
            <a:endParaRPr lang="ru-RU" sz="3300" dirty="0" smtClean="0"/>
          </a:p>
          <a:p>
            <a:pPr lvl="0" algn="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3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учитель </a:t>
            </a:r>
            <a:r>
              <a:rPr lang="ru-RU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3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3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lvl="0" algn="l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400" dirty="0">
              <a:solidFill>
                <a:prstClr val="black"/>
              </a:solidFill>
              <a:latin typeface="Century Schoolbook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204864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716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	</a:t>
            </a:r>
            <a:r>
              <a:rPr lang="ru-RU" sz="2900" dirty="0"/>
              <a:t>Вязание крючком считается более легким видом рукоделия. Но изделия, связанные крючком, так же красивы, как и свя­занные на спицах. В качестве инструмента в данном случае используется крючок - палочка одинаковой толщины по всей длине или с утолщением на ручке с крючком на конце. Крюч­ки для вязания могут быть сделаны из пластмассы, металла, кости, дерева. Для вязания крючком могут использоваться разные виды ниток, которые могут быть изготовлены из нату­ральных или синтетических волокон. В зависимости от тол­щины ниток выбирают крючок. Выбор ниток осуществляют</a:t>
            </a:r>
          </a:p>
          <a:p>
            <a:r>
              <a:rPr lang="ru-RU" sz="2900" dirty="0"/>
              <a:t>в зависимости от вида изделия. Для теплого жакета выберут шерстяную пряжу, а для салфетки - хлопчатобумажную. </a:t>
            </a:r>
          </a:p>
          <a:p>
            <a:endParaRPr lang="ru-RU" sz="29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76056" y="980728"/>
            <a:ext cx="3432123" cy="507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139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Крючки и нитки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Изначально вязальные крючки не были крючками в прямом смысле слова — это были ровные палочки. Сейчас используются крючки из различных материалов: металлические, костяные, пластмассовые, деревянные, разной толщины (от 1 до 8 мм). Крючки диаметром 3-6 мм употребляют для вязания изделий из толстой шерстяной или синтетической пряжи. Для ириса, мулине, гаруса берут более тонкий крючок (1,5-2,5мм в диаметре).</a:t>
            </a:r>
            <a:br>
              <a:rPr lang="ru-RU" dirty="0" smtClean="0"/>
            </a:br>
            <a:r>
              <a:rPr lang="ru-RU" dirty="0" smtClean="0"/>
              <a:t>Если для тонких ниток взять толстый крючок, вязанное полотно будет ажурное, с большими просветами. Если же взять толстые нитки и тонкий крючок, то получится плотное вязание. Правильное соотношение — толщина крючка должна быть почти в два раза больше толщины нитки.</a:t>
            </a:r>
            <a:br>
              <a:rPr lang="ru-RU" dirty="0" smtClean="0"/>
            </a:br>
            <a:r>
              <a:rPr lang="ru-RU" dirty="0" smtClean="0"/>
              <a:t>Фактура полотна, вязанного крючком отличается своеобразным переплетением ниток, плотностью и малым растяжением. Эти свойства позволяют применять для вязания крючком не только шерстяные, но и хлопчатобумажные нитки.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563439" cy="151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18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Главные части крючка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90750" y="2320131"/>
            <a:ext cx="47625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712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014-022-Instrumenty-dlja-vjazan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5968"/>
            <a:ext cx="3886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3204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364" y="640498"/>
            <a:ext cx="3385252" cy="250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215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- для каждого вида пряжи обязательным является подбор нужных спиц либо крючков. </a:t>
            </a:r>
          </a:p>
          <a:p>
            <a:r>
              <a:rPr lang="ru-RU" dirty="0"/>
              <a:t>- после выбора типа изделия и пряжи можно спокойно приступать к работе. Помните, что создавая вещи своими руками, вы становитесь обладателем нужной вещи в своем гардеробе за небольшую плату и совершенно точно в единственном экземпляре.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122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Словарь терминов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Вяза́ние</a:t>
            </a:r>
            <a:r>
              <a:rPr lang="ru-RU" b="1" dirty="0" smtClean="0"/>
              <a:t> - процесс изготовления полотна или изделий (обычно элементов </a:t>
            </a:r>
            <a:r>
              <a:rPr lang="ru-RU" b="1" dirty="0" smtClean="0">
                <a:hlinkClick r:id="rId2" tooltip="Одежда"/>
              </a:rPr>
              <a:t>одежды</a:t>
            </a:r>
            <a:r>
              <a:rPr lang="ru-RU" b="1" dirty="0" smtClean="0"/>
              <a:t>) из непрерывных </a:t>
            </a:r>
            <a:r>
              <a:rPr lang="ru-RU" b="1" dirty="0" smtClean="0">
                <a:hlinkClick r:id="rId3" tooltip="Нить"/>
              </a:rPr>
              <a:t>нитей</a:t>
            </a:r>
            <a:r>
              <a:rPr lang="ru-RU" b="1" dirty="0" smtClean="0"/>
              <a:t> путём изгибания их в петли и соединения петель друг с другом с помощью несложных инструментов вручную (вязальный крючок, </a:t>
            </a:r>
            <a:r>
              <a:rPr lang="ru-RU" b="1" dirty="0" smtClean="0">
                <a:hlinkClick r:id="rId4" tooltip="Вязальная спица"/>
              </a:rPr>
              <a:t>спицы</a:t>
            </a:r>
            <a:r>
              <a:rPr lang="ru-RU" b="1" dirty="0" smtClean="0"/>
              <a:t>, игла) или на </a:t>
            </a:r>
            <a:r>
              <a:rPr lang="ru-RU" b="1" dirty="0" smtClean="0">
                <a:hlinkClick r:id="rId5" tooltip="Вязальная машина"/>
              </a:rPr>
              <a:t>специальной машине</a:t>
            </a:r>
            <a:r>
              <a:rPr lang="ru-RU" b="1" dirty="0" smtClean="0"/>
              <a:t>(механическое вязание). Вязание, как техника, относится к видам плетения. </a:t>
            </a:r>
            <a:r>
              <a:rPr lang="ru-RU" b="1" i="1" dirty="0" smtClean="0"/>
              <a:t> </a:t>
            </a:r>
            <a:endParaRPr lang="ru-RU" b="1" dirty="0" smtClean="0"/>
          </a:p>
          <a:p>
            <a:r>
              <a:rPr lang="ru-RU" b="1" dirty="0" smtClean="0"/>
              <a:t>Крючок - инструмент для вязания представляет собой палочку одинаковой толщины по всей длине или с утолщением на ручке с крючком на конце.</a:t>
            </a:r>
          </a:p>
          <a:p>
            <a:pPr marL="0" indent="0">
              <a:buNone/>
            </a:pPr>
            <a:r>
              <a:rPr lang="ru-RU" b="1" i="1" dirty="0" smtClean="0"/>
              <a:t> 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57192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915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Нитки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903" y="1412776"/>
            <a:ext cx="333169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60"/>
            <a:ext cx="18002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16573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53030"/>
            <a:ext cx="2332010" cy="17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02948"/>
            <a:ext cx="16573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864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Вязание крючком отличается быстротой и возможностью создавать не только плотные, рельефные узоры, но и тонкие, ажурные, напоминающие кружевное полотно. Вязание крючком применяют как для изготовления одежды целиком (например, свитер, шарф, платье и т. д.), так и отделочных элементов одежды (рукава, пуговицы, манжеты и т. д.) или украшений (салфетки, занавески и т. д.).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62500" y="2434431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995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Безопасность труда.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412776"/>
            <a:ext cx="7200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Должен</a:t>
            </a:r>
            <a:r>
              <a:rPr lang="ru-RU" sz="1600" b="1" dirty="0"/>
              <a:t>:	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1</a:t>
            </a:r>
            <a:r>
              <a:rPr lang="ru-RU" sz="1600" dirty="0"/>
              <a:t>. Проверить крючок перед началом работы. Кончик крючка не должен быть слишком круглым и острым.	</a:t>
            </a:r>
            <a:br>
              <a:rPr lang="ru-RU" sz="1600" dirty="0"/>
            </a:br>
            <a:r>
              <a:rPr lang="ru-RU" sz="1600" dirty="0"/>
              <a:t>2. Рабочий инструмент и материал разложить в установленном месте, в удобном и безопасном для пользования порядке.	</a:t>
            </a:r>
            <a:br>
              <a:rPr lang="ru-RU" sz="1600" dirty="0"/>
            </a:br>
            <a:r>
              <a:rPr lang="ru-RU" sz="1600" dirty="0"/>
              <a:t>3. Содержать в порядке и чистоте рабочее место, не допускать загромождения его инструментами, мусором.	</a:t>
            </a:r>
            <a:br>
              <a:rPr lang="ru-RU" sz="1600" dirty="0"/>
            </a:br>
            <a:r>
              <a:rPr lang="ru-RU" sz="1600" dirty="0"/>
              <a:t>4. Быть внимательным, не отвлекаться и не мешать другим.	</a:t>
            </a:r>
            <a:br>
              <a:rPr lang="ru-RU" sz="1600" dirty="0"/>
            </a:br>
            <a:r>
              <a:rPr lang="ru-RU" sz="1600" dirty="0"/>
              <a:t>5. Передавать крючок только тупым концом.	</a:t>
            </a:r>
            <a:br>
              <a:rPr lang="ru-RU" sz="1600" dirty="0"/>
            </a:br>
            <a:r>
              <a:rPr lang="ru-RU" sz="1600" dirty="0"/>
              <a:t>6. По окончании работы острие крючка закрыть специальным колпачком и убрать в отведенное для него место (пенал, чехол).	</a:t>
            </a:r>
            <a:br>
              <a:rPr lang="ru-RU" sz="1600" dirty="0"/>
            </a:br>
            <a:r>
              <a:rPr lang="ru-RU" sz="1600" dirty="0"/>
              <a:t>7. Не оставлять крючок без присмотра на своем рабочем месте.	</a:t>
            </a:r>
            <a:br>
              <a:rPr lang="ru-RU" sz="1600" dirty="0"/>
            </a:br>
            <a:r>
              <a:rPr lang="ru-RU" sz="1600" dirty="0"/>
              <a:t>8. В случае плохого самочувствия или </a:t>
            </a:r>
            <a:r>
              <a:rPr lang="ru-RU" sz="1600" dirty="0" err="1"/>
              <a:t>травмирования</a:t>
            </a:r>
            <a:r>
              <a:rPr lang="ru-RU" sz="1600" dirty="0"/>
              <a:t> прекратить работу, поставить в известность педагога.	</a:t>
            </a:r>
            <a:br>
              <a:rPr lang="ru-RU" sz="1600" dirty="0"/>
            </a:br>
            <a:r>
              <a:rPr lang="ru-RU" sz="1600" b="1" dirty="0"/>
              <a:t>Запрещается: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1. Бросать крючок без присмотра, брать его в рот.	</a:t>
            </a:r>
            <a:br>
              <a:rPr lang="ru-RU" sz="1600" dirty="0"/>
            </a:br>
            <a:r>
              <a:rPr lang="ru-RU" sz="1600" dirty="0"/>
              <a:t>2. Размахивать руками с инструментом, класть его на край стола.</a:t>
            </a:r>
            <a:br>
              <a:rPr lang="ru-RU" sz="1600" dirty="0"/>
            </a:br>
            <a:r>
              <a:rPr lang="ru-RU" sz="1600" dirty="0"/>
              <a:t>3. Передавать крючок острым концом.	</a:t>
            </a:r>
            <a:br>
              <a:rPr lang="ru-RU" sz="1600" dirty="0"/>
            </a:br>
            <a:r>
              <a:rPr lang="ru-RU" sz="1600" dirty="0"/>
              <a:t>4.  Во время работы поворачиваться к соседу по парте.	</a:t>
            </a:r>
          </a:p>
        </p:txBody>
      </p:sp>
    </p:spTree>
    <p:extLst>
      <p:ext uri="{BB962C8B-B14F-4D97-AF65-F5344CB8AC3E}">
        <p14:creationId xmlns:p14="http://schemas.microsoft.com/office/powerpoint/2010/main" xmlns="" val="71882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н конспектвязаие крючком вязание цепочек - Master clas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208912" cy="540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7306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Цели урока:</a:t>
            </a:r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Образовательная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: Познакомить учащихся  с особенностями вязания крючком, применением вязаных крючком изделий. Ознакомить учащихся с историей вязания крючком; инструментами, материалами и приспособлениями; сформировать навыки по организации рабочего места; научить правильным приемам работы; с правилами работы при вязании крючком, прививать интерес к культуре и искусству, совершенствовать эстетический вкус;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Развивающая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: Развивать сенсорные и моторные навыки.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Воспитательная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: Воспитывать любовь к рукоделию.</a:t>
            </a:r>
          </a:p>
          <a:p>
            <a:pPr lvl="0"/>
            <a:r>
              <a:rPr lang="ru-RU" sz="16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Профориентационная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: Воспитывать уважение к работающему человеку.</a:t>
            </a:r>
          </a:p>
          <a:p>
            <a:pPr lvl="0"/>
            <a:endParaRPr lang="ru-RU" sz="17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905" y="12576"/>
            <a:ext cx="2343095" cy="33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9597" y="3374892"/>
            <a:ext cx="251012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936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Положение крючка в руке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46768" y="1600200"/>
            <a:ext cx="325046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315921" cy="40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455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5" y="-6036"/>
            <a:ext cx="9027847" cy="67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522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В основе всех узоров лежат несколько элементов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505504" cy="277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Цепочка из воздушных петель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err="1" smtClean="0"/>
              <a:t>Полустолбик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3201938" cy="165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553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Столбик без </a:t>
            </a:r>
            <a:r>
              <a:rPr lang="ru-RU" dirty="0" err="1">
                <a:solidFill>
                  <a:prstClr val="black"/>
                </a:solidFill>
              </a:rPr>
              <a:t>накида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89969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419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Столбик с </a:t>
            </a:r>
            <a:r>
              <a:rPr lang="ru-RU" dirty="0" err="1" smtClean="0"/>
              <a:t>накидом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87798" y="1600200"/>
            <a:ext cx="35684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345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Простой крючок из стали </a:t>
            </a:r>
            <a:br>
              <a:rPr lang="ru-RU" dirty="0"/>
            </a:br>
            <a:r>
              <a:rPr lang="ru-RU" dirty="0"/>
              <a:t>И нитки – раз и два! – </a:t>
            </a:r>
            <a:br>
              <a:rPr lang="ru-RU" dirty="0"/>
            </a:br>
            <a:r>
              <a:rPr lang="ru-RU" dirty="0"/>
              <a:t>Нужны, чтоб возникали </a:t>
            </a:r>
            <a:br>
              <a:rPr lang="ru-RU" dirty="0"/>
            </a:br>
            <a:r>
              <a:rPr lang="ru-RU" dirty="0"/>
              <a:t>Ажуры-кружева.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Подвластны все узоры </a:t>
            </a:r>
            <a:br>
              <a:rPr lang="ru-RU" dirty="0"/>
            </a:br>
            <a:r>
              <a:rPr lang="ru-RU" dirty="0"/>
              <a:t>Крючку или игле: </a:t>
            </a:r>
            <a:br>
              <a:rPr lang="ru-RU" dirty="0"/>
            </a:br>
            <a:r>
              <a:rPr lang="ru-RU" dirty="0"/>
              <a:t>Так делали уборы </a:t>
            </a:r>
            <a:br>
              <a:rPr lang="ru-RU" dirty="0"/>
            </a:br>
            <a:r>
              <a:rPr lang="ru-RU" dirty="0"/>
              <a:t>И раньше на земле.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Те связи не прервутся </a:t>
            </a:r>
            <a:br>
              <a:rPr lang="ru-RU" dirty="0"/>
            </a:br>
            <a:r>
              <a:rPr lang="ru-RU" dirty="0"/>
              <a:t>И с ниткой той сейчас </a:t>
            </a:r>
            <a:br>
              <a:rPr lang="ru-RU" dirty="0"/>
            </a:br>
            <a:r>
              <a:rPr lang="ru-RU" dirty="0"/>
              <a:t>И в мой узор вплетутся, </a:t>
            </a:r>
            <a:br>
              <a:rPr lang="ru-RU" dirty="0"/>
            </a:br>
            <a:r>
              <a:rPr lang="ru-RU" dirty="0"/>
              <a:t>Чтоб радовать Вам глаз.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67242"/>
            <a:ext cx="5250990" cy="21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408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Игрушки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51334"/>
            <a:ext cx="1828056" cy="211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im3-tub-ru.yandex.net/i?id=03b6141420f07bddf2adfd72445058ba-67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7908" y="742950"/>
            <a:ext cx="1679948" cy="174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im1-tub-ru.yandex.net/i?id=943e589a3fc99c57cd0a2d7fb5934873-84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2004814" cy="20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im0-tub-ru.yandex.net/i?id=e396685712c05302f31f4ca3ba9f1c17-82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2024" y="1844824"/>
            <a:ext cx="2802356" cy="175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im2-tub-ru.yandex.net/i?id=400b39f9f3256db14fd5e34acd4d928b-115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1526" y="3284984"/>
            <a:ext cx="1524761" cy="228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im1-tub-ru.yandex.net/i?id=7721f585c0ea930fedbd40b2c9a0297c-64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2848" y="4149080"/>
            <a:ext cx="2201531" cy="201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115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Головные уборы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8068" y="4437112"/>
            <a:ext cx="214639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://im1-tub-ru.yandex.net/i?id=179f980962b48bc628d5a55cba12f861-55-144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6896" y="548680"/>
            <a:ext cx="1495913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im3-tub-ru.yandex.net/i?id=6bfd957236e27d3780e370ba134519fc-00-144&amp;n=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30" y="3861048"/>
            <a:ext cx="1381670" cy="18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im2-tub-ru.yandex.net/i?id=48c48fb75c6379c0ffc7cf70dd39c6a9-92-144&amp;n=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89054"/>
            <a:ext cx="1368152" cy="206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im1-tub-ru.yandex.net/i?id=e6db9e2b2620c6c0c87fe0db0bc2abb7-102-144&amp;n=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86312"/>
            <a:ext cx="2961600" cy="18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://im1-tub-ru.yandex.net/i?id=b77b8300cb26cfb1ced752aeeb4fd164-119-144&amp;n=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948" y="1412776"/>
            <a:ext cx="2360551" cy="15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514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Сумки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02" y="807765"/>
            <a:ext cx="236186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71623"/>
            <a:ext cx="2105297" cy="207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39617"/>
            <a:ext cx="1924454" cy="16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52403"/>
            <a:ext cx="202397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24324"/>
            <a:ext cx="1782841" cy="18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761" y="4477450"/>
            <a:ext cx="3103272" cy="168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949" y="2962397"/>
            <a:ext cx="144926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199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Блузы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8925" y="1773534"/>
            <a:ext cx="13430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27037"/>
            <a:ext cx="1376455" cy="186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2" y="4869160"/>
            <a:ext cx="1177585" cy="142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2081386" cy="300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25077"/>
            <a:ext cx="1501899" cy="216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46354"/>
            <a:ext cx="1160431" cy="181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10648"/>
            <a:ext cx="1260723" cy="188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61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Методическое оснащение урока: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Материально-техническая </a:t>
            </a:r>
            <a:r>
              <a:rPr lang="ru-RU" b="1" dirty="0">
                <a:cs typeface="Times New Roman" panose="02020603050405020304" pitchFamily="18" charset="0"/>
              </a:rPr>
              <a:t>база:</a:t>
            </a:r>
            <a:endParaRPr lang="ru-RU" dirty="0"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cs typeface="Times New Roman" panose="02020603050405020304" pitchFamily="18" charset="0"/>
              </a:rPr>
              <a:t>кабинет трудового обучения;</a:t>
            </a:r>
          </a:p>
          <a:p>
            <a:pPr lvl="0"/>
            <a:r>
              <a:rPr lang="ru-RU" dirty="0">
                <a:cs typeface="Times New Roman" panose="02020603050405020304" pitchFamily="18" charset="0"/>
              </a:rPr>
              <a:t>инструменты, приспособления (крючки для вязания, ножницы)</a:t>
            </a:r>
          </a:p>
          <a:p>
            <a:pPr lvl="0"/>
            <a:r>
              <a:rPr lang="ru-RU" dirty="0">
                <a:cs typeface="Times New Roman" panose="02020603050405020304" pitchFamily="18" charset="0"/>
              </a:rPr>
              <a:t>материал (пряжа)</a:t>
            </a:r>
          </a:p>
          <a:p>
            <a:pPr lvl="0"/>
            <a:r>
              <a:rPr lang="ru-RU" dirty="0">
                <a:cs typeface="Times New Roman" panose="02020603050405020304" pitchFamily="18" charset="0"/>
              </a:rPr>
              <a:t>проектор, компьютер</a:t>
            </a:r>
          </a:p>
          <a:p>
            <a:r>
              <a:rPr lang="ru-RU" b="1" dirty="0">
                <a:cs typeface="Times New Roman" panose="02020603050405020304" pitchFamily="18" charset="0"/>
              </a:rPr>
              <a:t>Дидактическое обеспечение</a:t>
            </a:r>
            <a:endParaRPr lang="ru-RU" dirty="0">
              <a:cs typeface="Times New Roman" panose="02020603050405020304" pitchFamily="18" charset="0"/>
            </a:endParaRPr>
          </a:p>
          <a:p>
            <a:r>
              <a:rPr lang="ru-RU" dirty="0">
                <a:cs typeface="Times New Roman" panose="02020603050405020304" pitchFamily="18" charset="0"/>
              </a:rPr>
              <a:t>Мультимедийная  презентация; образцы вязаных изделий;  крючки для вязания</a:t>
            </a:r>
            <a:r>
              <a:rPr lang="ru-RU" b="1" dirty="0">
                <a:cs typeface="Times New Roman" panose="02020603050405020304" pitchFamily="18" charset="0"/>
              </a:rPr>
              <a:t> </a:t>
            </a:r>
            <a:endParaRPr lang="ru-RU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256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00882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1134" y="908720"/>
            <a:ext cx="186113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388" y="4048124"/>
            <a:ext cx="1941710" cy="182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24089"/>
            <a:ext cx="2945564" cy="18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1449" y="1671860"/>
            <a:ext cx="1744725" cy="182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274" y="4048125"/>
            <a:ext cx="1258813" cy="166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567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Салфетки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2354" y="4088854"/>
            <a:ext cx="1729633" cy="157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09" y="980728"/>
            <a:ext cx="244273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625" y="620688"/>
            <a:ext cx="1542664" cy="148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0682" y="4797152"/>
            <a:ext cx="20871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58902"/>
            <a:ext cx="1610097" cy="20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7091" y="1268760"/>
            <a:ext cx="2955021" cy="154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5343" y="2832718"/>
            <a:ext cx="2337802" cy="14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461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Овощи и фрукты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14511"/>
            <a:ext cx="2391687" cy="14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2266" y="699753"/>
            <a:ext cx="2159103" cy="161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242" y="3274304"/>
            <a:ext cx="23431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907" y="1340768"/>
            <a:ext cx="290136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907" y="3861048"/>
            <a:ext cx="2520280" cy="218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09120"/>
            <a:ext cx="2373609" cy="177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223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урока. Рефлексия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</a:t>
            </a:r>
            <a:r>
              <a:rPr lang="ru-RU" dirty="0" smtClean="0"/>
              <a:t>Я узнал…….  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Я научился…….</a:t>
            </a:r>
          </a:p>
          <a:p>
            <a:r>
              <a:rPr lang="ru-RU" dirty="0" smtClean="0"/>
              <a:t>- Мне понравилось…….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Я затруднялся…….</a:t>
            </a:r>
          </a:p>
          <a:p>
            <a:r>
              <a:rPr lang="ru-RU" dirty="0" smtClean="0"/>
              <a:t>Мое настроение…….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2519" y="2348"/>
            <a:ext cx="2576686" cy="2504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645024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8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Придумайте </a:t>
            </a:r>
            <a:r>
              <a:rPr lang="ru-RU" dirty="0"/>
              <a:t>варианты использования цепочек из воздушных петель.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123696" cy="309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283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355135"/>
            <a:ext cx="7011710" cy="54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38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Девиз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Всем известно, что вязанье –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Это кропотливый труд,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Вот поэтому ленивых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В мастерицы не берут.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8621" y="1628800"/>
            <a:ext cx="4264223" cy="472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951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История возникновения вязания: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Кто и когда придумал первую петельку, никто не знает, но уже давно известно, что родилась эта чудо-петелька задолго до нашей эры. В Египте в одной из гробниц найдена детская вязаная туфелька, археологи установили, что ей более четырех тысяч лет. А уже в начале нашей эры техника и принципы вязания находились на очень высоком уровне.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6527" y="1844824"/>
            <a:ext cx="470452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1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Например, в районе старого Каира найдено превосходное многоцветное шелковое платье, связанное на металлических спицах. Сохранились экземпляры вязаных вещей, датируемые IX и X веками нашей эры. Найден детский носок, у которого большой палец отделен от остальных, как в современных перчатках, чтобы между пальцами мог проходить ремешок сандалии.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39316" y="1772816"/>
            <a:ext cx="46046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320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3891" y="1600200"/>
            <a:ext cx="40252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Вязание - способ изготовления одежды, бывает ручное (на спицах или крючком) и машинное.  В V веке вязание процветает на Востоке и примерно в IX веке попадает в Европу, где до этого времени чулки шили из полотна и тонкой кожи. В Европе появляются вязаные чулки. Их носили и короли, и их свита. В Испании же только в XVI веке получили признание вязаные чулки, и английский король Генрих VIII получил оттуда в качестве дорогого дара пару чулок ручной вязки. Чулки были необходимым предметом одежды, в XVII и XVIII веках в холодное время мужчины надевали сразу 12 пар чулок. Известно, что тогда, как правило, вязанием занимались мужчины, а не женщины.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723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692696"/>
            <a:ext cx="4038600" cy="4525963"/>
          </a:xfrm>
        </p:spPr>
        <p:txBody>
          <a:bodyPr>
            <a:noAutofit/>
          </a:bodyPr>
          <a:lstStyle/>
          <a:p>
            <a:r>
              <a:rPr lang="ru-RU" sz="1600" dirty="0"/>
              <a:t>Точный срок истории возникновения вязания крючком невозможно определить, но предположительно вязание крючком уходит глубокими корнями в далекое прошлое. При раскопках гробниц древних греков был найден детский носок, на котором большой палец был вывязан отдельно. Возраст носка составляет примерно 5 000 лет. В египетской гробнице была обнаружена вязаная детская туфелька, возраст которой примерно около 4 000 лет.</a:t>
            </a:r>
            <a:br>
              <a:rPr lang="ru-RU" sz="1600" dirty="0"/>
            </a:br>
            <a:r>
              <a:rPr lang="ru-RU" sz="1600" dirty="0"/>
              <a:t>Самыми лучшими вязальщиками были признаны Арабы, а сложнейшие узоры были придуманы еще до нашей эры. В XII веке вязание крючком получило распространения в Италии, Франции, Шотландии, Испании и Англии. </a:t>
            </a:r>
          </a:p>
          <a:p>
            <a:endParaRPr lang="ru-RU" sz="1600" dirty="0"/>
          </a:p>
        </p:txBody>
      </p:sp>
      <p:pic>
        <p:nvPicPr>
          <p:cNvPr id="5" name="Объект 4" descr="i?id=504826551-50-72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8630" y="745460"/>
            <a:ext cx="111442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?id=381008404-18-7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2896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?id=384575193-01-7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4841" y="4295774"/>
            <a:ext cx="1428750" cy="141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4897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- </a:t>
            </a:r>
            <a:r>
              <a:rPr lang="ru-RU" dirty="0"/>
              <a:t>Какие особенности имеют вязаные изделия? </a:t>
            </a:r>
          </a:p>
          <a:p>
            <a:r>
              <a:rPr lang="ru-RU" dirty="0"/>
              <a:t>- Попробуйте объяснить термин «вязание».</a:t>
            </a:r>
          </a:p>
          <a:p>
            <a:r>
              <a:rPr lang="ru-RU" dirty="0"/>
              <a:t>- Какие виды изделий можно изготовить путем вязания?</a:t>
            </a:r>
          </a:p>
          <a:p>
            <a:r>
              <a:rPr lang="ru-RU" dirty="0"/>
              <a:t>- Какие особенности имеют вязаные изделия?</a:t>
            </a:r>
          </a:p>
          <a:p>
            <a:r>
              <a:rPr lang="ru-RU" dirty="0"/>
              <a:t>- Попробуйте объяснить термин «вязание»?</a:t>
            </a:r>
          </a:p>
          <a:p>
            <a:r>
              <a:rPr lang="ru-RU" dirty="0"/>
              <a:t>- С помощью какого изобретения процесс вязания сделался более быстрым?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683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ral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floral4</Template>
  <TotalTime>450</TotalTime>
  <Words>837</Words>
  <Application>Microsoft Office PowerPoint</Application>
  <PresentationFormat>Экран (4:3)</PresentationFormat>
  <Paragraphs>82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floral4</vt:lpstr>
      <vt:lpstr>Муниципальное общеобразовательное учреждение  «Яснозоренская средняя общеобразовательная школа   Белгородского района   Белгородской области» </vt:lpstr>
      <vt:lpstr>Цели урока: </vt:lpstr>
      <vt:lpstr>Методическое оснащение урока: </vt:lpstr>
      <vt:lpstr>Девиз урока</vt:lpstr>
      <vt:lpstr>История возникновения вязания:</vt:lpstr>
      <vt:lpstr>Слайд 6</vt:lpstr>
      <vt:lpstr>Слайд 7</vt:lpstr>
      <vt:lpstr>Слайд 8</vt:lpstr>
      <vt:lpstr>Вопросы: </vt:lpstr>
      <vt:lpstr>Слайд 10</vt:lpstr>
      <vt:lpstr>Крючки и нитки </vt:lpstr>
      <vt:lpstr>Главные части крючка</vt:lpstr>
      <vt:lpstr>Слайд 13</vt:lpstr>
      <vt:lpstr>Слайд 14</vt:lpstr>
      <vt:lpstr>Словарь терминов </vt:lpstr>
      <vt:lpstr>Нитки</vt:lpstr>
      <vt:lpstr>Слайд 17</vt:lpstr>
      <vt:lpstr>Безопасность труда.</vt:lpstr>
      <vt:lpstr>Слайд 19</vt:lpstr>
      <vt:lpstr>Положение крючка в руке</vt:lpstr>
      <vt:lpstr>Слайд 21</vt:lpstr>
      <vt:lpstr>В основе всех узоров лежат несколько элементов</vt:lpstr>
      <vt:lpstr>Столбик без накида</vt:lpstr>
      <vt:lpstr>Столбик с накидом</vt:lpstr>
      <vt:lpstr>Слайд 25</vt:lpstr>
      <vt:lpstr>Игрушки</vt:lpstr>
      <vt:lpstr>Головные уборы</vt:lpstr>
      <vt:lpstr>Сумки</vt:lpstr>
      <vt:lpstr>Блузы</vt:lpstr>
      <vt:lpstr>Цветы</vt:lpstr>
      <vt:lpstr>Салфетки</vt:lpstr>
      <vt:lpstr>Овощи и фрукты</vt:lpstr>
      <vt:lpstr>Итоги урока. Рефлексия</vt:lpstr>
      <vt:lpstr>Домашнее задание: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 «Яснозоренская средняя общеобразовательная школа   Белгородского района            Белгородской области»</dc:title>
  <dc:creator>Лариса</dc:creator>
  <cp:lastModifiedBy>саблина</cp:lastModifiedBy>
  <cp:revision>26</cp:revision>
  <dcterms:created xsi:type="dcterms:W3CDTF">2014-12-01T10:10:31Z</dcterms:created>
  <dcterms:modified xsi:type="dcterms:W3CDTF">2015-01-30T05:13:58Z</dcterms:modified>
</cp:coreProperties>
</file>