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  <p:sldMasterId id="2147483744" r:id="rId2"/>
  </p:sldMasterIdLst>
  <p:sldIdLst>
    <p:sldId id="256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  <p:sldId id="286" r:id="rId31"/>
    <p:sldId id="287" r:id="rId32"/>
    <p:sldId id="288" r:id="rId33"/>
    <p:sldId id="289" r:id="rId34"/>
    <p:sldId id="290" r:id="rId35"/>
    <p:sldId id="291" r:id="rId36"/>
    <p:sldId id="292" r:id="rId37"/>
    <p:sldId id="293" r:id="rId38"/>
    <p:sldId id="294" r:id="rId39"/>
    <p:sldId id="295" r:id="rId40"/>
    <p:sldId id="296" r:id="rId41"/>
    <p:sldId id="297" r:id="rId42"/>
    <p:sldId id="298" r:id="rId43"/>
    <p:sldId id="299" r:id="rId44"/>
    <p:sldId id="300" r:id="rId45"/>
    <p:sldId id="308" r:id="rId46"/>
    <p:sldId id="301" r:id="rId47"/>
    <p:sldId id="302" r:id="rId48"/>
    <p:sldId id="303" r:id="rId49"/>
    <p:sldId id="304" r:id="rId50"/>
    <p:sldId id="305" r:id="rId51"/>
    <p:sldId id="306" r:id="rId52"/>
    <p:sldId id="307" r:id="rId53"/>
    <p:sldId id="309" r:id="rId54"/>
    <p:sldId id="310" r:id="rId55"/>
    <p:sldId id="311" r:id="rId56"/>
    <p:sldId id="312" r:id="rId57"/>
    <p:sldId id="313" r:id="rId58"/>
    <p:sldId id="314" r:id="rId59"/>
    <p:sldId id="315" r:id="rId60"/>
    <p:sldId id="316" r:id="rId61"/>
    <p:sldId id="317" r:id="rId62"/>
    <p:sldId id="318" r:id="rId63"/>
    <p:sldId id="319" r:id="rId64"/>
    <p:sldId id="320" r:id="rId65"/>
    <p:sldId id="321" r:id="rId66"/>
    <p:sldId id="322" r:id="rId67"/>
    <p:sldId id="323" r:id="rId68"/>
    <p:sldId id="324" r:id="rId69"/>
    <p:sldId id="325" r:id="rId70"/>
    <p:sldId id="326" r:id="rId71"/>
    <p:sldId id="327" r:id="rId72"/>
    <p:sldId id="328" r:id="rId73"/>
    <p:sldId id="329" r:id="rId74"/>
    <p:sldId id="330" r:id="rId7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528" y="-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4.xml"/><Relationship Id="rId21" Type="http://schemas.openxmlformats.org/officeDocument/2006/relationships/slide" Target="slides/slide19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63" Type="http://schemas.openxmlformats.org/officeDocument/2006/relationships/slide" Target="slides/slide61.xml"/><Relationship Id="rId68" Type="http://schemas.openxmlformats.org/officeDocument/2006/relationships/slide" Target="slides/slide66.xml"/><Relationship Id="rId16" Type="http://schemas.openxmlformats.org/officeDocument/2006/relationships/slide" Target="slides/slide1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slide" Target="slides/slide51.xml"/><Relationship Id="rId58" Type="http://schemas.openxmlformats.org/officeDocument/2006/relationships/slide" Target="slides/slide56.xml"/><Relationship Id="rId66" Type="http://schemas.openxmlformats.org/officeDocument/2006/relationships/slide" Target="slides/slide64.xml"/><Relationship Id="rId74" Type="http://schemas.openxmlformats.org/officeDocument/2006/relationships/slide" Target="slides/slide72.xml"/><Relationship Id="rId79" Type="http://schemas.openxmlformats.org/officeDocument/2006/relationships/tableStyles" Target="tableStyles.xml"/><Relationship Id="rId5" Type="http://schemas.openxmlformats.org/officeDocument/2006/relationships/slide" Target="slides/slide3.xml"/><Relationship Id="rId61" Type="http://schemas.openxmlformats.org/officeDocument/2006/relationships/slide" Target="slides/slide59.xml"/><Relationship Id="rId19" Type="http://schemas.openxmlformats.org/officeDocument/2006/relationships/slide" Target="slides/slide1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slide" Target="slides/slide54.xml"/><Relationship Id="rId64" Type="http://schemas.openxmlformats.org/officeDocument/2006/relationships/slide" Target="slides/slide62.xml"/><Relationship Id="rId69" Type="http://schemas.openxmlformats.org/officeDocument/2006/relationships/slide" Target="slides/slide67.xml"/><Relationship Id="rId77" Type="http://schemas.openxmlformats.org/officeDocument/2006/relationships/viewProps" Target="viewProps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72" Type="http://schemas.openxmlformats.org/officeDocument/2006/relationships/slide" Target="slides/slide70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slide" Target="slides/slide57.xml"/><Relationship Id="rId67" Type="http://schemas.openxmlformats.org/officeDocument/2006/relationships/slide" Target="slides/slide65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62" Type="http://schemas.openxmlformats.org/officeDocument/2006/relationships/slide" Target="slides/slide60.xml"/><Relationship Id="rId70" Type="http://schemas.openxmlformats.org/officeDocument/2006/relationships/slide" Target="slides/slide68.xml"/><Relationship Id="rId75" Type="http://schemas.openxmlformats.org/officeDocument/2006/relationships/slide" Target="slides/slide7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slide" Target="slides/slide55.xml"/><Relationship Id="rId10" Type="http://schemas.openxmlformats.org/officeDocument/2006/relationships/slide" Target="slides/slide8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slide" Target="slides/slide58.xml"/><Relationship Id="rId65" Type="http://schemas.openxmlformats.org/officeDocument/2006/relationships/slide" Target="slides/slide63.xml"/><Relationship Id="rId73" Type="http://schemas.openxmlformats.org/officeDocument/2006/relationships/slide" Target="slides/slide71.xml"/><Relationship Id="rId78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9" Type="http://schemas.openxmlformats.org/officeDocument/2006/relationships/slide" Target="slides/slide37.xml"/><Relationship Id="rId34" Type="http://schemas.openxmlformats.org/officeDocument/2006/relationships/slide" Target="slides/slide32.xml"/><Relationship Id="rId50" Type="http://schemas.openxmlformats.org/officeDocument/2006/relationships/slide" Target="slides/slide48.xml"/><Relationship Id="rId55" Type="http://schemas.openxmlformats.org/officeDocument/2006/relationships/slide" Target="slides/slide53.xml"/><Relationship Id="rId76" Type="http://schemas.openxmlformats.org/officeDocument/2006/relationships/presProps" Target="presProps.xml"/><Relationship Id="rId7" Type="http://schemas.openxmlformats.org/officeDocument/2006/relationships/slide" Target="slides/slide5.xml"/><Relationship Id="rId71" Type="http://schemas.openxmlformats.org/officeDocument/2006/relationships/slide" Target="slides/slide69.xml"/><Relationship Id="rId2" Type="http://schemas.openxmlformats.org/officeDocument/2006/relationships/slideMaster" Target="slideMasters/slideMaster2.xml"/><Relationship Id="rId29" Type="http://schemas.openxmlformats.org/officeDocument/2006/relationships/slide" Target="slides/slide2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828800" y="3159760"/>
            <a:ext cx="457200" cy="1034129"/>
          </a:xfrm>
          <a:prstGeom prst="rect">
            <a:avLst/>
          </a:prstGeom>
          <a:noFill/>
        </p:spPr>
        <p:txBody>
          <a:bodyPr wrap="square" lIns="0" tIns="9144" rIns="0" bIns="9144" rtlCol="0" anchor="ctr" anchorCtr="0">
            <a:spAutoFit/>
          </a:bodyPr>
          <a:lstStyle/>
          <a:p>
            <a:r>
              <a:rPr lang="en-US" sz="6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77240" y="1219200"/>
            <a:ext cx="7543800" cy="2152650"/>
          </a:xfrm>
        </p:spPr>
        <p:txBody>
          <a:bodyPr>
            <a:noAutofit/>
          </a:bodyPr>
          <a:lstStyle>
            <a:lvl1pPr>
              <a:defRPr sz="6000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133600" y="3375491"/>
            <a:ext cx="6172200" cy="685800"/>
          </a:xfrm>
        </p:spPr>
        <p:txBody>
          <a:bodyPr anchor="ctr"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7208D9-6834-4D5C-92B6-26371F4F48FC}" type="datetimeFigureOut">
              <a:rPr lang="ru-RU" smtClean="0"/>
              <a:t>03.01.2015</a:t>
            </a:fld>
            <a:endParaRPr lang="ru-RU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D914D4D-8FDE-468A-97D3-9AFFC8674309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133600" y="685801"/>
            <a:ext cx="5791200" cy="3505199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7208D9-6834-4D5C-92B6-26371F4F48FC}" type="datetimeFigureOut">
              <a:rPr lang="ru-RU" smtClean="0"/>
              <a:t>03.01.2015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914D4D-8FDE-468A-97D3-9AFFC867430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09600" y="609601"/>
            <a:ext cx="2133600" cy="51816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895600" y="685801"/>
            <a:ext cx="5029200" cy="4572000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7208D9-6834-4D5C-92B6-26371F4F48FC}" type="datetimeFigureOut">
              <a:rPr lang="ru-RU" smtClean="0"/>
              <a:t>03.01.2015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914D4D-8FDE-468A-97D3-9AFFC867430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3200400"/>
            <a:ext cx="7543800" cy="1524000"/>
          </a:xfrm>
        </p:spPr>
        <p:txBody>
          <a:bodyPr>
            <a:noAutofit/>
          </a:bodyPr>
          <a:lstStyle>
            <a:lvl1pPr>
              <a:defRPr sz="8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2000" y="4724400"/>
            <a:ext cx="6858000" cy="990600"/>
          </a:xfrm>
        </p:spPr>
        <p:txBody>
          <a:bodyPr anchor="t" anchorCtr="0">
            <a:normAutofit/>
          </a:bodyPr>
          <a:lstStyle>
            <a:lvl1pPr marL="0" indent="0" algn="l">
              <a:buNone/>
              <a:defRPr sz="28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7208D9-6834-4D5C-92B6-26371F4F48FC}" type="datetimeFigureOut">
              <a:rPr lang="ru-RU" smtClean="0"/>
              <a:t>03.01.2015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914D4D-8FDE-468A-97D3-9AFFC8674309}" type="slidenum">
              <a:rPr lang="ru-RU" smtClean="0"/>
              <a:t>‹#›</a:t>
            </a:fld>
            <a:endParaRPr lang="ru-RU"/>
          </a:p>
        </p:txBody>
      </p:sp>
      <p:sp>
        <p:nvSpPr>
          <p:cNvPr id="7" name="Rectangle 6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7208D9-6834-4D5C-92B6-26371F4F48FC}" type="datetimeFigureOut">
              <a:rPr lang="ru-RU" smtClean="0"/>
              <a:t>03.01.2015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914D4D-8FDE-468A-97D3-9AFFC867430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3276600"/>
            <a:ext cx="7543800" cy="1676400"/>
          </a:xfrm>
        </p:spPr>
        <p:txBody>
          <a:bodyPr anchor="b" anchorCtr="0"/>
          <a:lstStyle>
            <a:lvl1pPr algn="l">
              <a:defRPr sz="54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4953000"/>
            <a:ext cx="6858000" cy="914400"/>
          </a:xfrm>
        </p:spPr>
        <p:txBody>
          <a:bodyPr anchor="t" anchorCtr="0">
            <a:normAutofit/>
          </a:bodyPr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7208D9-6834-4D5C-92B6-26371F4F48FC}" type="datetimeFigureOut">
              <a:rPr lang="ru-RU" smtClean="0"/>
              <a:t>03.01.2015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914D4D-8FDE-468A-97D3-9AFFC8674309}" type="slidenum">
              <a:rPr lang="ru-RU" smtClean="0"/>
              <a:t>‹#›</a:t>
            </a:fld>
            <a:endParaRPr lang="ru-RU"/>
          </a:p>
        </p:txBody>
      </p:sp>
      <p:sp>
        <p:nvSpPr>
          <p:cNvPr id="8" name="Rectangle 7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7208D9-6834-4D5C-92B6-26371F4F48FC}" type="datetimeFigureOut">
              <a:rPr lang="ru-RU" smtClean="0"/>
              <a:t>03.01.2015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914D4D-8FDE-468A-97D3-9AFFC867430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89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89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1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7208D9-6834-4D5C-92B6-26371F4F48FC}" type="datetimeFigureOut">
              <a:rPr lang="ru-RU" smtClean="0"/>
              <a:t>03.01.2015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914D4D-8FDE-468A-97D3-9AFFC8674309}" type="slidenum">
              <a:rPr lang="ru-RU" smtClean="0"/>
              <a:t>‹#›</a:t>
            </a:fld>
            <a:endParaRPr lang="ru-RU"/>
          </a:p>
        </p:txBody>
      </p:sp>
      <p:cxnSp>
        <p:nvCxnSpPr>
          <p:cNvPr id="11" name="Straight Connector 10"/>
          <p:cNvCxnSpPr/>
          <p:nvPr/>
        </p:nvCxnSpPr>
        <p:spPr>
          <a:xfrm>
            <a:off x="7589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6451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7208D9-6834-4D5C-92B6-26371F4F48FC}" type="datetimeFigureOut">
              <a:rPr lang="ru-RU" smtClean="0"/>
              <a:t>03.01.2015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914D4D-8FDE-468A-97D3-9AFFC867430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7208D9-6834-4D5C-92B6-26371F4F48FC}" type="datetimeFigureOut">
              <a:rPr lang="ru-RU" smtClean="0"/>
              <a:t>03.01.2015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914D4D-8FDE-468A-97D3-9AFFC867430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10866" y="457200"/>
            <a:ext cx="4594934" cy="4114799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2001" y="457200"/>
            <a:ext cx="2673657" cy="4114800"/>
          </a:xfrm>
        </p:spPr>
        <p:txBody>
          <a:bodyPr>
            <a:normAutofit/>
          </a:bodyPr>
          <a:lstStyle>
            <a:lvl1pPr marL="0" indent="0">
              <a:buNone/>
              <a:defRPr sz="21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7208D9-6834-4D5C-92B6-26371F4F48FC}" type="datetimeFigureOut">
              <a:rPr lang="ru-RU" smtClean="0"/>
              <a:t>03.01.2015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914D4D-8FDE-468A-97D3-9AFFC8674309}" type="slidenum">
              <a:rPr lang="ru-RU" smtClean="0"/>
              <a:t>‹#›</a:t>
            </a:fld>
            <a:endParaRPr lang="ru-RU"/>
          </a:p>
        </p:txBody>
      </p:sp>
      <p:cxnSp>
        <p:nvCxnSpPr>
          <p:cNvPr id="10" name="Straight Connector 9"/>
          <p:cNvCxnSpPr/>
          <p:nvPr/>
        </p:nvCxnSpPr>
        <p:spPr>
          <a:xfrm rot="5400000">
            <a:off x="1677194" y="2514600"/>
            <a:ext cx="3810000" cy="1588"/>
          </a:xfrm>
          <a:prstGeom prst="line">
            <a:avLst/>
          </a:prstGeom>
          <a:ln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7208D9-6834-4D5C-92B6-26371F4F48FC}" type="datetimeFigureOut">
              <a:rPr lang="ru-RU" smtClean="0"/>
              <a:t>03.01.2015</a:t>
            </a:fld>
            <a:endParaRPr lang="ru-RU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D914D4D-8FDE-468A-97D3-9AFFC8674309}" type="slidenum">
              <a:rPr lang="ru-RU" smtClean="0"/>
              <a:t>‹#›</a:t>
            </a:fld>
            <a:endParaRPr lang="ru-RU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8952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777240" y="457200"/>
            <a:ext cx="7543800" cy="2895600"/>
          </a:xfrm>
          <a:ln w="6350">
            <a:solidFill>
              <a:schemeClr val="tx2"/>
            </a:solidFill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0392" y="3505200"/>
            <a:ext cx="7391400" cy="804862"/>
          </a:xfrm>
        </p:spPr>
        <p:txBody>
          <a:bodyPr anchor="t" anchorCtr="0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7208D9-6834-4D5C-92B6-26371F4F48FC}" type="datetimeFigureOut">
              <a:rPr lang="ru-RU" smtClean="0"/>
              <a:t>03.01.2015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914D4D-8FDE-468A-97D3-9AFFC867430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685800"/>
            <a:ext cx="7239000" cy="3886200"/>
          </a:xfrm>
        </p:spPr>
        <p:txBody>
          <a:bodyPr vert="eaVert" anchor="t" anchorCtr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7208D9-6834-4D5C-92B6-26371F4F48FC}" type="datetimeFigureOut">
              <a:rPr lang="ru-RU" smtClean="0"/>
              <a:t>03.01.2015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914D4D-8FDE-468A-97D3-9AFFC867430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2000" y="685801"/>
            <a:ext cx="1828800" cy="5410199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90800" y="685801"/>
            <a:ext cx="5715000" cy="4876800"/>
          </a:xfrm>
        </p:spPr>
        <p:txBody>
          <a:bodyPr vert="eaVert" anchor="t" anchorCtr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7208D9-6834-4D5C-92B6-26371F4F48FC}" type="datetimeFigureOut">
              <a:rPr lang="ru-RU" smtClean="0"/>
              <a:t>03.01.2015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914D4D-8FDE-468A-97D3-9AFFC867430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4267200" y="4074497"/>
            <a:ext cx="457200" cy="1015663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0" y="4267368"/>
            <a:ext cx="3733800" cy="731520"/>
          </a:xfrm>
        </p:spPr>
        <p:txBody>
          <a:bodyPr anchor="ctr">
            <a:normAutofit/>
          </a:bodyPr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7208D9-6834-4D5C-92B6-26371F4F48FC}" type="datetimeFigureOut">
              <a:rPr lang="ru-RU" smtClean="0"/>
              <a:t>03.01.2015</a:t>
            </a:fld>
            <a:endParaRPr lang="ru-RU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D914D4D-8FDE-468A-97D3-9AFFC8674309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286000" y="1905000"/>
            <a:ext cx="6035040" cy="2350008"/>
          </a:xfrm>
        </p:spPr>
        <p:txBody>
          <a:bodyPr/>
          <a:lstStyle>
            <a:lvl1pPr marL="0" algn="l" defTabSz="914400" rtl="0" eaLnBrk="1" latinLnBrk="0" hangingPunct="1">
              <a:spcBef>
                <a:spcPct val="0"/>
              </a:spcBef>
              <a:buNone/>
              <a:defRPr lang="en-US" sz="5400" b="0" kern="1200" cap="none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7208D9-6834-4D5C-92B6-26371F4F48FC}" type="datetimeFigureOut">
              <a:rPr lang="ru-RU" smtClean="0"/>
              <a:t>03.01.2015</a:t>
            </a:fld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D914D4D-8FDE-468A-97D3-9AFFC8674309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3"/>
          </p:nvPr>
        </p:nvSpPr>
        <p:spPr>
          <a:xfrm>
            <a:off x="1344168" y="658368"/>
            <a:ext cx="3273552" cy="3429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4"/>
          </p:nvPr>
        </p:nvSpPr>
        <p:spPr>
          <a:xfrm>
            <a:off x="5029200" y="658368"/>
            <a:ext cx="3273552" cy="34321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41120" y="661976"/>
            <a:ext cx="3273552" cy="639762"/>
          </a:xfrm>
        </p:spPr>
        <p:txBody>
          <a:bodyPr anchor="ctr">
            <a:noAutofit/>
          </a:bodyPr>
          <a:lstStyle>
            <a:lvl1pPr marL="0" indent="0">
              <a:buNone/>
              <a:defRPr sz="2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44168" y="1371600"/>
            <a:ext cx="3276600" cy="2743200"/>
          </a:xfrm>
        </p:spPr>
        <p:txBody>
          <a:bodyPr anchor="t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29200" y="661976"/>
            <a:ext cx="3273552" cy="639762"/>
          </a:xfrm>
        </p:spPr>
        <p:txBody>
          <a:bodyPr anchor="ctr">
            <a:noAutofit/>
          </a:bodyPr>
          <a:lstStyle>
            <a:lvl1pPr marL="0" indent="0">
              <a:buNone/>
              <a:defRPr sz="2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29200" y="1371600"/>
            <a:ext cx="3273552" cy="2743200"/>
          </a:xfrm>
        </p:spPr>
        <p:txBody>
          <a:bodyPr anchor="t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056640" y="520192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780280" y="520192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7208D9-6834-4D5C-92B6-26371F4F48FC}" type="datetimeFigureOut">
              <a:rPr lang="ru-RU" smtClean="0"/>
              <a:t>03.01.2015</a:t>
            </a:fld>
            <a:endParaRPr lang="ru-RU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D914D4D-8FDE-468A-97D3-9AFFC8674309}" type="slidenum">
              <a:rPr lang="ru-RU" smtClean="0"/>
              <a:t>‹#›</a:t>
            </a:fld>
            <a:endParaRPr lang="ru-RU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7208D9-6834-4D5C-92B6-26371F4F48FC}" type="datetimeFigureOut">
              <a:rPr lang="ru-RU" smtClean="0"/>
              <a:t>03.01.2015</a:t>
            </a:fld>
            <a:endParaRPr lang="ru-RU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D914D4D-8FDE-468A-97D3-9AFFC8674309}" type="slidenum">
              <a:rPr lang="ru-RU" smtClean="0"/>
              <a:t>‹#›</a:t>
            </a:fld>
            <a:endParaRPr lang="ru-RU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7208D9-6834-4D5C-92B6-26371F4F48FC}" type="datetimeFigureOut">
              <a:rPr lang="ru-RU" smtClean="0"/>
              <a:t>03.01.2015</a:t>
            </a:fld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D914D4D-8FDE-468A-97D3-9AFFC8674309}" type="slidenum">
              <a:rPr lang="ru-RU" smtClean="0"/>
              <a:t>‹#›</a:t>
            </a:fld>
            <a:endParaRPr lang="ru-RU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5328920" y="1774588"/>
            <a:ext cx="457200" cy="1231106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8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8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85801"/>
            <a:ext cx="4343400" cy="3429000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15000" y="685801"/>
            <a:ext cx="2590800" cy="3429000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7208D9-6834-4D5C-92B6-26371F4F48FC}" type="datetimeFigureOut">
              <a:rPr lang="ru-RU" smtClean="0"/>
              <a:t>03.01.2015</a:t>
            </a:fld>
            <a:endParaRPr lang="ru-RU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D914D4D-8FDE-468A-97D3-9AFFC8674309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8" name="Title 1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219200" y="612775"/>
            <a:ext cx="6705600" cy="2546985"/>
          </a:xfrm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743200" y="3453047"/>
            <a:ext cx="5029200" cy="720804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435352" y="3331464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7208D9-6834-4D5C-92B6-26371F4F48FC}" type="datetimeFigureOut">
              <a:rPr lang="ru-RU" smtClean="0"/>
              <a:t>03.01.2015</a:t>
            </a:fld>
            <a:endParaRPr lang="ru-RU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D914D4D-8FDE-468A-97D3-9AFFC8674309}" type="slidenum">
              <a:rPr lang="ru-RU" smtClean="0"/>
              <a:t>‹#›</a:t>
            </a:fld>
            <a:endParaRPr lang="ru-RU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>
            <a:gsLst>
              <a:gs pos="0">
                <a:schemeClr val="accent6">
                  <a:lumMod val="50000"/>
                  <a:alpha val="36000"/>
                </a:schemeClr>
              </a:gs>
              <a:gs pos="100000">
                <a:schemeClr val="bg2">
                  <a:alpha val="1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 rot="19724275">
            <a:off x="1373221" y="1038440"/>
            <a:ext cx="7240620" cy="5706987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7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 rot="17656910">
            <a:off x="-274211" y="1165875"/>
            <a:ext cx="5538472" cy="4480459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8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 rot="19724275">
            <a:off x="3277955" y="116854"/>
            <a:ext cx="6479362" cy="4754757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8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77240" y="4876800"/>
            <a:ext cx="7543800" cy="9144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33600" y="685801"/>
            <a:ext cx="6096000" cy="36575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5473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1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fld id="{387208D9-6834-4D5C-92B6-26371F4F48FC}" type="datetimeFigureOut">
              <a:rPr lang="ru-RU" smtClean="0"/>
              <a:t>03.01.2015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22960" y="6154738"/>
            <a:ext cx="45720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2960" y="5842000"/>
            <a:ext cx="2133600" cy="304800"/>
          </a:xfrm>
          <a:prstGeom prst="rect">
            <a:avLst/>
          </a:prstGeom>
        </p:spPr>
        <p:txBody>
          <a:bodyPr vert="horz" lIns="91440" tIns="45720" rIns="91440" bIns="9144" rtlCol="0" anchor="b"/>
          <a:lstStyle>
            <a:lvl1pPr algn="l">
              <a:defRPr sz="16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fld id="{5D914D4D-8FDE-468A-97D3-9AFFC8674309}" type="slidenum">
              <a:rPr lang="ru-RU" smtClean="0"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9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56032" algn="l" defTabSz="914400" rtl="0" eaLnBrk="1" latinLnBrk="0" hangingPunct="1">
        <a:spcBef>
          <a:spcPct val="20000"/>
        </a:spcBef>
        <a:spcAft>
          <a:spcPts val="0"/>
        </a:spcAft>
        <a:buSzPct val="60000"/>
        <a:buFont typeface="Wingdings" pitchFamily="2" charset="2"/>
        <a:buChar char=""/>
        <a:defRPr sz="21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1pPr>
      <a:lvl2pPr marL="64008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"/>
        <a:defRPr sz="19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2pPr>
      <a:lvl3pPr marL="100584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"/>
        <a:defRPr sz="17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3pPr>
      <a:lvl4pPr marL="137160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"/>
        <a:defRPr sz="16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4pPr>
      <a:lvl5pPr marL="164592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"/>
        <a:defRPr sz="15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5pPr>
      <a:lvl6pPr marL="196596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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6pPr>
      <a:lvl7pPr marL="224028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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7pPr>
      <a:lvl8pPr marL="251460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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8pPr>
      <a:lvl9pPr marL="283464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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1800" cy="16002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685800"/>
            <a:ext cx="7543800" cy="3886200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48400" y="620877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  <a:latin typeface="+mn-lt"/>
              </a:defRPr>
            </a:lvl1pPr>
          </a:lstStyle>
          <a:p>
            <a:fld id="{387208D9-6834-4D5C-92B6-26371F4F48FC}" type="datetimeFigureOut">
              <a:rPr lang="ru-RU" smtClean="0"/>
              <a:t>03.01.2015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61999" y="6208776"/>
            <a:ext cx="487386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5687568"/>
            <a:ext cx="76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</a:lstStyle>
          <a:p>
            <a:fld id="{5D914D4D-8FDE-468A-97D3-9AFFC8674309}" type="slidenum">
              <a:rPr lang="ru-RU" smtClean="0"/>
              <a:t>‹#›</a:t>
            </a:fld>
            <a:endParaRPr lang="ru-RU"/>
          </a:p>
        </p:txBody>
      </p:sp>
      <p:sp>
        <p:nvSpPr>
          <p:cNvPr id="8" name="Rectangle 7"/>
          <p:cNvSpPr/>
          <p:nvPr/>
        </p:nvSpPr>
        <p:spPr>
          <a:xfrm>
            <a:off x="777240" y="0"/>
            <a:ext cx="7543800" cy="381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54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9436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686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64592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1901952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8pPr>
      <a:lvl9pPr marL="24688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" Target="slide12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" Target="slide14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" Target="slide16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" Target="slide18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slide" Target="slide20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19.xml"/><Relationship Id="rId13" Type="http://schemas.openxmlformats.org/officeDocument/2006/relationships/slide" Target="slide29.xml"/><Relationship Id="rId3" Type="http://schemas.openxmlformats.org/officeDocument/2006/relationships/slide" Target="slide9.xml"/><Relationship Id="rId7" Type="http://schemas.openxmlformats.org/officeDocument/2006/relationships/slide" Target="slide21.xml"/><Relationship Id="rId12" Type="http://schemas.openxmlformats.org/officeDocument/2006/relationships/slide" Target="slide31.xml"/><Relationship Id="rId2" Type="http://schemas.openxmlformats.org/officeDocument/2006/relationships/slide" Target="slide11.xml"/><Relationship Id="rId16" Type="http://schemas.openxmlformats.org/officeDocument/2006/relationships/slide" Target="slide23.xml"/><Relationship Id="rId1" Type="http://schemas.openxmlformats.org/officeDocument/2006/relationships/slideLayout" Target="../slideLayouts/slideLayout7.xml"/><Relationship Id="rId6" Type="http://schemas.openxmlformats.org/officeDocument/2006/relationships/slide" Target="slide3.xml"/><Relationship Id="rId11" Type="http://schemas.openxmlformats.org/officeDocument/2006/relationships/slide" Target="slide13.xml"/><Relationship Id="rId5" Type="http://schemas.openxmlformats.org/officeDocument/2006/relationships/slide" Target="slide5.xml"/><Relationship Id="rId15" Type="http://schemas.openxmlformats.org/officeDocument/2006/relationships/slide" Target="slide25.xml"/><Relationship Id="rId10" Type="http://schemas.openxmlformats.org/officeDocument/2006/relationships/slide" Target="slide15.xml"/><Relationship Id="rId4" Type="http://schemas.openxmlformats.org/officeDocument/2006/relationships/slide" Target="slide7.xml"/><Relationship Id="rId9" Type="http://schemas.openxmlformats.org/officeDocument/2006/relationships/slide" Target="slide17.xml"/><Relationship Id="rId14" Type="http://schemas.openxmlformats.org/officeDocument/2006/relationships/slide" Target="slide2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slide" Target="slide22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slide" Target="slide24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slide" Target="slide26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slide" Target="slide28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slide" Target="slide30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" Target="slide4.xml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slide" Target="slide32.xml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slide" Target="slide45.xml"/><Relationship Id="rId13" Type="http://schemas.openxmlformats.org/officeDocument/2006/relationships/slide" Target="slide53.xml"/><Relationship Id="rId3" Type="http://schemas.openxmlformats.org/officeDocument/2006/relationships/slide" Target="slide36.xml"/><Relationship Id="rId7" Type="http://schemas.openxmlformats.org/officeDocument/2006/relationships/slide" Target="slide44.xml"/><Relationship Id="rId12" Type="http://schemas.openxmlformats.org/officeDocument/2006/relationships/slide" Target="slide51.xml"/><Relationship Id="rId2" Type="http://schemas.openxmlformats.org/officeDocument/2006/relationships/slide" Target="slide34.xml"/><Relationship Id="rId16" Type="http://schemas.openxmlformats.org/officeDocument/2006/relationships/slide" Target="slide59.xml"/><Relationship Id="rId1" Type="http://schemas.openxmlformats.org/officeDocument/2006/relationships/slideLayout" Target="../slideLayouts/slideLayout18.xml"/><Relationship Id="rId6" Type="http://schemas.openxmlformats.org/officeDocument/2006/relationships/slide" Target="slide42.xml"/><Relationship Id="rId11" Type="http://schemas.openxmlformats.org/officeDocument/2006/relationships/slide" Target="slide49.xml"/><Relationship Id="rId5" Type="http://schemas.openxmlformats.org/officeDocument/2006/relationships/slide" Target="slide40.xml"/><Relationship Id="rId15" Type="http://schemas.openxmlformats.org/officeDocument/2006/relationships/slide" Target="slide57.xml"/><Relationship Id="rId10" Type="http://schemas.openxmlformats.org/officeDocument/2006/relationships/slide" Target="slide47.xml"/><Relationship Id="rId4" Type="http://schemas.openxmlformats.org/officeDocument/2006/relationships/slide" Target="slide38.xml"/><Relationship Id="rId9" Type="http://schemas.openxmlformats.org/officeDocument/2006/relationships/slide" Target="slide46.xml"/><Relationship Id="rId14" Type="http://schemas.openxmlformats.org/officeDocument/2006/relationships/slide" Target="slide55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slide" Target="slide35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8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slide" Target="slide33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8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slide" Target="slide37.xml"/><Relationship Id="rId1" Type="http://schemas.openxmlformats.org/officeDocument/2006/relationships/slideLayout" Target="../slideLayouts/slideLayout18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slide" Target="slide33.xml"/><Relationship Id="rId1" Type="http://schemas.openxmlformats.org/officeDocument/2006/relationships/slideLayout" Target="../slideLayouts/slideLayout18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slide" Target="slide39.xml"/><Relationship Id="rId1" Type="http://schemas.openxmlformats.org/officeDocument/2006/relationships/slideLayout" Target="../slideLayouts/slideLayout18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slide" Target="slide33.xml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slide" Target="slide41.xml"/><Relationship Id="rId1" Type="http://schemas.openxmlformats.org/officeDocument/2006/relationships/slideLayout" Target="../slideLayouts/slideLayout18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slide" Target="slide33.xml"/><Relationship Id="rId1" Type="http://schemas.openxmlformats.org/officeDocument/2006/relationships/slideLayout" Target="../slideLayouts/slideLayout18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slide" Target="slide43.xml"/><Relationship Id="rId1" Type="http://schemas.openxmlformats.org/officeDocument/2006/relationships/slideLayout" Target="../slideLayouts/slideLayout18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slide" Target="slide33.xml"/><Relationship Id="rId1" Type="http://schemas.openxmlformats.org/officeDocument/2006/relationships/slideLayout" Target="../slideLayouts/slideLayout18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slide" Target="slide33.xml"/><Relationship Id="rId1" Type="http://schemas.openxmlformats.org/officeDocument/2006/relationships/slideLayout" Target="../slideLayouts/slideLayout18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slide" Target="slide33.xml"/><Relationship Id="rId1" Type="http://schemas.openxmlformats.org/officeDocument/2006/relationships/slideLayout" Target="../slideLayouts/slideLayout18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slide" Target="slide33.xml"/><Relationship Id="rId1" Type="http://schemas.openxmlformats.org/officeDocument/2006/relationships/slideLayout" Target="../slideLayouts/slideLayout18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slide" Target="slide48.xml"/><Relationship Id="rId1" Type="http://schemas.openxmlformats.org/officeDocument/2006/relationships/slideLayout" Target="../slideLayouts/slideLayout18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slide" Target="slide33.xml"/><Relationship Id="rId1" Type="http://schemas.openxmlformats.org/officeDocument/2006/relationships/slideLayout" Target="../slideLayouts/slideLayout18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slide" Target="slide50.xml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" Target="slide6.xml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slide" Target="slide33.xml"/><Relationship Id="rId1" Type="http://schemas.openxmlformats.org/officeDocument/2006/relationships/slideLayout" Target="../slideLayouts/slideLayout18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slide" Target="slide52.xml"/><Relationship Id="rId1" Type="http://schemas.openxmlformats.org/officeDocument/2006/relationships/slideLayout" Target="../slideLayouts/slideLayout18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slide" Target="slide33.xml"/><Relationship Id="rId1" Type="http://schemas.openxmlformats.org/officeDocument/2006/relationships/slideLayout" Target="../slideLayouts/slideLayout18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slide" Target="slide56.xml"/><Relationship Id="rId1" Type="http://schemas.openxmlformats.org/officeDocument/2006/relationships/slideLayout" Target="../slideLayouts/slideLayout18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slide" Target="slide33.xml"/><Relationship Id="rId1" Type="http://schemas.openxmlformats.org/officeDocument/2006/relationships/slideLayout" Target="../slideLayouts/slideLayout18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slide" Target="slide58.xml"/><Relationship Id="rId1" Type="http://schemas.openxmlformats.org/officeDocument/2006/relationships/slideLayout" Target="../slideLayouts/slideLayout18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slide" Target="slide33.xml"/><Relationship Id="rId1" Type="http://schemas.openxmlformats.org/officeDocument/2006/relationships/slideLayout" Target="../slideLayouts/slideLayout18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slide" Target="slide60.xml"/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slide" Target="slide33.xml"/><Relationship Id="rId1" Type="http://schemas.openxmlformats.org/officeDocument/2006/relationships/slideLayout" Target="../slideLayouts/slideLayout18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8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8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hyperlink" Target="http://pesochnizza.ru/wp-content/uploads/2012/05/matematika1.jpg" TargetMode="External"/><Relationship Id="rId1" Type="http://schemas.openxmlformats.org/officeDocument/2006/relationships/slideLayout" Target="../slideLayouts/slideLayout18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hyperlink" Target="http://pesochnizza.ru/wp-content/uploads/2012/05/matematika2.jpg" TargetMode="External"/><Relationship Id="rId1" Type="http://schemas.openxmlformats.org/officeDocument/2006/relationships/slideLayout" Target="../slideLayouts/slideLayout18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hyperlink" Target="http://pesochnizza.ru/wp-content/uploads/2012/05/matematika9.jpg" TargetMode="External"/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" Target="slide8.xml"/><Relationship Id="rId1" Type="http://schemas.openxmlformats.org/officeDocument/2006/relationships/slideLayout" Target="../slideLayouts/slideLayout7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hyperlink" Target="http://pesochnizza.ru/wp-content/uploads/2012/05/matematika7.jpg" TargetMode="External"/><Relationship Id="rId1" Type="http://schemas.openxmlformats.org/officeDocument/2006/relationships/slideLayout" Target="../slideLayouts/slideLayout18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hyperlink" Target="http://pesochnizza.ru/igroteka/matematicheskie-rebusy#ixzz3NWyV1k6E" TargetMode="External"/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" Target="slide10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43608" y="1052736"/>
            <a:ext cx="7056784" cy="1524000"/>
          </a:xfrm>
        </p:spPr>
        <p:txBody>
          <a:bodyPr/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dirty="0" smtClean="0">
                <a:latin typeface="Times New Roman"/>
                <a:ea typeface="Calibri"/>
                <a:cs typeface="Times New Roman"/>
              </a:rPr>
              <a:t>7 класс</a:t>
            </a:r>
            <a:br>
              <a:rPr lang="ru-RU" dirty="0" smtClean="0">
                <a:latin typeface="Times New Roman"/>
                <a:ea typeface="Calibri"/>
                <a:cs typeface="Times New Roman"/>
              </a:rPr>
            </a:br>
            <a:r>
              <a:rPr lang="ru-RU" dirty="0" smtClean="0">
                <a:latin typeface="Times New Roman"/>
                <a:ea typeface="Calibri"/>
                <a:cs typeface="Times New Roman"/>
              </a:rPr>
              <a:t>«Своя </a:t>
            </a:r>
            <a:r>
              <a:rPr lang="ru-RU" dirty="0">
                <a:latin typeface="Times New Roman"/>
                <a:ea typeface="Calibri"/>
                <a:cs typeface="Times New Roman"/>
              </a:rPr>
              <a:t>игра»</a:t>
            </a:r>
            <a:endParaRPr lang="ru-RU" sz="4800" dirty="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62000" y="4724400"/>
            <a:ext cx="7626424" cy="990600"/>
          </a:xfrm>
        </p:spPr>
        <p:txBody>
          <a:bodyPr/>
          <a:lstStyle/>
          <a:p>
            <a:r>
              <a:rPr lang="ru-RU" dirty="0" smtClean="0"/>
              <a:t>Обобщение по теме: «</a:t>
            </a:r>
            <a:r>
              <a:rPr lang="ru-RU" dirty="0" smtClean="0"/>
              <a:t>Степень и её свойства»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3878348" y="3223559"/>
            <a:ext cx="184731" cy="26725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endParaRPr lang="ru-RU" sz="1050" dirty="0">
              <a:effectLst/>
              <a:latin typeface="Calibri"/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8876982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393105" y="3223559"/>
            <a:ext cx="492443" cy="62350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3200" dirty="0">
                <a:latin typeface="Times New Roman"/>
                <a:ea typeface="Calibri"/>
                <a:cs typeface="Times New Roman"/>
              </a:rPr>
              <a:t>5</a:t>
            </a:r>
            <a:r>
              <a:rPr lang="ru-RU" sz="3200" dirty="0" smtClean="0">
                <a:latin typeface="Times New Roman"/>
                <a:ea typeface="Calibri"/>
                <a:cs typeface="Times New Roman"/>
              </a:rPr>
              <a:t>.</a:t>
            </a:r>
            <a:endParaRPr lang="ru-RU" sz="1050" dirty="0">
              <a:ea typeface="Calibri"/>
              <a:cs typeface="Times New Roman"/>
            </a:endParaRPr>
          </a:p>
        </p:txBody>
      </p:sp>
      <p:sp>
        <p:nvSpPr>
          <p:cNvPr id="3" name="Стрелка влево 2">
            <a:hlinkClick r:id="rId2" action="ppaction://hlinksldjump"/>
          </p:cNvPr>
          <p:cNvSpPr/>
          <p:nvPr/>
        </p:nvSpPr>
        <p:spPr>
          <a:xfrm>
            <a:off x="6228184" y="5229200"/>
            <a:ext cx="1728192" cy="864096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8119806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27584" y="1993759"/>
            <a:ext cx="7920880" cy="12249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3200" dirty="0">
                <a:latin typeface="Times New Roman"/>
                <a:ea typeface="Calibri"/>
                <a:cs typeface="Times New Roman"/>
              </a:rPr>
              <a:t>Какой знак надо поставить между 2 и 3, чтобы число стало больше 2, но меньше 3?</a:t>
            </a:r>
            <a:endParaRPr lang="ru-RU" sz="3200" dirty="0">
              <a:ea typeface="Calibri"/>
              <a:cs typeface="Times New Roman"/>
            </a:endParaRPr>
          </a:p>
        </p:txBody>
      </p:sp>
      <p:sp>
        <p:nvSpPr>
          <p:cNvPr id="3" name="Овальная выноска 2"/>
          <p:cNvSpPr/>
          <p:nvPr/>
        </p:nvSpPr>
        <p:spPr>
          <a:xfrm>
            <a:off x="6948264" y="5179354"/>
            <a:ext cx="1800200" cy="1057958"/>
          </a:xfrm>
          <a:prstGeom prst="wedgeEllipse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>
                <a:latin typeface="Times New Roman"/>
                <a:ea typeface="Calibri"/>
                <a:hlinkClick r:id="rId2" action="ppaction://hlinksldjump"/>
              </a:rPr>
              <a:t>Ответ</a:t>
            </a:r>
            <a:r>
              <a:rPr lang="ru-RU" dirty="0">
                <a:latin typeface="Times New Roman"/>
                <a:ea typeface="Calibri"/>
              </a:rPr>
              <a:t>: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15120342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563888" y="2916936"/>
            <a:ext cx="800219" cy="62350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3200" dirty="0">
                <a:latin typeface="Times New Roman"/>
                <a:ea typeface="Calibri"/>
                <a:cs typeface="Times New Roman"/>
              </a:rPr>
              <a:t>2,3</a:t>
            </a:r>
            <a:r>
              <a:rPr lang="ru-RU" sz="3200" dirty="0" smtClean="0">
                <a:latin typeface="Times New Roman"/>
                <a:ea typeface="Calibri"/>
                <a:cs typeface="Times New Roman"/>
              </a:rPr>
              <a:t>.</a:t>
            </a:r>
            <a:endParaRPr lang="ru-RU" sz="1050" dirty="0">
              <a:ea typeface="Calibri"/>
              <a:cs typeface="Times New Roman"/>
            </a:endParaRPr>
          </a:p>
        </p:txBody>
      </p:sp>
      <p:sp>
        <p:nvSpPr>
          <p:cNvPr id="3" name="Стрелка влево 2">
            <a:hlinkClick r:id="rId2" action="ppaction://hlinksldjump"/>
          </p:cNvPr>
          <p:cNvSpPr/>
          <p:nvPr/>
        </p:nvSpPr>
        <p:spPr>
          <a:xfrm>
            <a:off x="6660232" y="5157192"/>
            <a:ext cx="1584176" cy="792088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787203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333374" y="2492896"/>
            <a:ext cx="6624736" cy="17912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3200" dirty="0" smtClean="0">
                <a:latin typeface="Times New Roman"/>
                <a:ea typeface="Calibri"/>
                <a:cs typeface="Times New Roman"/>
              </a:rPr>
              <a:t>Кто </a:t>
            </a:r>
            <a:r>
              <a:rPr lang="ru-RU" sz="3200" dirty="0">
                <a:latin typeface="Times New Roman"/>
                <a:ea typeface="Calibri"/>
                <a:cs typeface="Times New Roman"/>
              </a:rPr>
              <a:t>«подчинил» алгебру геометрии, т.е. вывел геометрию на первое место?</a:t>
            </a:r>
            <a:endParaRPr lang="ru-RU" sz="3200" dirty="0">
              <a:ea typeface="Calibri"/>
              <a:cs typeface="Times New Roman"/>
            </a:endParaRPr>
          </a:p>
        </p:txBody>
      </p:sp>
      <p:sp>
        <p:nvSpPr>
          <p:cNvPr id="4" name="Овальная выноска 3"/>
          <p:cNvSpPr/>
          <p:nvPr/>
        </p:nvSpPr>
        <p:spPr>
          <a:xfrm>
            <a:off x="6588224" y="5157192"/>
            <a:ext cx="2016224" cy="1008112"/>
          </a:xfrm>
          <a:prstGeom prst="wedgeEllipse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>
                <a:latin typeface="Times New Roman"/>
                <a:ea typeface="Calibri"/>
                <a:hlinkClick r:id="rId2" action="ppaction://hlinksldjump"/>
              </a:rPr>
              <a:t>Ответ</a:t>
            </a:r>
            <a:r>
              <a:rPr lang="ru-RU" sz="3200" dirty="0">
                <a:latin typeface="Times New Roman"/>
                <a:ea typeface="Calibri"/>
              </a:rPr>
              <a:t>: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23629662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563888" y="2881101"/>
            <a:ext cx="1518364" cy="61324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3200" dirty="0">
                <a:latin typeface="Times New Roman"/>
                <a:ea typeface="Calibri"/>
                <a:cs typeface="Times New Roman"/>
              </a:rPr>
              <a:t>Евклид</a:t>
            </a:r>
            <a:r>
              <a:rPr lang="ru-RU" dirty="0">
                <a:latin typeface="Times New Roman"/>
                <a:ea typeface="Calibri"/>
                <a:cs typeface="Times New Roman"/>
              </a:rPr>
              <a:t>.</a:t>
            </a:r>
            <a:endParaRPr lang="ru-RU" sz="1050" dirty="0">
              <a:ea typeface="Calibri"/>
              <a:cs typeface="Times New Roman"/>
            </a:endParaRPr>
          </a:p>
        </p:txBody>
      </p:sp>
      <p:sp>
        <p:nvSpPr>
          <p:cNvPr id="3" name="Стрелка влево 2">
            <a:hlinkClick r:id="rId2" action="ppaction://hlinksldjump"/>
          </p:cNvPr>
          <p:cNvSpPr/>
          <p:nvPr/>
        </p:nvSpPr>
        <p:spPr>
          <a:xfrm>
            <a:off x="6444208" y="5229200"/>
            <a:ext cx="1800200" cy="864096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503945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123728" y="1620267"/>
            <a:ext cx="5832648" cy="17912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3200" dirty="0" smtClean="0">
                <a:latin typeface="Times New Roman"/>
                <a:ea typeface="Calibri"/>
                <a:cs typeface="Times New Roman"/>
              </a:rPr>
              <a:t> </a:t>
            </a:r>
            <a:r>
              <a:rPr lang="ru-RU" sz="3200" dirty="0">
                <a:latin typeface="Times New Roman"/>
                <a:ea typeface="Calibri"/>
                <a:cs typeface="Times New Roman"/>
              </a:rPr>
              <a:t>Название, какого раздела математики происходит от греческого слова «число»?</a:t>
            </a:r>
            <a:endParaRPr lang="ru-RU" sz="3200" dirty="0">
              <a:ea typeface="Calibri"/>
              <a:cs typeface="Times New Roman"/>
            </a:endParaRPr>
          </a:p>
        </p:txBody>
      </p:sp>
      <p:sp>
        <p:nvSpPr>
          <p:cNvPr id="3" name="Овальная выноска 2"/>
          <p:cNvSpPr/>
          <p:nvPr/>
        </p:nvSpPr>
        <p:spPr>
          <a:xfrm>
            <a:off x="6012160" y="5157192"/>
            <a:ext cx="2160240" cy="1008112"/>
          </a:xfrm>
          <a:prstGeom prst="wedgeEllipse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>
                <a:latin typeface="Times New Roman"/>
                <a:ea typeface="Calibri"/>
                <a:hlinkClick r:id="rId2" action="ppaction://hlinksldjump"/>
              </a:rPr>
              <a:t>Ответ</a:t>
            </a:r>
            <a:r>
              <a:rPr lang="ru-RU" sz="3200" dirty="0">
                <a:latin typeface="Times New Roman"/>
                <a:ea typeface="Calibri"/>
              </a:rPr>
              <a:t>: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41215136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131840" y="2780928"/>
            <a:ext cx="2446695" cy="61324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3200" dirty="0">
                <a:latin typeface="Times New Roman"/>
                <a:ea typeface="Calibri"/>
                <a:cs typeface="Times New Roman"/>
              </a:rPr>
              <a:t>Арифметика</a:t>
            </a:r>
            <a:r>
              <a:rPr lang="ru-RU" dirty="0">
                <a:latin typeface="Times New Roman"/>
                <a:ea typeface="Calibri"/>
                <a:cs typeface="Times New Roman"/>
              </a:rPr>
              <a:t>.</a:t>
            </a:r>
            <a:endParaRPr lang="ru-RU" sz="1050" dirty="0">
              <a:ea typeface="Calibri"/>
              <a:cs typeface="Times New Roman"/>
            </a:endParaRPr>
          </a:p>
        </p:txBody>
      </p:sp>
      <p:sp>
        <p:nvSpPr>
          <p:cNvPr id="3" name="Стрелка влево 2">
            <a:hlinkClick r:id="rId2" action="ppaction://hlinksldjump"/>
          </p:cNvPr>
          <p:cNvSpPr/>
          <p:nvPr/>
        </p:nvSpPr>
        <p:spPr>
          <a:xfrm>
            <a:off x="6732240" y="5085184"/>
            <a:ext cx="1554472" cy="792088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237152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403648" y="2348880"/>
            <a:ext cx="5886400" cy="17912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3200" dirty="0">
                <a:latin typeface="Times New Roman"/>
                <a:ea typeface="Calibri"/>
                <a:cs typeface="Times New Roman"/>
              </a:rPr>
              <a:t>30. «Сюрприз». Какие цифры мы, как правило, используем: арабские или индийские?</a:t>
            </a:r>
            <a:endParaRPr lang="ru-RU" sz="3200" dirty="0">
              <a:ea typeface="Calibri"/>
              <a:cs typeface="Times New Roman"/>
            </a:endParaRPr>
          </a:p>
        </p:txBody>
      </p:sp>
      <p:sp>
        <p:nvSpPr>
          <p:cNvPr id="3" name="Овальная выноска 2"/>
          <p:cNvSpPr/>
          <p:nvPr/>
        </p:nvSpPr>
        <p:spPr>
          <a:xfrm>
            <a:off x="6156176" y="5301208"/>
            <a:ext cx="2016224" cy="1008112"/>
          </a:xfrm>
          <a:prstGeom prst="wedgeEllipse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>
                <a:latin typeface="Times New Roman"/>
                <a:ea typeface="Calibri"/>
                <a:hlinkClick r:id="rId2" action="ppaction://hlinksldjump"/>
              </a:rPr>
              <a:t>Ответ</a:t>
            </a:r>
            <a:r>
              <a:rPr lang="ru-RU" sz="3200" dirty="0">
                <a:latin typeface="Times New Roman"/>
                <a:ea typeface="Calibri"/>
              </a:rPr>
              <a:t>: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32910230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059832" y="2912159"/>
            <a:ext cx="2234907" cy="6227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3200" dirty="0">
                <a:latin typeface="Times New Roman"/>
                <a:ea typeface="Calibri"/>
                <a:cs typeface="Times New Roman"/>
              </a:rPr>
              <a:t>Индийские.</a:t>
            </a:r>
            <a:endParaRPr lang="ru-RU" sz="3200" dirty="0">
              <a:ea typeface="Calibri"/>
              <a:cs typeface="Times New Roman"/>
            </a:endParaRPr>
          </a:p>
        </p:txBody>
      </p:sp>
      <p:sp>
        <p:nvSpPr>
          <p:cNvPr id="3" name="Стрелка влево 2">
            <a:hlinkClick r:id="rId2" action="ppaction://hlinksldjump"/>
          </p:cNvPr>
          <p:cNvSpPr/>
          <p:nvPr/>
        </p:nvSpPr>
        <p:spPr>
          <a:xfrm>
            <a:off x="6012160" y="5157192"/>
            <a:ext cx="1656184" cy="864096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981745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907704" y="2420888"/>
            <a:ext cx="5238328" cy="17912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3200" dirty="0" smtClean="0">
                <a:latin typeface="Times New Roman"/>
                <a:ea typeface="Calibri"/>
                <a:cs typeface="Times New Roman"/>
              </a:rPr>
              <a:t>Истинным </a:t>
            </a:r>
            <a:r>
              <a:rPr lang="ru-RU" sz="3200" dirty="0">
                <a:latin typeface="Times New Roman"/>
                <a:ea typeface="Calibri"/>
                <a:cs typeface="Times New Roman"/>
              </a:rPr>
              <a:t>или ложным утверждением является софизм?</a:t>
            </a:r>
            <a:endParaRPr lang="ru-RU" sz="3200" dirty="0">
              <a:ea typeface="Calibri"/>
              <a:cs typeface="Times New Roman"/>
            </a:endParaRPr>
          </a:p>
        </p:txBody>
      </p:sp>
      <p:sp>
        <p:nvSpPr>
          <p:cNvPr id="3" name="Овальная выноска 2"/>
          <p:cNvSpPr/>
          <p:nvPr/>
        </p:nvSpPr>
        <p:spPr>
          <a:xfrm>
            <a:off x="5652120" y="4869160"/>
            <a:ext cx="1944216" cy="936104"/>
          </a:xfrm>
          <a:prstGeom prst="wedgeEllipse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>
                <a:latin typeface="Times New Roman"/>
                <a:ea typeface="Calibri"/>
                <a:hlinkClick r:id="rId2" action="ppaction://hlinksldjump"/>
              </a:rPr>
              <a:t>Ответ</a:t>
            </a:r>
            <a:r>
              <a:rPr lang="ru-RU" sz="3200" dirty="0">
                <a:latin typeface="Times New Roman"/>
                <a:ea typeface="Calibri"/>
              </a:rPr>
              <a:t>: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40193989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05517970"/>
              </p:ext>
            </p:extLst>
          </p:nvPr>
        </p:nvGraphicFramePr>
        <p:xfrm>
          <a:off x="899592" y="1844824"/>
          <a:ext cx="7344816" cy="3744417"/>
        </p:xfrm>
        <a:graphic>
          <a:graphicData uri="http://schemas.openxmlformats.org/drawingml/2006/table">
            <a:tbl>
              <a:tblPr firstRow="1" firstCol="1" bandRow="1"/>
              <a:tblGrid>
                <a:gridCol w="2691897"/>
                <a:gridCol w="874292"/>
                <a:gridCol w="978593"/>
                <a:gridCol w="978593"/>
                <a:gridCol w="978593"/>
                <a:gridCol w="842848"/>
              </a:tblGrid>
              <a:tr h="83539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Тема</a:t>
                      </a:r>
                      <a:endParaRPr lang="ru-RU" sz="3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5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Стоимость вопроса</a:t>
                      </a:r>
                      <a:endParaRPr lang="ru-RU" sz="3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23824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От трех до пять</a:t>
                      </a:r>
                      <a:endParaRPr lang="ru-RU" sz="3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 dirty="0">
                          <a:effectLst/>
                          <a:latin typeface="Times New Roman"/>
                          <a:ea typeface="Calibri"/>
                          <a:cs typeface="Times New Roman"/>
                          <a:hlinkClick r:id="rId2" action="ppaction://hlinksldjump"/>
                        </a:rPr>
                        <a:t>10</a:t>
                      </a:r>
                      <a:endParaRPr lang="ru-RU" sz="3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 dirty="0">
                          <a:effectLst/>
                          <a:latin typeface="Times New Roman"/>
                          <a:ea typeface="Calibri"/>
                          <a:cs typeface="Times New Roman"/>
                          <a:hlinkClick r:id="rId3" action="ppaction://hlinksldjump"/>
                        </a:rPr>
                        <a:t>20</a:t>
                      </a:r>
                      <a:endParaRPr lang="ru-RU" sz="3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 dirty="0">
                          <a:effectLst/>
                          <a:latin typeface="Times New Roman"/>
                          <a:ea typeface="Calibri"/>
                          <a:cs typeface="Times New Roman"/>
                          <a:hlinkClick r:id="rId4" action="ppaction://hlinksldjump"/>
                        </a:rPr>
                        <a:t>30</a:t>
                      </a:r>
                      <a:endParaRPr lang="ru-RU" sz="3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 dirty="0">
                          <a:effectLst/>
                          <a:latin typeface="Times New Roman"/>
                          <a:ea typeface="Calibri"/>
                          <a:cs typeface="Times New Roman"/>
                          <a:hlinkClick r:id="rId5" action="ppaction://hlinksldjump"/>
                        </a:rPr>
                        <a:t>40</a:t>
                      </a:r>
                      <a:endParaRPr lang="ru-RU" sz="3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 dirty="0">
                          <a:effectLst/>
                          <a:latin typeface="Times New Roman"/>
                          <a:ea typeface="Calibri"/>
                          <a:cs typeface="Times New Roman"/>
                          <a:hlinkClick r:id="rId6" action="ppaction://hlinksldjump"/>
                        </a:rPr>
                        <a:t>50</a:t>
                      </a:r>
                      <a:endParaRPr lang="ru-RU" sz="3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3539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Из истории</a:t>
                      </a:r>
                      <a:endParaRPr lang="ru-RU" sz="3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 dirty="0">
                          <a:effectLst/>
                          <a:latin typeface="Times New Roman"/>
                          <a:ea typeface="Calibri"/>
                          <a:cs typeface="Times New Roman"/>
                          <a:hlinkClick r:id="rId7" action="ppaction://hlinksldjump"/>
                        </a:rPr>
                        <a:t>10</a:t>
                      </a:r>
                      <a:endParaRPr lang="ru-RU" sz="3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 dirty="0">
                          <a:effectLst/>
                          <a:latin typeface="Times New Roman"/>
                          <a:ea typeface="Calibri"/>
                          <a:cs typeface="Times New Roman"/>
                          <a:hlinkClick r:id="rId8" action="ppaction://hlinksldjump"/>
                        </a:rPr>
                        <a:t>20</a:t>
                      </a:r>
                      <a:endParaRPr lang="ru-RU" sz="3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 dirty="0">
                          <a:effectLst/>
                          <a:latin typeface="Times New Roman"/>
                          <a:ea typeface="Calibri"/>
                          <a:cs typeface="Times New Roman"/>
                          <a:hlinkClick r:id="rId9" action="ppaction://hlinksldjump"/>
                        </a:rPr>
                        <a:t>30</a:t>
                      </a:r>
                      <a:endParaRPr lang="ru-RU" sz="3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 dirty="0" smtClean="0">
                          <a:effectLst/>
                          <a:latin typeface="Times New Roman"/>
                          <a:ea typeface="Calibri"/>
                          <a:cs typeface="Times New Roman"/>
                          <a:hlinkClick r:id="rId10" action="ppaction://hlinksldjump"/>
                        </a:rPr>
                        <a:t>40</a:t>
                      </a:r>
                      <a:endParaRPr lang="ru-RU" sz="3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 dirty="0">
                          <a:effectLst/>
                          <a:latin typeface="Times New Roman"/>
                          <a:ea typeface="Calibri"/>
                          <a:cs typeface="Times New Roman"/>
                          <a:hlinkClick r:id="rId11" action="ppaction://hlinksldjump"/>
                        </a:rPr>
                        <a:t>50</a:t>
                      </a:r>
                      <a:endParaRPr lang="ru-RU" sz="3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3539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Все о числах</a:t>
                      </a:r>
                      <a:endParaRPr lang="ru-RU" sz="3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 dirty="0">
                          <a:effectLst/>
                          <a:latin typeface="Times New Roman"/>
                          <a:ea typeface="Calibri"/>
                          <a:cs typeface="Times New Roman"/>
                          <a:hlinkClick r:id="rId12" action="ppaction://hlinksldjump"/>
                        </a:rPr>
                        <a:t>10</a:t>
                      </a:r>
                      <a:endParaRPr lang="ru-RU" sz="3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 dirty="0">
                          <a:effectLst/>
                          <a:latin typeface="Times New Roman"/>
                          <a:ea typeface="Calibri"/>
                          <a:cs typeface="Times New Roman"/>
                          <a:hlinkClick r:id="rId13" action="ppaction://hlinksldjump"/>
                        </a:rPr>
                        <a:t>20</a:t>
                      </a:r>
                      <a:endParaRPr lang="ru-RU" sz="3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 dirty="0">
                          <a:effectLst/>
                          <a:latin typeface="Times New Roman"/>
                          <a:ea typeface="Calibri"/>
                          <a:cs typeface="Times New Roman"/>
                          <a:hlinkClick r:id="rId14" action="ppaction://hlinksldjump"/>
                        </a:rPr>
                        <a:t>30</a:t>
                      </a:r>
                      <a:endParaRPr lang="ru-RU" sz="3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 dirty="0">
                          <a:effectLst/>
                          <a:latin typeface="Times New Roman"/>
                          <a:ea typeface="Calibri"/>
                          <a:cs typeface="Times New Roman"/>
                          <a:hlinkClick r:id="rId15" action="ppaction://hlinksldjump"/>
                        </a:rPr>
                        <a:t>40</a:t>
                      </a:r>
                      <a:endParaRPr lang="ru-RU" sz="3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 dirty="0">
                          <a:effectLst/>
                          <a:latin typeface="Times New Roman"/>
                          <a:ea typeface="Calibri"/>
                          <a:cs typeface="Times New Roman"/>
                          <a:hlinkClick r:id="rId16" action="ppaction://hlinksldjump"/>
                        </a:rPr>
                        <a:t>50</a:t>
                      </a:r>
                      <a:endParaRPr lang="ru-RU" sz="3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1115616" y="548997"/>
            <a:ext cx="6912768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«</a:t>
            </a:r>
            <a:r>
              <a:rPr kumimoji="0" lang="ru-RU" alt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Синий</a:t>
            </a:r>
            <a:r>
              <a:rPr kumimoji="0" lang="ru-RU" alt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»</a:t>
            </a:r>
            <a:r>
              <a:rPr kumimoji="0" lang="ru-RU" alt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раунд</a:t>
            </a:r>
            <a:endParaRPr kumimoji="0" lang="ru-RU" alt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123269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491880" y="2905821"/>
            <a:ext cx="1789721" cy="6227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3200" dirty="0">
                <a:latin typeface="Times New Roman"/>
                <a:ea typeface="Calibri"/>
                <a:cs typeface="Times New Roman"/>
              </a:rPr>
              <a:t>Ложным.</a:t>
            </a:r>
            <a:endParaRPr lang="ru-RU" sz="3200" dirty="0">
              <a:ea typeface="Calibri"/>
              <a:cs typeface="Times New Roman"/>
            </a:endParaRPr>
          </a:p>
        </p:txBody>
      </p:sp>
      <p:sp>
        <p:nvSpPr>
          <p:cNvPr id="3" name="Стрелка влево 2">
            <a:hlinkClick r:id="rId2" action="ppaction://hlinksldjump"/>
          </p:cNvPr>
          <p:cNvSpPr/>
          <p:nvPr/>
        </p:nvSpPr>
        <p:spPr>
          <a:xfrm flipV="1">
            <a:off x="6378278" y="5313952"/>
            <a:ext cx="1578097" cy="779343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141122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051720" y="2060848"/>
            <a:ext cx="4572000" cy="1224951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3200" dirty="0" smtClean="0">
                <a:latin typeface="Times New Roman"/>
                <a:ea typeface="Calibri"/>
                <a:cs typeface="Times New Roman"/>
              </a:rPr>
              <a:t>Назовите </a:t>
            </a:r>
            <a:r>
              <a:rPr lang="ru-RU" sz="3200" dirty="0">
                <a:latin typeface="Times New Roman"/>
                <a:ea typeface="Calibri"/>
                <a:cs typeface="Times New Roman"/>
              </a:rPr>
              <a:t>первые «математические знаки».</a:t>
            </a:r>
            <a:endParaRPr lang="ru-RU" sz="3200" dirty="0">
              <a:ea typeface="Calibri"/>
              <a:cs typeface="Times New Roman"/>
            </a:endParaRPr>
          </a:p>
        </p:txBody>
      </p:sp>
      <p:sp>
        <p:nvSpPr>
          <p:cNvPr id="3" name="Овальная выноска 2"/>
          <p:cNvSpPr/>
          <p:nvPr/>
        </p:nvSpPr>
        <p:spPr>
          <a:xfrm>
            <a:off x="5940152" y="5085184"/>
            <a:ext cx="1944216" cy="936104"/>
          </a:xfrm>
          <a:prstGeom prst="wedgeEllipse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>
                <a:latin typeface="Times New Roman"/>
                <a:ea typeface="Calibri"/>
                <a:hlinkClick r:id="rId2" action="ppaction://hlinksldjump"/>
              </a:rPr>
              <a:t>Ответ</a:t>
            </a:r>
            <a:r>
              <a:rPr lang="ru-RU" dirty="0">
                <a:latin typeface="Times New Roman"/>
                <a:ea typeface="Calibri"/>
              </a:rPr>
              <a:t>: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288454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347864" y="2708920"/>
            <a:ext cx="2181431" cy="61324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3200" dirty="0">
                <a:latin typeface="Times New Roman"/>
                <a:ea typeface="Calibri"/>
                <a:cs typeface="Times New Roman"/>
              </a:rPr>
              <a:t>Это цифры</a:t>
            </a:r>
            <a:r>
              <a:rPr lang="ru-RU" dirty="0">
                <a:latin typeface="Times New Roman"/>
                <a:ea typeface="Calibri"/>
                <a:cs typeface="Times New Roman"/>
              </a:rPr>
              <a:t>.</a:t>
            </a:r>
            <a:endParaRPr lang="ru-RU" sz="1050" dirty="0">
              <a:ea typeface="Calibri"/>
              <a:cs typeface="Times New Roman"/>
            </a:endParaRPr>
          </a:p>
        </p:txBody>
      </p:sp>
      <p:sp>
        <p:nvSpPr>
          <p:cNvPr id="3" name="Стрелка влево 2">
            <a:hlinkClick r:id="rId2" action="ppaction://hlinksldjump"/>
          </p:cNvPr>
          <p:cNvSpPr/>
          <p:nvPr/>
        </p:nvSpPr>
        <p:spPr>
          <a:xfrm>
            <a:off x="6012160" y="5229200"/>
            <a:ext cx="1656184" cy="72008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016547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403648" y="1903422"/>
            <a:ext cx="6480720" cy="17912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3200" dirty="0" smtClean="0">
                <a:latin typeface="Times New Roman"/>
                <a:ea typeface="Calibri"/>
                <a:cs typeface="Times New Roman"/>
              </a:rPr>
              <a:t>В </a:t>
            </a:r>
            <a:r>
              <a:rPr lang="ru-RU" sz="3200" dirty="0">
                <a:latin typeface="Times New Roman"/>
                <a:ea typeface="Calibri"/>
                <a:cs typeface="Times New Roman"/>
              </a:rPr>
              <a:t>какой системе счисления мы выполняем арифметические действия?</a:t>
            </a:r>
            <a:endParaRPr lang="ru-RU" sz="1600" dirty="0">
              <a:ea typeface="Calibri"/>
              <a:cs typeface="Times New Roman"/>
            </a:endParaRPr>
          </a:p>
        </p:txBody>
      </p:sp>
      <p:sp>
        <p:nvSpPr>
          <p:cNvPr id="3" name="Овальная выноска 2"/>
          <p:cNvSpPr/>
          <p:nvPr/>
        </p:nvSpPr>
        <p:spPr>
          <a:xfrm>
            <a:off x="6516216" y="4797610"/>
            <a:ext cx="1872208" cy="864096"/>
          </a:xfrm>
          <a:prstGeom prst="wedgeEllipse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>
                <a:latin typeface="Times New Roman"/>
                <a:ea typeface="Calibri"/>
                <a:hlinkClick r:id="rId2" action="ppaction://hlinksldjump"/>
              </a:rPr>
              <a:t>Ответ</a:t>
            </a:r>
            <a:r>
              <a:rPr lang="ru-RU" sz="3200" dirty="0">
                <a:latin typeface="Times New Roman"/>
                <a:ea typeface="Calibri"/>
              </a:rPr>
              <a:t>: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21602465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131840" y="2891073"/>
            <a:ext cx="2687531" cy="6227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3200" dirty="0">
                <a:latin typeface="Times New Roman"/>
                <a:ea typeface="Calibri"/>
                <a:cs typeface="Times New Roman"/>
              </a:rPr>
              <a:t>В десятичной.</a:t>
            </a:r>
            <a:endParaRPr lang="ru-RU" sz="3200" dirty="0">
              <a:ea typeface="Calibri"/>
              <a:cs typeface="Times New Roman"/>
            </a:endParaRPr>
          </a:p>
        </p:txBody>
      </p:sp>
      <p:sp>
        <p:nvSpPr>
          <p:cNvPr id="3" name="Стрелка влево 2">
            <a:hlinkClick r:id="rId2" action="ppaction://hlinksldjump"/>
          </p:cNvPr>
          <p:cNvSpPr/>
          <p:nvPr/>
        </p:nvSpPr>
        <p:spPr>
          <a:xfrm>
            <a:off x="6660232" y="5229201"/>
            <a:ext cx="1800200" cy="864094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783605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276434" y="1852625"/>
            <a:ext cx="5607934" cy="17912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3200" dirty="0" smtClean="0">
                <a:latin typeface="Times New Roman"/>
                <a:ea typeface="Calibri"/>
                <a:cs typeface="Times New Roman"/>
              </a:rPr>
              <a:t>Кто </a:t>
            </a:r>
            <a:r>
              <a:rPr lang="ru-RU" sz="3200" dirty="0">
                <a:latin typeface="Times New Roman"/>
                <a:ea typeface="Calibri"/>
                <a:cs typeface="Times New Roman"/>
              </a:rPr>
              <a:t>впервые разделил числа на четные и не четные, простые и составные?</a:t>
            </a:r>
            <a:endParaRPr lang="ru-RU" sz="3200" dirty="0">
              <a:ea typeface="Calibri"/>
              <a:cs typeface="Times New Roman"/>
            </a:endParaRPr>
          </a:p>
        </p:txBody>
      </p:sp>
      <p:sp>
        <p:nvSpPr>
          <p:cNvPr id="3" name="Овальная выноска 2"/>
          <p:cNvSpPr/>
          <p:nvPr/>
        </p:nvSpPr>
        <p:spPr>
          <a:xfrm>
            <a:off x="6444208" y="4725144"/>
            <a:ext cx="2016224" cy="1080120"/>
          </a:xfrm>
          <a:prstGeom prst="wedgeEllipse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>
                <a:latin typeface="Times New Roman"/>
                <a:ea typeface="Calibri"/>
                <a:hlinkClick r:id="rId2" action="ppaction://hlinksldjump"/>
              </a:rPr>
              <a:t>Ответ</a:t>
            </a:r>
            <a:r>
              <a:rPr lang="ru-RU" sz="3200" dirty="0">
                <a:latin typeface="Times New Roman"/>
                <a:ea typeface="Calibri"/>
              </a:rPr>
              <a:t>: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37838426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347864" y="2610314"/>
            <a:ext cx="1775871" cy="61324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3200" dirty="0">
                <a:latin typeface="Times New Roman"/>
                <a:ea typeface="Calibri"/>
                <a:cs typeface="Times New Roman"/>
              </a:rPr>
              <a:t>Пифагор</a:t>
            </a:r>
            <a:r>
              <a:rPr lang="ru-RU" dirty="0">
                <a:latin typeface="Times New Roman"/>
                <a:ea typeface="Calibri"/>
                <a:cs typeface="Times New Roman"/>
              </a:rPr>
              <a:t>.</a:t>
            </a:r>
            <a:endParaRPr lang="ru-RU" sz="1050" dirty="0">
              <a:ea typeface="Calibri"/>
              <a:cs typeface="Times New Roman"/>
            </a:endParaRPr>
          </a:p>
        </p:txBody>
      </p:sp>
      <p:sp>
        <p:nvSpPr>
          <p:cNvPr id="3" name="Стрелка влево 2">
            <a:hlinkClick r:id="rId2" action="ppaction://hlinksldjump"/>
          </p:cNvPr>
          <p:cNvSpPr/>
          <p:nvPr/>
        </p:nvSpPr>
        <p:spPr>
          <a:xfrm>
            <a:off x="6444208" y="5373216"/>
            <a:ext cx="1584176" cy="72008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868217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979712" y="2564925"/>
            <a:ext cx="6035627" cy="6227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3200" dirty="0">
                <a:latin typeface="Times New Roman"/>
                <a:ea typeface="Calibri"/>
                <a:cs typeface="Times New Roman"/>
              </a:rPr>
              <a:t>30. Число выражающую дюжину.</a:t>
            </a:r>
            <a:endParaRPr lang="ru-RU" sz="3200" dirty="0">
              <a:ea typeface="Calibri"/>
              <a:cs typeface="Times New Roman"/>
            </a:endParaRPr>
          </a:p>
        </p:txBody>
      </p:sp>
      <p:sp>
        <p:nvSpPr>
          <p:cNvPr id="3" name="Овальная выноска 2"/>
          <p:cNvSpPr/>
          <p:nvPr/>
        </p:nvSpPr>
        <p:spPr>
          <a:xfrm>
            <a:off x="6228183" y="4941168"/>
            <a:ext cx="1944217" cy="1152128"/>
          </a:xfrm>
          <a:prstGeom prst="wedgeEllipse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>
                <a:latin typeface="Times New Roman"/>
                <a:ea typeface="Calibri"/>
                <a:hlinkClick r:id="rId2" action="ppaction://hlinksldjump"/>
              </a:rPr>
              <a:t>Ответ</a:t>
            </a:r>
            <a:r>
              <a:rPr lang="ru-RU" dirty="0">
                <a:latin typeface="Times New Roman"/>
                <a:ea typeface="Calibri"/>
              </a:rPr>
              <a:t>: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965905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335397" y="3223559"/>
            <a:ext cx="697627" cy="6227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3200" dirty="0">
                <a:latin typeface="Times New Roman"/>
                <a:ea typeface="Calibri"/>
                <a:cs typeface="Times New Roman"/>
              </a:rPr>
              <a:t>12.</a:t>
            </a:r>
            <a:endParaRPr lang="ru-RU" sz="3200" dirty="0">
              <a:ea typeface="Calibri"/>
              <a:cs typeface="Times New Roman"/>
            </a:endParaRPr>
          </a:p>
        </p:txBody>
      </p:sp>
      <p:sp>
        <p:nvSpPr>
          <p:cNvPr id="3" name="Стрелка влево 2">
            <a:hlinkClick r:id="rId2" action="ppaction://hlinksldjump"/>
          </p:cNvPr>
          <p:cNvSpPr/>
          <p:nvPr/>
        </p:nvSpPr>
        <p:spPr>
          <a:xfrm>
            <a:off x="6084168" y="5013176"/>
            <a:ext cx="1728192" cy="792088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959620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835696" y="2638667"/>
            <a:ext cx="6024663" cy="6227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3200" dirty="0">
                <a:latin typeface="Times New Roman"/>
                <a:ea typeface="Calibri"/>
                <a:cs typeface="Times New Roman"/>
              </a:rPr>
              <a:t>20. Число, открытое Архимедом?</a:t>
            </a:r>
            <a:endParaRPr lang="ru-RU" sz="3200" dirty="0">
              <a:ea typeface="Calibri"/>
              <a:cs typeface="Times New Roman"/>
            </a:endParaRPr>
          </a:p>
        </p:txBody>
      </p:sp>
      <p:sp>
        <p:nvSpPr>
          <p:cNvPr id="3" name="Овальная выноска 2"/>
          <p:cNvSpPr/>
          <p:nvPr/>
        </p:nvSpPr>
        <p:spPr>
          <a:xfrm>
            <a:off x="6516216" y="4546888"/>
            <a:ext cx="1944216" cy="1152128"/>
          </a:xfrm>
          <a:prstGeom prst="wedgeEllipse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>
                <a:latin typeface="Times New Roman"/>
                <a:ea typeface="Calibri"/>
                <a:hlinkClick r:id="rId2" action="ppaction://hlinksldjump"/>
              </a:rPr>
              <a:t>Ответ</a:t>
            </a:r>
            <a:r>
              <a:rPr lang="ru-RU" sz="3200" dirty="0">
                <a:latin typeface="Times New Roman"/>
                <a:ea typeface="Calibri"/>
              </a:rPr>
              <a:t>: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3589305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403648" y="2348880"/>
            <a:ext cx="6390456" cy="28887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3200" dirty="0">
                <a:latin typeface="Times New Roman"/>
                <a:ea typeface="Calibri"/>
                <a:cs typeface="Times New Roman"/>
              </a:rPr>
              <a:t>Волк и лиса соревновались в беге. Кто какое место занял, если известно, что волк был одним из первых, а лиса была предпоследней? </a:t>
            </a:r>
            <a:endParaRPr lang="ru-RU" sz="3200" dirty="0">
              <a:ea typeface="Calibri"/>
              <a:cs typeface="Times New Roman"/>
            </a:endParaRPr>
          </a:p>
        </p:txBody>
      </p:sp>
      <p:sp>
        <p:nvSpPr>
          <p:cNvPr id="3" name="Овальная выноска 2"/>
          <p:cNvSpPr/>
          <p:nvPr/>
        </p:nvSpPr>
        <p:spPr>
          <a:xfrm>
            <a:off x="6012160" y="4869160"/>
            <a:ext cx="2088232" cy="1152128"/>
          </a:xfrm>
          <a:prstGeom prst="wedgeEllipse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>
                <a:solidFill>
                  <a:schemeClr val="bg1"/>
                </a:solidFill>
                <a:latin typeface="Times New Roman"/>
                <a:ea typeface="Calibri"/>
                <a:hlinkClick r:id="rId2" action="ppaction://hlinksldjump"/>
              </a:rPr>
              <a:t>Ответ</a:t>
            </a:r>
            <a:r>
              <a:rPr lang="ru-RU" sz="3200" dirty="0">
                <a:latin typeface="Times New Roman"/>
                <a:ea typeface="Calibri"/>
              </a:rPr>
              <a:t>: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32424373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75856" y="2912159"/>
            <a:ext cx="2395207" cy="6227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3200" dirty="0">
                <a:latin typeface="Times New Roman"/>
                <a:ea typeface="Calibri"/>
                <a:cs typeface="Times New Roman"/>
              </a:rPr>
              <a:t>Число «Пи».</a:t>
            </a:r>
            <a:endParaRPr lang="ru-RU" sz="3200" dirty="0">
              <a:ea typeface="Calibri"/>
              <a:cs typeface="Times New Roman"/>
            </a:endParaRPr>
          </a:p>
        </p:txBody>
      </p:sp>
      <p:sp>
        <p:nvSpPr>
          <p:cNvPr id="4" name="Стрелка влево 3">
            <a:hlinkClick r:id="rId2" action="ppaction://hlinksldjump"/>
          </p:cNvPr>
          <p:cNvSpPr/>
          <p:nvPr/>
        </p:nvSpPr>
        <p:spPr>
          <a:xfrm>
            <a:off x="6804248" y="5085184"/>
            <a:ext cx="1512168" cy="72008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127376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691680" y="1628800"/>
            <a:ext cx="6552728" cy="12249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3200" dirty="0" smtClean="0">
                <a:latin typeface="Times New Roman"/>
                <a:ea typeface="Calibri"/>
                <a:cs typeface="Times New Roman"/>
              </a:rPr>
              <a:t>Чем </a:t>
            </a:r>
            <a:r>
              <a:rPr lang="ru-RU" sz="3200" dirty="0">
                <a:latin typeface="Times New Roman"/>
                <a:ea typeface="Calibri"/>
                <a:cs typeface="Times New Roman"/>
              </a:rPr>
              <a:t>в математике выражают результат счета или измерения?</a:t>
            </a:r>
            <a:endParaRPr lang="ru-RU" sz="3200" dirty="0">
              <a:ea typeface="Calibri"/>
              <a:cs typeface="Times New Roman"/>
            </a:endParaRPr>
          </a:p>
        </p:txBody>
      </p:sp>
      <p:sp>
        <p:nvSpPr>
          <p:cNvPr id="3" name="Овальная выноска 2"/>
          <p:cNvSpPr/>
          <p:nvPr/>
        </p:nvSpPr>
        <p:spPr>
          <a:xfrm>
            <a:off x="6084168" y="4797152"/>
            <a:ext cx="1944216" cy="936104"/>
          </a:xfrm>
          <a:prstGeom prst="wedgeEllipse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>
                <a:latin typeface="Times New Roman"/>
                <a:ea typeface="Calibri"/>
                <a:hlinkClick r:id="rId2" action="ppaction://hlinksldjump"/>
              </a:rPr>
              <a:t>Ответ</a:t>
            </a:r>
            <a:r>
              <a:rPr lang="ru-RU" sz="3200" dirty="0">
                <a:latin typeface="Times New Roman"/>
                <a:ea typeface="Calibri"/>
              </a:rPr>
              <a:t>: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40661238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89031" y="2876324"/>
            <a:ext cx="1617943" cy="6227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3200" dirty="0">
                <a:latin typeface="Times New Roman"/>
                <a:ea typeface="Calibri"/>
                <a:cs typeface="Times New Roman"/>
              </a:rPr>
              <a:t>Числом.</a:t>
            </a:r>
            <a:endParaRPr lang="ru-RU" sz="3200" dirty="0">
              <a:ea typeface="Calibri"/>
              <a:cs typeface="Times New Roman"/>
            </a:endParaRPr>
          </a:p>
        </p:txBody>
      </p:sp>
      <p:sp>
        <p:nvSpPr>
          <p:cNvPr id="3" name="Стрелка влево 2">
            <a:hlinkClick r:id="rId2" action="ppaction://hlinksldjump"/>
          </p:cNvPr>
          <p:cNvSpPr/>
          <p:nvPr/>
        </p:nvSpPr>
        <p:spPr>
          <a:xfrm>
            <a:off x="6372200" y="5301208"/>
            <a:ext cx="1800200" cy="772664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163074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43918132"/>
              </p:ext>
            </p:extLst>
          </p:nvPr>
        </p:nvGraphicFramePr>
        <p:xfrm>
          <a:off x="1115617" y="1988840"/>
          <a:ext cx="7200800" cy="3168352"/>
        </p:xfrm>
        <a:graphic>
          <a:graphicData uri="http://schemas.openxmlformats.org/drawingml/2006/table">
            <a:tbl>
              <a:tblPr firstRow="1" firstCol="1" bandRow="1"/>
              <a:tblGrid>
                <a:gridCol w="2639116"/>
                <a:gridCol w="857148"/>
                <a:gridCol w="959405"/>
                <a:gridCol w="959405"/>
                <a:gridCol w="959405"/>
                <a:gridCol w="826321"/>
              </a:tblGrid>
              <a:tr h="79208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Тема</a:t>
                      </a:r>
                      <a:endParaRPr lang="ru-RU" sz="3200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5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Стоимость вопроса</a:t>
                      </a:r>
                      <a:endParaRPr lang="ru-RU" sz="320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79208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Алгебра</a:t>
                      </a:r>
                      <a:endParaRPr lang="ru-RU" sz="3200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  <a:hlinkClick r:id="rId2" action="ppaction://hlinksldjump"/>
                        </a:rPr>
                        <a:t>100</a:t>
                      </a:r>
                      <a:endParaRPr lang="ru-RU" sz="3200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  <a:hlinkClick r:id="rId3" action="ppaction://hlinksldjump"/>
                        </a:rPr>
                        <a:t>80</a:t>
                      </a:r>
                      <a:endParaRPr lang="ru-RU" sz="3200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  <a:hlinkClick r:id="rId4" action="ppaction://hlinksldjump"/>
                        </a:rPr>
                        <a:t>60</a:t>
                      </a:r>
                      <a:endParaRPr lang="ru-RU" sz="3200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  <a:hlinkClick r:id="rId5" action="ppaction://hlinksldjump"/>
                        </a:rPr>
                        <a:t>40</a:t>
                      </a:r>
                      <a:endParaRPr lang="ru-RU" sz="3200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  <a:hlinkClick r:id="rId6" action="ppaction://hlinksldjump"/>
                        </a:rPr>
                        <a:t>20</a:t>
                      </a:r>
                      <a:endParaRPr lang="ru-RU" sz="3200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9208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Геометрия</a:t>
                      </a:r>
                      <a:endParaRPr lang="ru-RU" sz="320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  <a:hlinkClick r:id="rId7" action="ppaction://hlinksldjump"/>
                        </a:rPr>
                        <a:t>100</a:t>
                      </a:r>
                      <a:endParaRPr lang="ru-RU" sz="3200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  <a:hlinkClick r:id="rId8" action="ppaction://hlinksldjump"/>
                        </a:rPr>
                        <a:t>80</a:t>
                      </a:r>
                      <a:endParaRPr lang="ru-RU" sz="3200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  <a:hlinkClick r:id="rId9" action="ppaction://hlinksldjump"/>
                        </a:rPr>
                        <a:t>60</a:t>
                      </a:r>
                      <a:endParaRPr lang="ru-RU" sz="3200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  <a:hlinkClick r:id="rId10" action="ppaction://hlinksldjump"/>
                        </a:rPr>
                        <a:t>40</a:t>
                      </a:r>
                      <a:endParaRPr lang="ru-RU" sz="3200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  <a:hlinkClick r:id="rId11" action="ppaction://hlinksldjump"/>
                        </a:rPr>
                        <a:t>20</a:t>
                      </a:r>
                      <a:endParaRPr lang="ru-RU" sz="3200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9208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Физика</a:t>
                      </a:r>
                      <a:endParaRPr lang="ru-RU" sz="3200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  <a:hlinkClick r:id="rId12" action="ppaction://hlinksldjump"/>
                        </a:rPr>
                        <a:t>100</a:t>
                      </a:r>
                      <a:endParaRPr lang="ru-RU" sz="3200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  <a:hlinkClick r:id="rId13" action="ppaction://hlinksldjump"/>
                        </a:rPr>
                        <a:t>80</a:t>
                      </a:r>
                      <a:endParaRPr lang="ru-RU" sz="3200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  <a:hlinkClick r:id="rId14" action="ppaction://hlinksldjump"/>
                        </a:rPr>
                        <a:t>60</a:t>
                      </a:r>
                      <a:endParaRPr lang="ru-RU" sz="3200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  <a:hlinkClick r:id="rId15" action="ppaction://hlinksldjump"/>
                        </a:rPr>
                        <a:t>40</a:t>
                      </a:r>
                      <a:endParaRPr lang="ru-RU" sz="3200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  <a:hlinkClick r:id="rId16" action="ppaction://hlinksldjump"/>
                        </a:rPr>
                        <a:t>20</a:t>
                      </a:r>
                      <a:endParaRPr lang="ru-RU" sz="3200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827584" y="1102187"/>
            <a:ext cx="6408712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3600" b="0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«</a:t>
            </a:r>
            <a:r>
              <a:rPr kumimoji="0" lang="ru-RU" altLang="ru-RU" sz="3600" b="0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Красный</a:t>
            </a:r>
            <a:r>
              <a:rPr kumimoji="0" lang="ru-RU" altLang="ru-RU" sz="3600" b="0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»</a:t>
            </a:r>
            <a:r>
              <a:rPr kumimoji="0" lang="ru-RU" altLang="ru-RU" sz="3600" b="0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раунд</a:t>
            </a:r>
            <a:endParaRPr kumimoji="0" lang="ru-RU" altLang="ru-RU" sz="3600" b="0" i="0" u="none" strike="noStrike" cap="none" normalizeH="0" baseline="0" dirty="0" smtClean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17301946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Прямоугольник 1"/>
              <p:cNvSpPr/>
              <p:nvPr/>
            </p:nvSpPr>
            <p:spPr>
              <a:xfrm>
                <a:off x="2267744" y="2858403"/>
                <a:ext cx="3992888" cy="105169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ru-RU" sz="3200" dirty="0" smtClean="0">
                    <a:ea typeface="Calibri"/>
                    <a:cs typeface="Times New Roman"/>
                  </a:rPr>
                  <a:t>Вычислите</a:t>
                </a:r>
                <a:r>
                  <a:rPr lang="ru-RU" sz="3200" dirty="0">
                    <a:ea typeface="Calibri"/>
                    <a:cs typeface="Times New Roman"/>
                  </a:rPr>
                  <a:t>: </a:t>
                </a:r>
                <a:r>
                  <a:rPr lang="ru-RU" sz="3200" dirty="0">
                    <a:ea typeface="Calibri"/>
                  </a:rPr>
                  <a:t>3</a:t>
                </a:r>
                <a:r>
                  <a:rPr lang="ru-RU" sz="3200" baseline="30000" dirty="0">
                    <a:ea typeface="Calibri"/>
                  </a:rPr>
                  <a:t>6</a:t>
                </a:r>
                <a:r>
                  <a:rPr lang="ru-RU" sz="3200" dirty="0">
                    <a:ea typeface="Calibri"/>
                  </a:rPr>
                  <a:t> ∙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ru-RU" sz="3200" i="1">
                            <a:effectLst/>
                            <a:latin typeface="Cambria Math"/>
                            <a:cs typeface="Times New Roman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ru-RU" sz="3200" i="1">
                                <a:effectLst/>
                                <a:latin typeface="Cambria Math"/>
                                <a:cs typeface="Times New Roman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ru-RU" sz="3200" i="1">
                                    <a:effectLst/>
                                    <a:latin typeface="Cambria Math"/>
                                    <a:cs typeface="Times New Roman"/>
                                  </a:rPr>
                                </m:ctrlPr>
                              </m:fPr>
                              <m:num>
                                <m:r>
                                  <a:rPr lang="ru-RU" sz="3200" i="1">
                                    <a:effectLst/>
                                    <a:latin typeface="Cambria Math"/>
                                    <a:ea typeface="Calibri"/>
                                    <a:cs typeface="Times New Roman"/>
                                  </a:rPr>
                                  <m:t>27</m:t>
                                </m:r>
                              </m:num>
                              <m:den>
                                <m:r>
                                  <a:rPr lang="ru-RU" sz="3200" i="1">
                                    <a:effectLst/>
                                    <a:latin typeface="Cambria Math"/>
                                    <a:ea typeface="Calibri"/>
                                    <a:cs typeface="Times New Roman"/>
                                  </a:rPr>
                                  <m:t>81</m:t>
                                </m:r>
                              </m:den>
                            </m:f>
                          </m:e>
                        </m:d>
                      </m:e>
                      <m:sup>
                        <m:r>
                          <a:rPr lang="ru-RU" sz="3200" i="1">
                            <a:effectLst/>
                            <a:latin typeface="Cambria Math"/>
                            <a:ea typeface="Calibri"/>
                            <a:cs typeface="Times New Roman"/>
                          </a:rPr>
                          <m:t>2</m:t>
                        </m:r>
                      </m:sup>
                    </m:sSup>
                  </m:oMath>
                </a14:m>
                <a:r>
                  <a:rPr lang="ru-RU" dirty="0">
                    <a:ea typeface="Calibri"/>
                    <a:cs typeface="Times New Roman"/>
                  </a:rPr>
                  <a:t>.</a:t>
                </a:r>
                <a:endParaRPr lang="ru-RU" sz="1050" dirty="0">
                  <a:effectLst/>
                  <a:latin typeface="Calibri"/>
                  <a:ea typeface="Calibri"/>
                  <a:cs typeface="Times New Roman"/>
                </a:endParaRPr>
              </a:p>
            </p:txBody>
          </p:sp>
        </mc:Choice>
        <mc:Fallback xmlns="">
          <p:sp>
            <p:nvSpPr>
              <p:cNvPr id="2" name="Прямоугольник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67744" y="2858403"/>
                <a:ext cx="3992888" cy="1051698"/>
              </a:xfrm>
              <a:prstGeom prst="rect">
                <a:avLst/>
              </a:prstGeom>
              <a:blipFill rotWithShape="1">
                <a:blip r:embed="rId2"/>
                <a:stretch>
                  <a:fillRect l="-3817" r="-611" b="-3488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Выноска-облако 2"/>
          <p:cNvSpPr/>
          <p:nvPr/>
        </p:nvSpPr>
        <p:spPr>
          <a:xfrm>
            <a:off x="6228184" y="4221088"/>
            <a:ext cx="2232248" cy="1368152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>
                <a:ea typeface="Calibri"/>
                <a:hlinkClick r:id="rId3" action="ppaction://hlinksldjump"/>
              </a:rPr>
              <a:t>Ответ</a:t>
            </a:r>
            <a:r>
              <a:rPr lang="ru-RU" sz="3200" dirty="0">
                <a:ea typeface="Calibri"/>
              </a:rPr>
              <a:t>: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11883923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Прямоугольник 1"/>
              <p:cNvSpPr/>
              <p:nvPr/>
            </p:nvSpPr>
            <p:spPr>
              <a:xfrm>
                <a:off x="3467585" y="2785180"/>
                <a:ext cx="2447593" cy="105169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ru-RU" sz="3200" dirty="0">
                    <a:ea typeface="Calibri"/>
                  </a:rPr>
                  <a:t>3</a:t>
                </a:r>
                <a:r>
                  <a:rPr lang="ru-RU" sz="3200" baseline="30000" dirty="0">
                    <a:ea typeface="Calibri"/>
                  </a:rPr>
                  <a:t>6</a:t>
                </a:r>
                <a:r>
                  <a:rPr lang="ru-RU" sz="3200" dirty="0">
                    <a:ea typeface="Calibri"/>
                  </a:rPr>
                  <a:t> ∙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ru-RU" sz="3200" i="1">
                            <a:effectLst/>
                            <a:latin typeface="Cambria Math"/>
                            <a:cs typeface="Times New Roman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ru-RU" sz="3200" i="1">
                                <a:effectLst/>
                                <a:latin typeface="Cambria Math"/>
                                <a:cs typeface="Times New Roman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ru-RU" sz="3200" i="1">
                                    <a:effectLst/>
                                    <a:latin typeface="Cambria Math"/>
                                    <a:cs typeface="Times New Roman"/>
                                  </a:rPr>
                                </m:ctrlPr>
                              </m:fPr>
                              <m:num>
                                <m:r>
                                  <a:rPr lang="ru-RU" sz="3200" i="1">
                                    <a:effectLst/>
                                    <a:latin typeface="Cambria Math"/>
                                    <a:ea typeface="Calibri"/>
                                    <a:cs typeface="Times New Roman"/>
                                  </a:rPr>
                                  <m:t>27</m:t>
                                </m:r>
                              </m:num>
                              <m:den>
                                <m:r>
                                  <a:rPr lang="ru-RU" sz="3200" i="1">
                                    <a:effectLst/>
                                    <a:latin typeface="Cambria Math"/>
                                    <a:ea typeface="Calibri"/>
                                    <a:cs typeface="Times New Roman"/>
                                  </a:rPr>
                                  <m:t>81</m:t>
                                </m:r>
                              </m:den>
                            </m:f>
                          </m:e>
                        </m:d>
                      </m:e>
                      <m:sup>
                        <m:r>
                          <a:rPr lang="ru-RU" sz="3200" i="1">
                            <a:effectLst/>
                            <a:latin typeface="Cambria Math"/>
                            <a:ea typeface="Calibri"/>
                            <a:cs typeface="Times New Roman"/>
                          </a:rPr>
                          <m:t>2</m:t>
                        </m:r>
                      </m:sup>
                    </m:sSup>
                  </m:oMath>
                </a14:m>
                <a:r>
                  <a:rPr lang="ru-RU" sz="3200" dirty="0">
                    <a:ea typeface="Calibri"/>
                    <a:cs typeface="Times New Roman"/>
                  </a:rPr>
                  <a:t>=3</a:t>
                </a:r>
                <a:r>
                  <a:rPr lang="ru-RU" sz="3200" baseline="30000" dirty="0">
                    <a:ea typeface="Calibri"/>
                    <a:cs typeface="Times New Roman"/>
                  </a:rPr>
                  <a:t>4</a:t>
                </a:r>
                <a:r>
                  <a:rPr lang="ru-RU" sz="3200" dirty="0">
                    <a:ea typeface="Calibri"/>
                    <a:cs typeface="Times New Roman"/>
                  </a:rPr>
                  <a:t>.</a:t>
                </a:r>
                <a:endParaRPr lang="ru-RU" sz="3200" dirty="0">
                  <a:effectLst/>
                  <a:latin typeface="Calibri"/>
                  <a:ea typeface="Calibri"/>
                  <a:cs typeface="Times New Roman"/>
                </a:endParaRPr>
              </a:p>
            </p:txBody>
          </p:sp>
        </mc:Choice>
        <mc:Fallback xmlns="">
          <p:sp>
            <p:nvSpPr>
              <p:cNvPr id="2" name="Прямоугольник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67585" y="2785180"/>
                <a:ext cx="2447593" cy="1051698"/>
              </a:xfrm>
              <a:prstGeom prst="rect">
                <a:avLst/>
              </a:prstGeom>
              <a:blipFill rotWithShape="1">
                <a:blip r:embed="rId2"/>
                <a:stretch>
                  <a:fillRect l="-6484" r="-5736" b="-3488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Выгнутая вправо стрелка 2">
            <a:hlinkClick r:id="rId3" action="ppaction://hlinksldjump"/>
          </p:cNvPr>
          <p:cNvSpPr/>
          <p:nvPr/>
        </p:nvSpPr>
        <p:spPr>
          <a:xfrm>
            <a:off x="6948264" y="4509120"/>
            <a:ext cx="1512168" cy="1216152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93181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403648" y="2602824"/>
            <a:ext cx="5686941" cy="65864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3200" dirty="0" smtClean="0">
                <a:ea typeface="Calibri"/>
                <a:cs typeface="Times New Roman"/>
              </a:rPr>
              <a:t>Упростить </a:t>
            </a:r>
            <a:r>
              <a:rPr lang="ru-RU" sz="3200" dirty="0">
                <a:ea typeface="Calibri"/>
                <a:cs typeface="Times New Roman"/>
              </a:rPr>
              <a:t>выражение: (3х</a:t>
            </a:r>
            <a:r>
              <a:rPr lang="ru-RU" sz="3200" baseline="30000" dirty="0">
                <a:ea typeface="Calibri"/>
                <a:cs typeface="Times New Roman"/>
              </a:rPr>
              <a:t>2</a:t>
            </a:r>
            <a:r>
              <a:rPr lang="ru-RU" sz="3200" dirty="0">
                <a:ea typeface="Calibri"/>
                <a:cs typeface="Times New Roman"/>
              </a:rPr>
              <a:t>у</a:t>
            </a:r>
            <a:r>
              <a:rPr lang="ru-RU" sz="3200" baseline="30000" dirty="0">
                <a:ea typeface="Calibri"/>
                <a:cs typeface="Times New Roman"/>
              </a:rPr>
              <a:t>3</a:t>
            </a:r>
            <a:r>
              <a:rPr lang="ru-RU" sz="3200" dirty="0">
                <a:ea typeface="Calibri"/>
                <a:cs typeface="Times New Roman"/>
              </a:rPr>
              <a:t>)</a:t>
            </a:r>
            <a:r>
              <a:rPr lang="ru-RU" sz="3200" baseline="30000" dirty="0">
                <a:ea typeface="Calibri"/>
                <a:cs typeface="Times New Roman"/>
              </a:rPr>
              <a:t>2</a:t>
            </a:r>
            <a:r>
              <a:rPr lang="ru-RU" sz="3200" dirty="0">
                <a:ea typeface="Calibri"/>
                <a:cs typeface="Times New Roman"/>
              </a:rPr>
              <a:t>.</a:t>
            </a:r>
            <a:endParaRPr lang="ru-RU" sz="3200" dirty="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3" name="Выноска-облако 2"/>
          <p:cNvSpPr/>
          <p:nvPr/>
        </p:nvSpPr>
        <p:spPr>
          <a:xfrm>
            <a:off x="6300192" y="4437112"/>
            <a:ext cx="2088232" cy="1296144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>
                <a:ea typeface="Calibri"/>
                <a:hlinkClick r:id="rId2" action="ppaction://hlinksldjump"/>
              </a:rPr>
              <a:t>Ответ</a:t>
            </a:r>
            <a:r>
              <a:rPr lang="ru-RU" sz="3200" dirty="0">
                <a:ea typeface="Calibri"/>
              </a:rPr>
              <a:t>: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40318998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987824" y="2561805"/>
            <a:ext cx="2658100" cy="61324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3200" dirty="0">
                <a:ea typeface="Calibri"/>
                <a:cs typeface="Times New Roman"/>
              </a:rPr>
              <a:t>(3х</a:t>
            </a:r>
            <a:r>
              <a:rPr lang="ru-RU" sz="3200" baseline="30000" dirty="0">
                <a:ea typeface="Calibri"/>
                <a:cs typeface="Times New Roman"/>
              </a:rPr>
              <a:t>2</a:t>
            </a:r>
            <a:r>
              <a:rPr lang="ru-RU" sz="3200" dirty="0">
                <a:ea typeface="Calibri"/>
                <a:cs typeface="Times New Roman"/>
              </a:rPr>
              <a:t>у</a:t>
            </a:r>
            <a:r>
              <a:rPr lang="ru-RU" sz="3200" baseline="30000" dirty="0">
                <a:ea typeface="Calibri"/>
                <a:cs typeface="Times New Roman"/>
              </a:rPr>
              <a:t>3</a:t>
            </a:r>
            <a:r>
              <a:rPr lang="ru-RU" sz="3200" dirty="0">
                <a:ea typeface="Calibri"/>
                <a:cs typeface="Times New Roman"/>
              </a:rPr>
              <a:t>)</a:t>
            </a:r>
            <a:r>
              <a:rPr lang="ru-RU" sz="3200" baseline="30000" dirty="0">
                <a:ea typeface="Calibri"/>
                <a:cs typeface="Times New Roman"/>
              </a:rPr>
              <a:t>2</a:t>
            </a:r>
            <a:r>
              <a:rPr lang="ru-RU" sz="3200" dirty="0">
                <a:ea typeface="Calibri"/>
                <a:cs typeface="Times New Roman"/>
              </a:rPr>
              <a:t>=9х</a:t>
            </a:r>
            <a:r>
              <a:rPr lang="ru-RU" sz="3200" baseline="30000" dirty="0">
                <a:ea typeface="Calibri"/>
                <a:cs typeface="Times New Roman"/>
              </a:rPr>
              <a:t>4</a:t>
            </a:r>
            <a:r>
              <a:rPr lang="ru-RU" sz="3200" dirty="0">
                <a:ea typeface="Calibri"/>
                <a:cs typeface="Times New Roman"/>
              </a:rPr>
              <a:t>у</a:t>
            </a:r>
            <a:r>
              <a:rPr lang="ru-RU" sz="3200" baseline="30000" dirty="0">
                <a:ea typeface="Calibri"/>
                <a:cs typeface="Times New Roman"/>
              </a:rPr>
              <a:t>6</a:t>
            </a:r>
            <a:r>
              <a:rPr lang="ru-RU" dirty="0">
                <a:ea typeface="Calibri"/>
                <a:cs typeface="Times New Roman"/>
              </a:rPr>
              <a:t>.</a:t>
            </a:r>
            <a:endParaRPr lang="ru-RU" sz="1050" dirty="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3" name="Выгнутая вправо стрелка 2">
            <a:hlinkClick r:id="rId2" action="ppaction://hlinksldjump"/>
          </p:cNvPr>
          <p:cNvSpPr/>
          <p:nvPr/>
        </p:nvSpPr>
        <p:spPr>
          <a:xfrm>
            <a:off x="6527656" y="4293096"/>
            <a:ext cx="1428720" cy="1216152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06872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43608" y="2492896"/>
            <a:ext cx="7344816" cy="6586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3200" dirty="0" smtClean="0">
                <a:ea typeface="Calibri"/>
                <a:cs typeface="Times New Roman"/>
              </a:rPr>
              <a:t>Упростить </a:t>
            </a:r>
            <a:r>
              <a:rPr lang="ru-RU" sz="3200" dirty="0">
                <a:ea typeface="Calibri"/>
                <a:cs typeface="Times New Roman"/>
              </a:rPr>
              <a:t>выражение: - 4х</a:t>
            </a:r>
            <a:r>
              <a:rPr lang="ru-RU" sz="3200" baseline="30000" dirty="0">
                <a:ea typeface="Calibri"/>
                <a:cs typeface="Times New Roman"/>
              </a:rPr>
              <a:t>5</a:t>
            </a:r>
            <a:r>
              <a:rPr lang="ru-RU" sz="3200" dirty="0">
                <a:ea typeface="Calibri"/>
                <a:cs typeface="Times New Roman"/>
              </a:rPr>
              <a:t>у</a:t>
            </a:r>
            <a:r>
              <a:rPr lang="ru-RU" sz="3200" baseline="30000" dirty="0">
                <a:ea typeface="Calibri"/>
                <a:cs typeface="Times New Roman"/>
              </a:rPr>
              <a:t>2 </a:t>
            </a:r>
            <a:r>
              <a:rPr lang="ru-RU" sz="3200" dirty="0">
                <a:ea typeface="Calibri"/>
                <a:cs typeface="Times New Roman"/>
              </a:rPr>
              <a:t>∙ 3ху</a:t>
            </a:r>
            <a:r>
              <a:rPr lang="ru-RU" sz="3200" dirty="0" smtClean="0">
                <a:ea typeface="Calibri"/>
                <a:cs typeface="Times New Roman"/>
              </a:rPr>
              <a:t>.</a:t>
            </a:r>
            <a:endParaRPr lang="ru-RU" sz="3200" dirty="0">
              <a:latin typeface="Calibri"/>
              <a:ea typeface="Calibri"/>
              <a:cs typeface="Times New Roman"/>
            </a:endParaRPr>
          </a:p>
        </p:txBody>
      </p:sp>
      <p:sp>
        <p:nvSpPr>
          <p:cNvPr id="3" name="Выноска-облако 2"/>
          <p:cNvSpPr/>
          <p:nvPr/>
        </p:nvSpPr>
        <p:spPr>
          <a:xfrm>
            <a:off x="5796136" y="4149080"/>
            <a:ext cx="2354620" cy="1368152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3200" dirty="0">
                <a:solidFill>
                  <a:prstClr val="white"/>
                </a:solidFill>
                <a:ea typeface="Calibri"/>
                <a:hlinkClick r:id="rId2" action="ppaction://hlinksldjump"/>
              </a:rPr>
              <a:t>Ответ</a:t>
            </a:r>
            <a:r>
              <a:rPr lang="ru-RU" sz="3200" dirty="0">
                <a:solidFill>
                  <a:prstClr val="white"/>
                </a:solidFill>
                <a:ea typeface="Calibri"/>
              </a:rPr>
              <a:t>:</a:t>
            </a:r>
            <a:endParaRPr lang="ru-RU" sz="3200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18751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95143" y="2770358"/>
            <a:ext cx="3953711" cy="65864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lnSpc>
                <a:spcPct val="115000"/>
              </a:lnSpc>
              <a:spcAft>
                <a:spcPts val="1000"/>
              </a:spcAft>
            </a:pPr>
            <a:r>
              <a:rPr lang="ru-RU" sz="3200" dirty="0">
                <a:solidFill>
                  <a:prstClr val="black"/>
                </a:solidFill>
                <a:ea typeface="Calibri"/>
                <a:cs typeface="Times New Roman"/>
              </a:rPr>
              <a:t>- 4х</a:t>
            </a:r>
            <a:r>
              <a:rPr lang="ru-RU" sz="3200" baseline="30000" dirty="0">
                <a:solidFill>
                  <a:prstClr val="black"/>
                </a:solidFill>
                <a:ea typeface="Calibri"/>
                <a:cs typeface="Times New Roman"/>
              </a:rPr>
              <a:t>5</a:t>
            </a:r>
            <a:r>
              <a:rPr lang="ru-RU" sz="3200" dirty="0">
                <a:solidFill>
                  <a:prstClr val="black"/>
                </a:solidFill>
                <a:ea typeface="Calibri"/>
                <a:cs typeface="Times New Roman"/>
              </a:rPr>
              <a:t>у</a:t>
            </a:r>
            <a:r>
              <a:rPr lang="ru-RU" sz="3200" baseline="30000" dirty="0">
                <a:solidFill>
                  <a:prstClr val="black"/>
                </a:solidFill>
                <a:ea typeface="Calibri"/>
                <a:cs typeface="Times New Roman"/>
              </a:rPr>
              <a:t>2 </a:t>
            </a:r>
            <a:r>
              <a:rPr lang="ru-RU" sz="3200" dirty="0">
                <a:solidFill>
                  <a:prstClr val="black"/>
                </a:solidFill>
                <a:ea typeface="Calibri"/>
                <a:cs typeface="Times New Roman"/>
              </a:rPr>
              <a:t>∙ 3ху= - 12х</a:t>
            </a:r>
            <a:r>
              <a:rPr lang="ru-RU" sz="3200" baseline="30000" dirty="0">
                <a:solidFill>
                  <a:prstClr val="black"/>
                </a:solidFill>
                <a:ea typeface="Calibri"/>
                <a:cs typeface="Times New Roman"/>
              </a:rPr>
              <a:t>6</a:t>
            </a:r>
            <a:r>
              <a:rPr lang="ru-RU" sz="3200" dirty="0">
                <a:solidFill>
                  <a:prstClr val="black"/>
                </a:solidFill>
                <a:ea typeface="Calibri"/>
                <a:cs typeface="Times New Roman"/>
              </a:rPr>
              <a:t>у</a:t>
            </a:r>
            <a:r>
              <a:rPr lang="ru-RU" sz="3200" baseline="30000" dirty="0">
                <a:solidFill>
                  <a:prstClr val="black"/>
                </a:solidFill>
                <a:ea typeface="Calibri"/>
                <a:cs typeface="Times New Roman"/>
              </a:rPr>
              <a:t>3</a:t>
            </a:r>
            <a:r>
              <a:rPr lang="ru-RU" sz="3200" dirty="0">
                <a:solidFill>
                  <a:prstClr val="black"/>
                </a:solidFill>
                <a:ea typeface="Calibri"/>
                <a:cs typeface="Times New Roman"/>
              </a:rPr>
              <a:t>.</a:t>
            </a:r>
            <a:endParaRPr lang="ru-RU" sz="3200" dirty="0">
              <a:solidFill>
                <a:prstClr val="black"/>
              </a:solidFill>
              <a:latin typeface="Calibri"/>
              <a:ea typeface="Calibri"/>
              <a:cs typeface="Times New Roman"/>
            </a:endParaRPr>
          </a:p>
        </p:txBody>
      </p:sp>
      <p:sp>
        <p:nvSpPr>
          <p:cNvPr id="3" name="Выгнутая вправо стрелка 2">
            <a:hlinkClick r:id="rId2" action="ppaction://hlinksldjump"/>
          </p:cNvPr>
          <p:cNvSpPr/>
          <p:nvPr/>
        </p:nvSpPr>
        <p:spPr>
          <a:xfrm>
            <a:off x="6660232" y="4653136"/>
            <a:ext cx="1512168" cy="1216152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84264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123728" y="2600760"/>
            <a:ext cx="5329921" cy="62350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3200" dirty="0">
                <a:latin typeface="Times New Roman"/>
                <a:ea typeface="Calibri"/>
                <a:cs typeface="Times New Roman"/>
              </a:rPr>
              <a:t>Лиса – первое, волк – второе.</a:t>
            </a:r>
            <a:endParaRPr lang="ru-RU" sz="3200" dirty="0">
              <a:ea typeface="Calibri"/>
              <a:cs typeface="Times New Roman"/>
            </a:endParaRPr>
          </a:p>
        </p:txBody>
      </p:sp>
      <p:sp>
        <p:nvSpPr>
          <p:cNvPr id="3" name="Стрелка влево 2">
            <a:hlinkClick r:id="rId2" action="ppaction://hlinksldjump"/>
          </p:cNvPr>
          <p:cNvSpPr/>
          <p:nvPr/>
        </p:nvSpPr>
        <p:spPr>
          <a:xfrm>
            <a:off x="6012160" y="5013176"/>
            <a:ext cx="1872208" cy="1008112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213388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051720" y="1556792"/>
            <a:ext cx="4572000" cy="2614049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3200" dirty="0">
                <a:ea typeface="Calibri"/>
                <a:cs typeface="Times New Roman"/>
              </a:rPr>
              <a:t>40. Выполните действия: </a:t>
            </a:r>
            <a:r>
              <a:rPr lang="ru-RU" sz="3200" dirty="0" smtClean="0">
                <a:ea typeface="Calibri"/>
                <a:cs typeface="Times New Roman"/>
              </a:rPr>
              <a:t>с</a:t>
            </a:r>
            <a:r>
              <a:rPr lang="ru-RU" sz="3200" baseline="30000" dirty="0" smtClean="0">
                <a:ea typeface="Calibri"/>
                <a:cs typeface="Times New Roman"/>
              </a:rPr>
              <a:t>3 </a:t>
            </a:r>
            <a:r>
              <a:rPr lang="ru-RU" sz="3200" dirty="0" smtClean="0">
                <a:ea typeface="Calibri"/>
                <a:cs typeface="Times New Roman"/>
              </a:rPr>
              <a:t>∙ с</a:t>
            </a:r>
            <a:r>
              <a:rPr lang="ru-RU" sz="3200" baseline="30000" dirty="0" smtClean="0">
                <a:ea typeface="Calibri"/>
                <a:cs typeface="Times New Roman"/>
              </a:rPr>
              <a:t>22</a:t>
            </a:r>
            <a:r>
              <a:rPr lang="ru-RU" sz="3200" dirty="0">
                <a:ea typeface="Calibri"/>
                <a:cs typeface="Times New Roman"/>
              </a:rPr>
              <a:t>;	</a:t>
            </a:r>
            <a:endParaRPr lang="ru-RU" sz="3200" dirty="0" smtClean="0"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3200" dirty="0" smtClean="0">
                <a:ea typeface="Calibri"/>
              </a:rPr>
              <a:t>с</a:t>
            </a:r>
            <a:r>
              <a:rPr lang="ru-RU" sz="3200" baseline="30000" dirty="0" smtClean="0">
                <a:ea typeface="Calibri"/>
              </a:rPr>
              <a:t>18 </a:t>
            </a:r>
            <a:r>
              <a:rPr lang="ru-RU" sz="3200" dirty="0" smtClean="0">
                <a:ea typeface="Calibri"/>
              </a:rPr>
              <a:t>÷с</a:t>
            </a:r>
            <a:r>
              <a:rPr lang="ru-RU" sz="3200" baseline="30000" dirty="0" smtClean="0">
                <a:ea typeface="Calibri"/>
              </a:rPr>
              <a:t>6</a:t>
            </a:r>
            <a:r>
              <a:rPr lang="ru-RU" sz="3200" dirty="0" smtClean="0">
                <a:ea typeface="Calibri"/>
              </a:rPr>
              <a:t>;</a:t>
            </a:r>
            <a:r>
              <a:rPr lang="ru-RU" sz="3200" dirty="0">
                <a:ea typeface="Calibri"/>
                <a:cs typeface="Times New Roman"/>
              </a:rPr>
              <a:t>	</a:t>
            </a:r>
            <a:endParaRPr lang="ru-RU" sz="3200" dirty="0" smtClean="0"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3200" dirty="0" smtClean="0">
                <a:ea typeface="Calibri"/>
                <a:cs typeface="Times New Roman"/>
              </a:rPr>
              <a:t>(</a:t>
            </a:r>
            <a:r>
              <a:rPr lang="ru-RU" sz="3200" dirty="0">
                <a:ea typeface="Calibri"/>
                <a:cs typeface="Times New Roman"/>
              </a:rPr>
              <a:t>3с)</a:t>
            </a:r>
            <a:r>
              <a:rPr lang="ru-RU" sz="3200" baseline="30000" dirty="0">
                <a:ea typeface="Calibri"/>
                <a:cs typeface="Times New Roman"/>
              </a:rPr>
              <a:t>5</a:t>
            </a:r>
            <a:r>
              <a:rPr lang="ru-RU" sz="3200" dirty="0">
                <a:ea typeface="Calibri"/>
                <a:cs typeface="Times New Roman"/>
              </a:rPr>
              <a:t>.</a:t>
            </a:r>
            <a:endParaRPr lang="ru-RU" sz="3200" dirty="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3" name="Выноска-облако 2"/>
          <p:cNvSpPr/>
          <p:nvPr/>
        </p:nvSpPr>
        <p:spPr>
          <a:xfrm>
            <a:off x="5868144" y="4437112"/>
            <a:ext cx="2232248" cy="1368152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3200" dirty="0">
                <a:solidFill>
                  <a:prstClr val="white"/>
                </a:solidFill>
                <a:ea typeface="Calibri"/>
                <a:hlinkClick r:id="rId2" action="ppaction://hlinksldjump"/>
              </a:rPr>
              <a:t>Ответ</a:t>
            </a:r>
            <a:r>
              <a:rPr lang="ru-RU" sz="3200" dirty="0">
                <a:solidFill>
                  <a:prstClr val="white"/>
                </a:solidFill>
                <a:ea typeface="Calibri"/>
              </a:rPr>
              <a:t>:</a:t>
            </a:r>
            <a:endParaRPr lang="ru-RU" sz="3200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46281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289448" y="1844824"/>
            <a:ext cx="4572000" cy="204774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3200" dirty="0">
                <a:ea typeface="Calibri"/>
                <a:cs typeface="Times New Roman"/>
              </a:rPr>
              <a:t>с</a:t>
            </a:r>
            <a:r>
              <a:rPr lang="ru-RU" sz="3200" baseline="30000" dirty="0">
                <a:ea typeface="Calibri"/>
                <a:cs typeface="Times New Roman"/>
              </a:rPr>
              <a:t>3</a:t>
            </a:r>
            <a:r>
              <a:rPr lang="ru-RU" sz="3200" dirty="0">
                <a:ea typeface="Calibri"/>
                <a:cs typeface="Times New Roman"/>
              </a:rPr>
              <a:t>∙с</a:t>
            </a:r>
            <a:r>
              <a:rPr lang="ru-RU" sz="3200" baseline="30000" dirty="0">
                <a:ea typeface="Calibri"/>
                <a:cs typeface="Times New Roman"/>
              </a:rPr>
              <a:t>22</a:t>
            </a:r>
            <a:r>
              <a:rPr lang="ru-RU" sz="3200" dirty="0">
                <a:ea typeface="Calibri"/>
                <a:cs typeface="Times New Roman"/>
              </a:rPr>
              <a:t>=с</a:t>
            </a:r>
            <a:r>
              <a:rPr lang="ru-RU" sz="3200" baseline="30000" dirty="0">
                <a:ea typeface="Calibri"/>
                <a:cs typeface="Times New Roman"/>
              </a:rPr>
              <a:t>25</a:t>
            </a:r>
            <a:r>
              <a:rPr lang="ru-RU" sz="3200" dirty="0">
                <a:ea typeface="Calibri"/>
                <a:cs typeface="Times New Roman"/>
              </a:rPr>
              <a:t>;	</a:t>
            </a:r>
            <a:endParaRPr lang="ru-RU" sz="3200" dirty="0" smtClean="0"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3200" dirty="0" smtClean="0">
                <a:ea typeface="Calibri"/>
                <a:cs typeface="Times New Roman"/>
              </a:rPr>
              <a:t>с</a:t>
            </a:r>
            <a:r>
              <a:rPr lang="ru-RU" sz="3200" baseline="30000" dirty="0" smtClean="0">
                <a:ea typeface="Calibri"/>
                <a:cs typeface="Times New Roman"/>
              </a:rPr>
              <a:t>18</a:t>
            </a:r>
            <a:r>
              <a:rPr lang="ru-RU" sz="3200" dirty="0" smtClean="0">
                <a:ea typeface="Calibri"/>
                <a:cs typeface="Times New Roman"/>
              </a:rPr>
              <a:t>÷с</a:t>
            </a:r>
            <a:r>
              <a:rPr lang="ru-RU" sz="3200" baseline="30000" dirty="0" smtClean="0">
                <a:ea typeface="Calibri"/>
                <a:cs typeface="Times New Roman"/>
              </a:rPr>
              <a:t>6</a:t>
            </a:r>
            <a:r>
              <a:rPr lang="ru-RU" sz="3200" dirty="0" smtClean="0">
                <a:ea typeface="Calibri"/>
                <a:cs typeface="Times New Roman"/>
              </a:rPr>
              <a:t>=с</a:t>
            </a:r>
            <a:r>
              <a:rPr lang="ru-RU" sz="3200" baseline="30000" dirty="0" smtClean="0">
                <a:ea typeface="Calibri"/>
                <a:cs typeface="Times New Roman"/>
              </a:rPr>
              <a:t>12</a:t>
            </a:r>
            <a:r>
              <a:rPr lang="ru-RU" sz="3200" dirty="0">
                <a:ea typeface="Calibri"/>
                <a:cs typeface="Times New Roman"/>
              </a:rPr>
              <a:t>;	</a:t>
            </a:r>
            <a:endParaRPr lang="ru-RU" sz="3200" dirty="0" smtClean="0"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3200" dirty="0" smtClean="0">
                <a:ea typeface="Calibri"/>
                <a:cs typeface="Times New Roman"/>
              </a:rPr>
              <a:t>(</a:t>
            </a:r>
            <a:r>
              <a:rPr lang="ru-RU" sz="3200" dirty="0">
                <a:ea typeface="Calibri"/>
                <a:cs typeface="Times New Roman"/>
              </a:rPr>
              <a:t>3с)</a:t>
            </a:r>
            <a:r>
              <a:rPr lang="ru-RU" sz="3200" baseline="30000" dirty="0">
                <a:ea typeface="Calibri"/>
                <a:cs typeface="Times New Roman"/>
              </a:rPr>
              <a:t>5</a:t>
            </a:r>
            <a:r>
              <a:rPr lang="ru-RU" sz="3200" dirty="0">
                <a:ea typeface="Calibri"/>
                <a:cs typeface="Times New Roman"/>
              </a:rPr>
              <a:t>=27с</a:t>
            </a:r>
            <a:r>
              <a:rPr lang="ru-RU" sz="3200" baseline="30000" dirty="0">
                <a:ea typeface="Calibri"/>
                <a:cs typeface="Times New Roman"/>
              </a:rPr>
              <a:t>5</a:t>
            </a:r>
            <a:r>
              <a:rPr lang="ru-RU" sz="3200" dirty="0">
                <a:ea typeface="Calibri"/>
                <a:cs typeface="Times New Roman"/>
              </a:rPr>
              <a:t>.</a:t>
            </a:r>
            <a:endParaRPr lang="ru-RU" sz="3200" dirty="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3" name="Выгнутая вправо стрелка 2">
            <a:hlinkClick r:id="rId2" action="ppaction://hlinksldjump"/>
          </p:cNvPr>
          <p:cNvSpPr/>
          <p:nvPr/>
        </p:nvSpPr>
        <p:spPr>
          <a:xfrm>
            <a:off x="6588224" y="4797152"/>
            <a:ext cx="1440160" cy="1216152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1424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619672" y="2168655"/>
            <a:ext cx="6552728" cy="17912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3200" dirty="0">
                <a:ea typeface="Calibri"/>
                <a:cs typeface="Times New Roman"/>
              </a:rPr>
              <a:t>20. Каким действием можно заменить умножение одинаковых множителей?</a:t>
            </a:r>
            <a:endParaRPr lang="ru-RU" sz="3200" dirty="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3" name="Выноска-облако 2"/>
          <p:cNvSpPr/>
          <p:nvPr/>
        </p:nvSpPr>
        <p:spPr>
          <a:xfrm>
            <a:off x="6156176" y="4293096"/>
            <a:ext cx="2016224" cy="1296144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3200" dirty="0">
                <a:solidFill>
                  <a:prstClr val="white"/>
                </a:solidFill>
                <a:ea typeface="Calibri"/>
                <a:hlinkClick r:id="rId2" action="ppaction://hlinksldjump"/>
              </a:rPr>
              <a:t>Ответ</a:t>
            </a:r>
            <a:r>
              <a:rPr lang="ru-RU" sz="3200" dirty="0">
                <a:solidFill>
                  <a:prstClr val="white"/>
                </a:solidFill>
                <a:ea typeface="Calibri"/>
              </a:rPr>
              <a:t>:</a:t>
            </a:r>
            <a:endParaRPr lang="ru-RU" sz="3200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10228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55776" y="2303000"/>
            <a:ext cx="4064126" cy="65864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3200" dirty="0">
                <a:ea typeface="Calibri"/>
                <a:cs typeface="Times New Roman"/>
              </a:rPr>
              <a:t>Возведение в степень.</a:t>
            </a:r>
            <a:endParaRPr lang="ru-RU" sz="3200" dirty="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3" name="Выгнутая вправо стрелка 2">
            <a:hlinkClick r:id="rId2" action="ppaction://hlinksldjump"/>
          </p:cNvPr>
          <p:cNvSpPr/>
          <p:nvPr/>
        </p:nvSpPr>
        <p:spPr>
          <a:xfrm>
            <a:off x="6876256" y="4581128"/>
            <a:ext cx="1368152" cy="1216152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41675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411760" y="2564925"/>
            <a:ext cx="3583610" cy="65864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3200" dirty="0" smtClean="0">
                <a:ea typeface="Calibri"/>
                <a:cs typeface="Times New Roman"/>
              </a:rPr>
              <a:t>АВ</a:t>
            </a:r>
            <a:r>
              <a:rPr lang="ru-RU" sz="3200" dirty="0">
                <a:ea typeface="Calibri"/>
                <a:cs typeface="Times New Roman"/>
              </a:rPr>
              <a:t>┴ДС, ∟АОС - ?</a:t>
            </a:r>
            <a:endParaRPr lang="ru-RU" sz="3200" dirty="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4" name="Выгнутая вправо стрелка 3">
            <a:hlinkClick r:id="rId2" action="ppaction://hlinksldjump"/>
          </p:cNvPr>
          <p:cNvSpPr/>
          <p:nvPr/>
        </p:nvSpPr>
        <p:spPr>
          <a:xfrm>
            <a:off x="6732240" y="4797152"/>
            <a:ext cx="1512168" cy="1216152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71923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979712" y="2905821"/>
            <a:ext cx="5263364" cy="65864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3200" dirty="0" smtClean="0">
                <a:ea typeface="Calibri"/>
                <a:cs typeface="Times New Roman"/>
              </a:rPr>
              <a:t>АВ </a:t>
            </a:r>
            <a:r>
              <a:rPr lang="ru-RU" sz="3200" dirty="0">
                <a:ea typeface="Calibri"/>
                <a:cs typeface="Times New Roman"/>
              </a:rPr>
              <a:t>= 15см, ВС = </a:t>
            </a:r>
            <a:r>
              <a:rPr lang="ru-RU" sz="3200" dirty="0" smtClean="0">
                <a:ea typeface="Calibri"/>
                <a:cs typeface="Times New Roman"/>
              </a:rPr>
              <a:t>20см, </a:t>
            </a:r>
            <a:r>
              <a:rPr lang="ru-RU" sz="3200" dirty="0">
                <a:ea typeface="Calibri"/>
                <a:cs typeface="Times New Roman"/>
              </a:rPr>
              <a:t>АС -?</a:t>
            </a:r>
            <a:endParaRPr lang="ru-RU" sz="3200" dirty="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5" name="Выгнутая вправо стрелка 4">
            <a:hlinkClick r:id="rId2" action="ppaction://hlinksldjump"/>
          </p:cNvPr>
          <p:cNvSpPr/>
          <p:nvPr/>
        </p:nvSpPr>
        <p:spPr>
          <a:xfrm>
            <a:off x="7236296" y="1052736"/>
            <a:ext cx="1368152" cy="1216152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71206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83568" y="692696"/>
            <a:ext cx="6624736" cy="53173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3200" dirty="0" smtClean="0">
                <a:ea typeface="Calibri"/>
                <a:cs typeface="Times New Roman"/>
              </a:rPr>
              <a:t>60. </a:t>
            </a:r>
            <a:r>
              <a:rPr lang="ru-RU" sz="3200" dirty="0">
                <a:ea typeface="Calibri"/>
                <a:cs typeface="Times New Roman"/>
              </a:rPr>
              <a:t>Тест для всех:</a:t>
            </a:r>
            <a:endParaRPr lang="ru-RU" sz="3200" dirty="0">
              <a:latin typeface="Calibri"/>
              <a:ea typeface="Calibri"/>
              <a:cs typeface="Times New Roman"/>
            </a:endParaRP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+mj-lt"/>
              <a:buAutoNum type="arabicPeriod"/>
            </a:pPr>
            <a:r>
              <a:rPr lang="ru-RU" sz="3200" dirty="0">
                <a:ea typeface="Calibri"/>
                <a:cs typeface="Times New Roman"/>
              </a:rPr>
              <a:t>Прямой угол содержи: а) 0</a:t>
            </a:r>
            <a:r>
              <a:rPr lang="ru-RU" sz="3200" baseline="30000" dirty="0">
                <a:ea typeface="Calibri"/>
                <a:cs typeface="Times New Roman"/>
              </a:rPr>
              <a:t>о</a:t>
            </a:r>
            <a:r>
              <a:rPr lang="ru-RU" sz="3200" dirty="0">
                <a:ea typeface="Calibri"/>
                <a:cs typeface="Times New Roman"/>
              </a:rPr>
              <a:t>; </a:t>
            </a:r>
            <a:r>
              <a:rPr lang="ru-RU" sz="3200" dirty="0" smtClean="0">
                <a:ea typeface="Calibri"/>
                <a:cs typeface="Times New Roman"/>
              </a:rPr>
              <a:t>         б</a:t>
            </a:r>
            <a:r>
              <a:rPr lang="ru-RU" sz="3200" dirty="0">
                <a:ea typeface="Calibri"/>
                <a:cs typeface="Times New Roman"/>
              </a:rPr>
              <a:t>) 180</a:t>
            </a:r>
            <a:r>
              <a:rPr lang="ru-RU" sz="3200" baseline="30000" dirty="0">
                <a:ea typeface="Calibri"/>
                <a:cs typeface="Times New Roman"/>
              </a:rPr>
              <a:t>о</a:t>
            </a:r>
            <a:r>
              <a:rPr lang="ru-RU" sz="3200" dirty="0">
                <a:ea typeface="Calibri"/>
                <a:cs typeface="Times New Roman"/>
              </a:rPr>
              <a:t>; в) 270</a:t>
            </a:r>
            <a:r>
              <a:rPr lang="ru-RU" sz="3200" baseline="30000" dirty="0">
                <a:ea typeface="Calibri"/>
                <a:cs typeface="Times New Roman"/>
              </a:rPr>
              <a:t>о</a:t>
            </a:r>
            <a:r>
              <a:rPr lang="ru-RU" sz="3200" dirty="0">
                <a:ea typeface="Calibri"/>
                <a:cs typeface="Times New Roman"/>
              </a:rPr>
              <a:t>; г) половину развёрнутого.</a:t>
            </a:r>
            <a:endParaRPr lang="ru-RU" sz="3200" dirty="0">
              <a:latin typeface="Calibri"/>
              <a:ea typeface="Calibri"/>
              <a:cs typeface="Times New Roman"/>
            </a:endParaRP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+mj-lt"/>
              <a:buAutoNum type="arabicPeriod"/>
            </a:pPr>
            <a:r>
              <a:rPr lang="ru-RU" sz="3200" dirty="0">
                <a:ea typeface="Calibri"/>
                <a:cs typeface="Times New Roman"/>
              </a:rPr>
              <a:t>Величина угла измеряется: </a:t>
            </a:r>
            <a:r>
              <a:rPr lang="ru-RU" sz="3200" dirty="0" smtClean="0">
                <a:ea typeface="Calibri"/>
                <a:cs typeface="Times New Roman"/>
              </a:rPr>
              <a:t>          а</a:t>
            </a:r>
            <a:r>
              <a:rPr lang="ru-RU" sz="3200" dirty="0">
                <a:ea typeface="Calibri"/>
                <a:cs typeface="Times New Roman"/>
              </a:rPr>
              <a:t>) секундах; б) минутах; </a:t>
            </a:r>
            <a:r>
              <a:rPr lang="ru-RU" sz="3200" dirty="0" smtClean="0">
                <a:ea typeface="Calibri"/>
                <a:cs typeface="Times New Roman"/>
              </a:rPr>
              <a:t>               в</a:t>
            </a:r>
            <a:r>
              <a:rPr lang="ru-RU" sz="3200" dirty="0">
                <a:ea typeface="Calibri"/>
                <a:cs typeface="Times New Roman"/>
              </a:rPr>
              <a:t>) градусах; г</a:t>
            </a:r>
            <a:r>
              <a:rPr lang="ru-RU" sz="3200" dirty="0" smtClean="0">
                <a:ea typeface="Calibri"/>
                <a:cs typeface="Times New Roman"/>
              </a:rPr>
              <a:t>) часах</a:t>
            </a:r>
            <a:r>
              <a:rPr lang="ru-RU" sz="3200" dirty="0">
                <a:ea typeface="Calibri"/>
                <a:cs typeface="Times New Roman"/>
              </a:rPr>
              <a:t>.</a:t>
            </a:r>
            <a:endParaRPr lang="ru-RU" sz="3200" dirty="0">
              <a:latin typeface="Calibri"/>
              <a:ea typeface="Calibri"/>
              <a:cs typeface="Times New Roman"/>
            </a:endParaRPr>
          </a:p>
          <a:p>
            <a:pPr marL="342900" lvl="0" indent="-342900">
              <a:lnSpc>
                <a:spcPct val="115000"/>
              </a:lnSpc>
              <a:spcAft>
                <a:spcPts val="1000"/>
              </a:spcAft>
              <a:buFont typeface="+mj-lt"/>
              <a:buAutoNum type="arabicPeriod"/>
            </a:pPr>
            <a:r>
              <a:rPr lang="ru-RU" sz="3200" dirty="0">
                <a:ea typeface="Calibri"/>
                <a:cs typeface="Times New Roman"/>
              </a:rPr>
              <a:t>Тупой угол содержит: а</a:t>
            </a:r>
            <a:r>
              <a:rPr lang="ru-RU" sz="3200" dirty="0" smtClean="0">
                <a:ea typeface="Calibri"/>
                <a:cs typeface="Times New Roman"/>
              </a:rPr>
              <a:t>) 0</a:t>
            </a:r>
            <a:r>
              <a:rPr lang="ru-RU" sz="3200" baseline="30000" dirty="0" smtClean="0">
                <a:ea typeface="Calibri"/>
                <a:cs typeface="Times New Roman"/>
              </a:rPr>
              <a:t>о</a:t>
            </a:r>
            <a:r>
              <a:rPr lang="ru-RU" sz="3200" dirty="0" smtClean="0">
                <a:ea typeface="Calibri"/>
                <a:cs typeface="Times New Roman"/>
              </a:rPr>
              <a:t>;б</a:t>
            </a:r>
            <a:r>
              <a:rPr lang="ru-RU" sz="3200" dirty="0">
                <a:ea typeface="Calibri"/>
                <a:cs typeface="Times New Roman"/>
              </a:rPr>
              <a:t>) </a:t>
            </a:r>
            <a:r>
              <a:rPr lang="ru-RU" sz="3200" dirty="0" smtClean="0">
                <a:ea typeface="Calibri"/>
                <a:cs typeface="Times New Roman"/>
              </a:rPr>
              <a:t>&gt;90</a:t>
            </a:r>
            <a:r>
              <a:rPr lang="ru-RU" sz="3200" baseline="30000" dirty="0" smtClean="0">
                <a:ea typeface="Calibri"/>
                <a:cs typeface="Times New Roman"/>
              </a:rPr>
              <a:t>о</a:t>
            </a:r>
            <a:r>
              <a:rPr lang="ru-RU" sz="3200" dirty="0">
                <a:ea typeface="Calibri"/>
                <a:cs typeface="Times New Roman"/>
              </a:rPr>
              <a:t>; в) &lt;90</a:t>
            </a:r>
            <a:r>
              <a:rPr lang="ru-RU" sz="3200" baseline="30000" dirty="0">
                <a:ea typeface="Calibri"/>
                <a:cs typeface="Times New Roman"/>
              </a:rPr>
              <a:t>о</a:t>
            </a:r>
            <a:r>
              <a:rPr lang="ru-RU" sz="3200" dirty="0">
                <a:ea typeface="Calibri"/>
                <a:cs typeface="Times New Roman"/>
              </a:rPr>
              <a:t>; г</a:t>
            </a:r>
            <a:r>
              <a:rPr lang="ru-RU" sz="3200" dirty="0" smtClean="0">
                <a:ea typeface="Calibri"/>
                <a:cs typeface="Times New Roman"/>
              </a:rPr>
              <a:t>) &lt;</a:t>
            </a:r>
            <a:r>
              <a:rPr lang="ru-RU" sz="3200" dirty="0">
                <a:ea typeface="Calibri"/>
                <a:cs typeface="Times New Roman"/>
              </a:rPr>
              <a:t>180</a:t>
            </a:r>
            <a:r>
              <a:rPr lang="ru-RU" sz="3200" baseline="30000" dirty="0">
                <a:ea typeface="Calibri"/>
                <a:cs typeface="Times New Roman"/>
              </a:rPr>
              <a:t>о</a:t>
            </a:r>
            <a:r>
              <a:rPr lang="ru-RU" sz="3200" dirty="0">
                <a:ea typeface="Calibri"/>
                <a:cs typeface="Times New Roman"/>
              </a:rPr>
              <a:t>.</a:t>
            </a:r>
            <a:endParaRPr lang="ru-RU" sz="3200" dirty="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4" name="Выгнутая вправо стрелка 3">
            <a:hlinkClick r:id="rId2" action="ppaction://hlinksldjump"/>
          </p:cNvPr>
          <p:cNvSpPr/>
          <p:nvPr/>
        </p:nvSpPr>
        <p:spPr>
          <a:xfrm>
            <a:off x="7579394" y="4765140"/>
            <a:ext cx="1241077" cy="1216152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28025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87624" y="1484784"/>
            <a:ext cx="6624736" cy="17912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3200" dirty="0">
                <a:ea typeface="Calibri"/>
                <a:cs typeface="Times New Roman"/>
              </a:rPr>
              <a:t>40. Назовите геометрическую фигуру, для которой «любимым» является число три.</a:t>
            </a:r>
            <a:endParaRPr lang="ru-RU" sz="3200" dirty="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4" name="Выноска-облако 3"/>
          <p:cNvSpPr/>
          <p:nvPr/>
        </p:nvSpPr>
        <p:spPr>
          <a:xfrm>
            <a:off x="6372200" y="4720930"/>
            <a:ext cx="2016224" cy="1084333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3200" dirty="0">
                <a:solidFill>
                  <a:prstClr val="white"/>
                </a:solidFill>
                <a:ea typeface="Calibri"/>
                <a:hlinkClick r:id="rId2" action="ppaction://hlinksldjump"/>
              </a:rPr>
              <a:t>Ответ</a:t>
            </a:r>
            <a:r>
              <a:rPr lang="ru-RU" dirty="0">
                <a:solidFill>
                  <a:prstClr val="white"/>
                </a:solidFill>
                <a:ea typeface="Calibri"/>
              </a:rPr>
              <a:t>:</a:t>
            </a:r>
            <a:endParaRPr 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9849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03848" y="2543831"/>
            <a:ext cx="2493247" cy="65864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3200" dirty="0">
                <a:ea typeface="Calibri"/>
                <a:cs typeface="Times New Roman"/>
              </a:rPr>
              <a:t>Треугольник.</a:t>
            </a:r>
            <a:endParaRPr lang="ru-RU" sz="3200" dirty="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3" name="Выгнутая вправо стрелка 2">
            <a:hlinkClick r:id="rId2" action="ppaction://hlinksldjump"/>
          </p:cNvPr>
          <p:cNvSpPr/>
          <p:nvPr/>
        </p:nvSpPr>
        <p:spPr>
          <a:xfrm>
            <a:off x="6516216" y="4725144"/>
            <a:ext cx="1656184" cy="1216152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908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99592" y="1052736"/>
            <a:ext cx="7128792" cy="29238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3200" dirty="0" smtClean="0">
                <a:ea typeface="Calibri"/>
                <a:cs typeface="Times New Roman"/>
              </a:rPr>
              <a:t>Крыша </a:t>
            </a:r>
            <a:r>
              <a:rPr lang="ru-RU" sz="3200" dirty="0">
                <a:ea typeface="Calibri"/>
                <a:cs typeface="Times New Roman"/>
              </a:rPr>
              <a:t>дома не симметрична: левый скат составляет с горизонталью 60</a:t>
            </a:r>
            <a:r>
              <a:rPr lang="ru-RU" sz="3200" baseline="30000" dirty="0">
                <a:ea typeface="Calibri"/>
                <a:cs typeface="Times New Roman"/>
              </a:rPr>
              <a:t>о</a:t>
            </a:r>
            <a:r>
              <a:rPr lang="ru-RU" sz="3200" dirty="0">
                <a:ea typeface="Calibri"/>
                <a:cs typeface="Times New Roman"/>
              </a:rPr>
              <a:t>, а правый 70</a:t>
            </a:r>
            <a:r>
              <a:rPr lang="ru-RU" sz="3200" baseline="30000" dirty="0">
                <a:ea typeface="Calibri"/>
                <a:cs typeface="Times New Roman"/>
              </a:rPr>
              <a:t>о</a:t>
            </a:r>
            <a:r>
              <a:rPr lang="ru-RU" sz="3200" dirty="0">
                <a:ea typeface="Calibri"/>
                <a:cs typeface="Times New Roman"/>
              </a:rPr>
              <a:t>. Если петух откладывает яйцо на гребень крыши, в какую сторону упадет яйцо?</a:t>
            </a:r>
            <a:endParaRPr lang="ru-RU" sz="3200" dirty="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3" name="Выноска-облако 2"/>
          <p:cNvSpPr/>
          <p:nvPr/>
        </p:nvSpPr>
        <p:spPr>
          <a:xfrm>
            <a:off x="6228184" y="4725144"/>
            <a:ext cx="2016224" cy="936104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>
                <a:ea typeface="Calibri"/>
                <a:hlinkClick r:id="rId2" action="ppaction://hlinksldjump"/>
              </a:rPr>
              <a:t>Ответ</a:t>
            </a:r>
            <a:r>
              <a:rPr lang="ru-RU" dirty="0">
                <a:ea typeface="Calibri"/>
              </a:rPr>
              <a:t>: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199435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63688" y="2060848"/>
            <a:ext cx="5814392" cy="23224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3200" dirty="0">
                <a:latin typeface="Times New Roman"/>
                <a:ea typeface="Calibri"/>
                <a:cs typeface="Times New Roman"/>
              </a:rPr>
              <a:t>Ложась спать в 21час, я поставила будильник на 10 часов утра. Сколько времени я проспала до звонка?</a:t>
            </a:r>
            <a:endParaRPr lang="ru-RU" sz="3200" dirty="0">
              <a:ea typeface="Calibri"/>
              <a:cs typeface="Times New Roman"/>
            </a:endParaRPr>
          </a:p>
        </p:txBody>
      </p:sp>
      <p:sp>
        <p:nvSpPr>
          <p:cNvPr id="3" name="Овальная выноска 2"/>
          <p:cNvSpPr/>
          <p:nvPr/>
        </p:nvSpPr>
        <p:spPr>
          <a:xfrm>
            <a:off x="6444208" y="4984724"/>
            <a:ext cx="2016224" cy="1108572"/>
          </a:xfrm>
          <a:prstGeom prst="wedgeEllipse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>
                <a:solidFill>
                  <a:schemeClr val="tx1"/>
                </a:solidFill>
                <a:latin typeface="Times New Roman"/>
                <a:ea typeface="Calibri"/>
                <a:hlinkClick r:id="rId2" action="ppaction://hlinksldjump"/>
              </a:rPr>
              <a:t>Ответ</a:t>
            </a:r>
            <a:r>
              <a:rPr lang="ru-RU" sz="3200" dirty="0">
                <a:latin typeface="Times New Roman"/>
                <a:ea typeface="Calibri"/>
              </a:rPr>
              <a:t>: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894483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699792" y="1988840"/>
            <a:ext cx="3804055" cy="65864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3200" dirty="0">
                <a:ea typeface="Calibri"/>
                <a:cs typeface="Times New Roman"/>
              </a:rPr>
              <a:t>Петух яйца не несет.</a:t>
            </a:r>
            <a:endParaRPr lang="ru-RU" sz="3200" dirty="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3" name="Выгнутая вправо стрелка 2">
            <a:hlinkClick r:id="rId2" action="ppaction://hlinksldjump"/>
          </p:cNvPr>
          <p:cNvSpPr/>
          <p:nvPr/>
        </p:nvSpPr>
        <p:spPr>
          <a:xfrm>
            <a:off x="6777042" y="4293096"/>
            <a:ext cx="1755397" cy="1216152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9123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619672" y="1839334"/>
            <a:ext cx="5958408" cy="12249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3200" dirty="0" smtClean="0">
                <a:ea typeface="Calibri"/>
                <a:cs typeface="Times New Roman"/>
              </a:rPr>
              <a:t>Назовите </a:t>
            </a:r>
            <a:r>
              <a:rPr lang="ru-RU" sz="3200" dirty="0">
                <a:ea typeface="Calibri"/>
                <a:cs typeface="Times New Roman"/>
              </a:rPr>
              <a:t>мельчайшую частицу данного вещества.</a:t>
            </a:r>
            <a:endParaRPr lang="ru-RU" sz="3200" dirty="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3" name="Выноска-облако 2"/>
          <p:cNvSpPr/>
          <p:nvPr/>
        </p:nvSpPr>
        <p:spPr>
          <a:xfrm>
            <a:off x="5724128" y="4509120"/>
            <a:ext cx="2232248" cy="1152128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3200" dirty="0">
                <a:ea typeface="Calibri"/>
                <a:cs typeface="Times New Roman"/>
                <a:hlinkClick r:id="rId2" action="ppaction://hlinksldjump"/>
              </a:rPr>
              <a:t>Ответ</a:t>
            </a:r>
            <a:r>
              <a:rPr lang="ru-RU" sz="3200" dirty="0">
                <a:ea typeface="Calibri"/>
                <a:cs typeface="Times New Roman"/>
              </a:rPr>
              <a:t>:</a:t>
            </a:r>
            <a:endParaRPr lang="ru-RU" sz="3200" dirty="0">
              <a:effectLst/>
              <a:latin typeface="Calibri"/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7184339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563888" y="2780928"/>
            <a:ext cx="1953420" cy="65864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3200" dirty="0" smtClean="0">
                <a:ea typeface="Calibri"/>
                <a:cs typeface="Times New Roman"/>
              </a:rPr>
              <a:t>Молекула</a:t>
            </a:r>
            <a:r>
              <a:rPr lang="ru-RU" dirty="0">
                <a:ea typeface="Calibri"/>
                <a:cs typeface="Times New Roman"/>
              </a:rPr>
              <a:t>.</a:t>
            </a:r>
            <a:endParaRPr lang="ru-RU" sz="1050" dirty="0">
              <a:effectLst/>
              <a:latin typeface="Calibri"/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4900171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259632" y="1988840"/>
            <a:ext cx="6174432" cy="17912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3200" dirty="0" smtClean="0">
                <a:ea typeface="Calibri"/>
                <a:cs typeface="Times New Roman"/>
              </a:rPr>
              <a:t>Из </a:t>
            </a:r>
            <a:r>
              <a:rPr lang="ru-RU" sz="3200" dirty="0">
                <a:ea typeface="Calibri"/>
                <a:cs typeface="Times New Roman"/>
              </a:rPr>
              <a:t>каких невидимых мельчайших частиц состояли, по мнению древних ученых, все тела?</a:t>
            </a:r>
            <a:endParaRPr lang="ru-RU" sz="3200" dirty="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3" name="Выноска-облако 2"/>
          <p:cNvSpPr/>
          <p:nvPr/>
        </p:nvSpPr>
        <p:spPr>
          <a:xfrm>
            <a:off x="6156176" y="4581128"/>
            <a:ext cx="2304256" cy="1332728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lnSpc>
                <a:spcPct val="115000"/>
              </a:lnSpc>
              <a:spcAft>
                <a:spcPts val="1000"/>
              </a:spcAft>
            </a:pPr>
            <a:r>
              <a:rPr lang="ru-RU" sz="3200" dirty="0">
                <a:solidFill>
                  <a:prstClr val="white"/>
                </a:solidFill>
                <a:ea typeface="Calibri"/>
                <a:cs typeface="Times New Roman"/>
              </a:rPr>
              <a:t>Ответ:</a:t>
            </a:r>
            <a:endParaRPr lang="ru-RU" sz="3200" dirty="0">
              <a:solidFill>
                <a:prstClr val="white"/>
              </a:solidFill>
              <a:latin typeface="Calibri"/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8001239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118029" y="3223559"/>
            <a:ext cx="1470274" cy="6227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3200" dirty="0">
                <a:ea typeface="Calibri"/>
                <a:cs typeface="Times New Roman"/>
              </a:rPr>
              <a:t>Атомы.</a:t>
            </a:r>
            <a:endParaRPr lang="ru-RU" sz="3200" dirty="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3" name="Выгнутая вправо стрелка 2">
            <a:hlinkClick r:id="rId2" action="ppaction://hlinksldjump"/>
          </p:cNvPr>
          <p:cNvSpPr/>
          <p:nvPr/>
        </p:nvSpPr>
        <p:spPr>
          <a:xfrm>
            <a:off x="6372200" y="4725144"/>
            <a:ext cx="1728192" cy="1216152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21315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546766" y="1772816"/>
            <a:ext cx="6049569" cy="12249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3200" dirty="0" smtClean="0">
                <a:ea typeface="Calibri"/>
                <a:cs typeface="Times New Roman"/>
              </a:rPr>
              <a:t>Назовите </a:t>
            </a:r>
            <a:r>
              <a:rPr lang="ru-RU" sz="3200" dirty="0">
                <a:ea typeface="Calibri"/>
                <a:cs typeface="Times New Roman"/>
              </a:rPr>
              <a:t>продукт питания, который дают насекомые.</a:t>
            </a:r>
            <a:endParaRPr lang="ru-RU" sz="3200" dirty="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3" name="Выноска-облако 2">
            <a:hlinkClick r:id="rId2" action="ppaction://hlinksldjump"/>
          </p:cNvPr>
          <p:cNvSpPr/>
          <p:nvPr/>
        </p:nvSpPr>
        <p:spPr>
          <a:xfrm>
            <a:off x="6300192" y="4437112"/>
            <a:ext cx="2304256" cy="1260720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lnSpc>
                <a:spcPct val="115000"/>
              </a:lnSpc>
              <a:spcAft>
                <a:spcPts val="1000"/>
              </a:spcAft>
            </a:pPr>
            <a:r>
              <a:rPr lang="ru-RU" sz="3200" dirty="0">
                <a:solidFill>
                  <a:prstClr val="white"/>
                </a:solidFill>
                <a:ea typeface="Calibri"/>
                <a:cs typeface="Times New Roman"/>
              </a:rPr>
              <a:t>Ответ:</a:t>
            </a:r>
            <a:endParaRPr lang="ru-RU" sz="3200" dirty="0">
              <a:solidFill>
                <a:prstClr val="white"/>
              </a:solidFill>
              <a:latin typeface="Calibri"/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2383503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23928" y="2204864"/>
            <a:ext cx="998991" cy="65864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3200" dirty="0">
                <a:ea typeface="Calibri"/>
                <a:cs typeface="Times New Roman"/>
              </a:rPr>
              <a:t>Мёд</a:t>
            </a:r>
            <a:r>
              <a:rPr lang="ru-RU" dirty="0">
                <a:ea typeface="Calibri"/>
                <a:cs typeface="Times New Roman"/>
              </a:rPr>
              <a:t>.</a:t>
            </a:r>
            <a:endParaRPr lang="ru-RU" sz="1050" dirty="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3" name="Выгнутая вправо стрелка 2">
            <a:hlinkClick r:id="rId2" action="ppaction://hlinksldjump"/>
          </p:cNvPr>
          <p:cNvSpPr/>
          <p:nvPr/>
        </p:nvSpPr>
        <p:spPr>
          <a:xfrm>
            <a:off x="6156176" y="4365104"/>
            <a:ext cx="1728192" cy="1216152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26832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99592" y="1772816"/>
            <a:ext cx="6534472" cy="17912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3200" dirty="0" smtClean="0">
                <a:ea typeface="Calibri"/>
                <a:cs typeface="Times New Roman"/>
              </a:rPr>
              <a:t>Назовите </a:t>
            </a:r>
            <a:r>
              <a:rPr lang="ru-RU" sz="3200" dirty="0">
                <a:ea typeface="Calibri"/>
                <a:cs typeface="Times New Roman"/>
              </a:rPr>
              <a:t>вещество, которого особенно много в полярных областях земли.</a:t>
            </a:r>
            <a:endParaRPr lang="ru-RU" sz="3200" dirty="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3" name="Выноска-облако 2"/>
          <p:cNvSpPr/>
          <p:nvPr/>
        </p:nvSpPr>
        <p:spPr>
          <a:xfrm>
            <a:off x="6012160" y="4437112"/>
            <a:ext cx="2304256" cy="1188712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lnSpc>
                <a:spcPct val="115000"/>
              </a:lnSpc>
              <a:spcAft>
                <a:spcPts val="1000"/>
              </a:spcAft>
            </a:pPr>
            <a:r>
              <a:rPr lang="ru-RU" sz="3200" dirty="0">
                <a:solidFill>
                  <a:prstClr val="white"/>
                </a:solidFill>
                <a:ea typeface="Calibri"/>
                <a:cs typeface="Times New Roman"/>
                <a:hlinkClick r:id="rId2" action="ppaction://hlinksldjump"/>
              </a:rPr>
              <a:t>Ответ</a:t>
            </a:r>
            <a:r>
              <a:rPr lang="ru-RU" sz="3200" dirty="0">
                <a:solidFill>
                  <a:prstClr val="white"/>
                </a:solidFill>
                <a:ea typeface="Calibri"/>
                <a:cs typeface="Times New Roman"/>
              </a:rPr>
              <a:t>:</a:t>
            </a:r>
            <a:endParaRPr lang="ru-RU" sz="3200" dirty="0">
              <a:solidFill>
                <a:prstClr val="white"/>
              </a:solidFill>
              <a:latin typeface="Calibri"/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5296712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338112" y="2204864"/>
            <a:ext cx="957313" cy="6227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3200" dirty="0">
                <a:ea typeface="Calibri"/>
                <a:cs typeface="Times New Roman"/>
              </a:rPr>
              <a:t>Лёд.</a:t>
            </a:r>
            <a:endParaRPr lang="ru-RU" sz="3200" dirty="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3" name="Выгнутая вправо стрелка 2">
            <a:hlinkClick r:id="rId2" action="ppaction://hlinksldjump"/>
          </p:cNvPr>
          <p:cNvSpPr/>
          <p:nvPr/>
        </p:nvSpPr>
        <p:spPr>
          <a:xfrm>
            <a:off x="6660232" y="4797152"/>
            <a:ext cx="1728192" cy="1216152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20314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403648" y="2132856"/>
            <a:ext cx="6313588" cy="65864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3200" dirty="0" smtClean="0">
                <a:ea typeface="Calibri"/>
                <a:cs typeface="Times New Roman"/>
              </a:rPr>
              <a:t>Какой </a:t>
            </a:r>
            <a:r>
              <a:rPr lang="ru-RU" sz="3200" dirty="0">
                <a:ea typeface="Calibri"/>
                <a:cs typeface="Times New Roman"/>
              </a:rPr>
              <a:t>газ необходим для дыхания?</a:t>
            </a:r>
            <a:endParaRPr lang="ru-RU" sz="3200" dirty="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3" name="Выноска-облако 2"/>
          <p:cNvSpPr/>
          <p:nvPr/>
        </p:nvSpPr>
        <p:spPr>
          <a:xfrm>
            <a:off x="6300192" y="4365104"/>
            <a:ext cx="2160240" cy="1296144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lnSpc>
                <a:spcPct val="115000"/>
              </a:lnSpc>
              <a:spcAft>
                <a:spcPts val="1000"/>
              </a:spcAft>
            </a:pPr>
            <a:r>
              <a:rPr lang="ru-RU" sz="3200" dirty="0">
                <a:solidFill>
                  <a:prstClr val="white"/>
                </a:solidFill>
                <a:ea typeface="Calibri"/>
                <a:cs typeface="Times New Roman"/>
                <a:hlinkClick r:id="rId2" action="ppaction://hlinksldjump"/>
              </a:rPr>
              <a:t>Ответ</a:t>
            </a:r>
            <a:r>
              <a:rPr lang="ru-RU" sz="3200" dirty="0">
                <a:solidFill>
                  <a:prstClr val="white"/>
                </a:solidFill>
                <a:ea typeface="Calibri"/>
                <a:cs typeface="Times New Roman"/>
              </a:rPr>
              <a:t>:</a:t>
            </a:r>
            <a:endParaRPr lang="ru-RU" sz="3200" dirty="0">
              <a:solidFill>
                <a:prstClr val="white"/>
              </a:solidFill>
              <a:latin typeface="Calibri"/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3102156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547664" y="2610314"/>
            <a:ext cx="1225015" cy="65864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3200" dirty="0">
                <a:latin typeface="Times New Roman"/>
                <a:ea typeface="Calibri"/>
                <a:cs typeface="Times New Roman"/>
              </a:rPr>
              <a:t>1 час.</a:t>
            </a:r>
            <a:r>
              <a:rPr lang="ru-RU" dirty="0" smtClean="0">
                <a:latin typeface="Times New Roman"/>
                <a:ea typeface="Calibri"/>
                <a:cs typeface="Times New Roman"/>
              </a:rPr>
              <a:t>.</a:t>
            </a:r>
            <a:endParaRPr lang="ru-RU" sz="1050" dirty="0">
              <a:ea typeface="Calibri"/>
              <a:cs typeface="Times New Roman"/>
            </a:endParaRPr>
          </a:p>
        </p:txBody>
      </p:sp>
      <p:sp>
        <p:nvSpPr>
          <p:cNvPr id="3" name="Стрелка влево 2">
            <a:hlinkClick r:id="rId2" action="ppaction://hlinksldjump"/>
          </p:cNvPr>
          <p:cNvSpPr/>
          <p:nvPr/>
        </p:nvSpPr>
        <p:spPr>
          <a:xfrm>
            <a:off x="6516216" y="5013176"/>
            <a:ext cx="1872208" cy="1008112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403455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347864" y="2060848"/>
            <a:ext cx="1981055" cy="6227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3200" dirty="0">
                <a:ea typeface="Calibri"/>
                <a:cs typeface="Times New Roman"/>
              </a:rPr>
              <a:t>Кислород.</a:t>
            </a:r>
            <a:endParaRPr lang="ru-RU" sz="3200" dirty="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3" name="Выгнутая вправо стрелка 2">
            <a:hlinkClick r:id="rId2" action="ppaction://hlinksldjump"/>
          </p:cNvPr>
          <p:cNvSpPr/>
          <p:nvPr/>
        </p:nvSpPr>
        <p:spPr>
          <a:xfrm>
            <a:off x="6588224" y="4437112"/>
            <a:ext cx="1584176" cy="1216152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03538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771800" y="2060848"/>
            <a:ext cx="3450560" cy="6227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3200" dirty="0" smtClean="0">
                <a:ea typeface="Calibri"/>
                <a:cs typeface="Times New Roman"/>
              </a:rPr>
              <a:t>Раунд «Своя </a:t>
            </a:r>
            <a:r>
              <a:rPr lang="ru-RU" sz="3200" dirty="0">
                <a:ea typeface="Calibri"/>
                <a:cs typeface="Times New Roman"/>
              </a:rPr>
              <a:t>игра»</a:t>
            </a:r>
            <a:endParaRPr lang="ru-RU" sz="3200" dirty="0">
              <a:effectLst/>
              <a:latin typeface="Calibri"/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039898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Прямоугольник 1"/>
              <p:cNvSpPr/>
              <p:nvPr/>
            </p:nvSpPr>
            <p:spPr>
              <a:xfrm>
                <a:off x="755576" y="2564904"/>
                <a:ext cx="2095280" cy="131318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ru-RU" sz="3600" i="1">
                              <a:latin typeface="Cambria Math"/>
                              <a:ea typeface="Times New Roman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ru-RU" sz="3600" i="1">
                                  <a:latin typeface="Cambria Math"/>
                                  <a:ea typeface="Times New Roman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ru-RU" sz="3600" i="1">
                                      <a:latin typeface="Cambria Math"/>
                                      <a:ea typeface="Times New Roman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lang="ru-RU" sz="3600" i="1">
                                          <a:latin typeface="Cambria Math"/>
                                          <a:ea typeface="Times New Roman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ru-RU" sz="3600" i="1">
                                          <a:latin typeface="Cambria Math"/>
                                          <a:ea typeface="Times New Roman"/>
                                          <a:cs typeface="Times New Roman"/>
                                        </a:rPr>
                                        <m:t>3</m:t>
                                      </m:r>
                                    </m:e>
                                    <m:sup>
                                      <m:r>
                                        <a:rPr lang="ru-RU" sz="3600" i="1">
                                          <a:latin typeface="Cambria Math"/>
                                          <a:ea typeface="Times New Roman"/>
                                          <a:cs typeface="Times New Roman"/>
                                        </a:rPr>
                                        <m:t>2</m:t>
                                      </m:r>
                                    </m:sup>
                                  </m:sSup>
                                </m:e>
                              </m:d>
                            </m:e>
                            <m:sup>
                              <m:r>
                                <a:rPr lang="ru-RU" sz="3600" i="1">
                                  <a:latin typeface="Cambria Math"/>
                                  <a:ea typeface="Times New Roman"/>
                                  <a:cs typeface="Times New Roman"/>
                                </a:rPr>
                                <m:t>3</m:t>
                              </m:r>
                            </m:sup>
                          </m:sSup>
                          <m:r>
                            <a:rPr lang="ru-RU" sz="3600" i="1">
                              <a:latin typeface="Cambria Math"/>
                              <a:ea typeface="Times New Roman"/>
                              <a:cs typeface="Times New Roman"/>
                            </a:rPr>
                            <m:t>∙(</m:t>
                          </m:r>
                          <m:sSup>
                            <m:sSupPr>
                              <m:ctrlPr>
                                <a:rPr lang="ru-RU" sz="3600" i="1">
                                  <a:latin typeface="Cambria Math"/>
                                  <a:ea typeface="Times New Roman"/>
                                </a:rPr>
                              </m:ctrlPr>
                            </m:sSupPr>
                            <m:e>
                              <m:r>
                                <a:rPr lang="ru-RU" sz="3600" i="1">
                                  <a:latin typeface="Cambria Math"/>
                                  <a:ea typeface="Times New Roman"/>
                                  <a:cs typeface="Times New Roman"/>
                                </a:rPr>
                                <m:t>3</m:t>
                              </m:r>
                            </m:e>
                            <m:sup>
                              <m:r>
                                <a:rPr lang="ru-RU" sz="3600" i="1">
                                  <a:latin typeface="Cambria Math"/>
                                  <a:ea typeface="Times New Roman"/>
                                  <a:cs typeface="Times New Roman"/>
                                </a:rPr>
                                <m:t>3</m:t>
                              </m:r>
                            </m:sup>
                          </m:sSup>
                          <m:r>
                            <a:rPr lang="ru-RU" sz="3600" i="1">
                              <a:latin typeface="Cambria Math"/>
                              <a:ea typeface="Times New Roman"/>
                              <a:cs typeface="Times New Roman"/>
                            </a:rPr>
                            <m:t>)⁴</m:t>
                          </m:r>
                        </m:num>
                        <m:den>
                          <m:r>
                            <a:rPr lang="ru-RU" sz="3600" i="1">
                              <a:latin typeface="Cambria Math"/>
                              <a:ea typeface="Times New Roman"/>
                              <a:cs typeface="Times New Roman"/>
                            </a:rPr>
                            <m:t>(3∙</m:t>
                          </m:r>
                          <m:sSup>
                            <m:sSupPr>
                              <m:ctrlPr>
                                <a:rPr lang="ru-RU" sz="3600" i="1">
                                  <a:latin typeface="Cambria Math"/>
                                  <a:ea typeface="Times New Roman"/>
                                </a:rPr>
                              </m:ctrlPr>
                            </m:sSupPr>
                            <m:e>
                              <m:r>
                                <a:rPr lang="ru-RU" sz="3600" i="1">
                                  <a:latin typeface="Cambria Math"/>
                                  <a:ea typeface="Times New Roman"/>
                                  <a:cs typeface="Times New Roman"/>
                                </a:rPr>
                                <m:t>3</m:t>
                              </m:r>
                            </m:e>
                            <m:sup>
                              <m:r>
                                <a:rPr lang="ru-RU" sz="3600" i="1">
                                  <a:latin typeface="Cambria Math"/>
                                  <a:ea typeface="Times New Roman"/>
                                  <a:cs typeface="Times New Roman"/>
                                </a:rPr>
                                <m:t>2</m:t>
                              </m:r>
                            </m:sup>
                          </m:sSup>
                          <m:r>
                            <a:rPr lang="ru-RU" sz="3600" i="1">
                              <a:latin typeface="Cambria Math"/>
                              <a:ea typeface="Times New Roman"/>
                              <a:cs typeface="Times New Roman"/>
                            </a:rPr>
                            <m:t>)⁶</m:t>
                          </m:r>
                        </m:den>
                      </m:f>
                    </m:oMath>
                  </m:oMathPara>
                </a14:m>
                <a:endParaRPr lang="ru-RU" sz="3600" dirty="0"/>
              </a:p>
            </p:txBody>
          </p:sp>
        </mc:Choice>
        <mc:Fallback xmlns="">
          <p:sp>
            <p:nvSpPr>
              <p:cNvPr id="2" name="Прямоугольник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5576" y="2564904"/>
                <a:ext cx="2095280" cy="1313180"/>
              </a:xfrm>
              <a:prstGeom prst="rect">
                <a:avLst/>
              </a:prstGeom>
              <a:blipFill rotWithShape="1">
                <a:blip r:embed="rId2"/>
                <a:stretch>
                  <a:fillRect r="-19186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Прямоугольник 2"/>
              <p:cNvSpPr/>
              <p:nvPr/>
            </p:nvSpPr>
            <p:spPr>
              <a:xfrm>
                <a:off x="5602693" y="2564904"/>
                <a:ext cx="2443554" cy="118468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ru-RU" sz="3200" i="1">
                              <a:latin typeface="Cambria Math"/>
                              <a:ea typeface="Times New Roman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ru-RU" sz="3200" i="1">
                                  <a:effectLst/>
                                  <a:latin typeface="Cambria Math"/>
                                  <a:ea typeface="Times New Roman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ru-RU" sz="3200" i="1">
                                      <a:effectLst/>
                                      <a:latin typeface="Cambria Math"/>
                                      <a:ea typeface="Times New Roman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lang="ru-RU" sz="3200" i="1">
                                          <a:effectLst/>
                                          <a:latin typeface="Cambria Math"/>
                                          <a:ea typeface="Times New Roman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ru-RU" sz="3200" i="1">
                                          <a:effectLst/>
                                          <a:latin typeface="Cambria Math"/>
                                          <a:ea typeface="Times New Roman"/>
                                          <a:cs typeface="Times New Roman"/>
                                        </a:rPr>
                                        <m:t>6</m:t>
                                      </m:r>
                                    </m:e>
                                    <m:sup>
                                      <m:r>
                                        <a:rPr lang="ru-RU" sz="3200" i="1">
                                          <a:effectLst/>
                                          <a:latin typeface="Cambria Math"/>
                                          <a:ea typeface="Times New Roman"/>
                                          <a:cs typeface="Times New Roman"/>
                                        </a:rPr>
                                        <m:t>8</m:t>
                                      </m:r>
                                    </m:sup>
                                  </m:sSup>
                                </m:e>
                              </m:d>
                            </m:e>
                            <m:sup>
                              <m:r>
                                <a:rPr lang="ru-RU" sz="3200" i="1">
                                  <a:effectLst/>
                                  <a:latin typeface="Cambria Math"/>
                                  <a:ea typeface="Times New Roman"/>
                                  <a:cs typeface="Times New Roman"/>
                                </a:rPr>
                                <m:t>6</m:t>
                              </m:r>
                            </m:sup>
                          </m:sSup>
                          <m:r>
                            <a:rPr lang="ru-RU" sz="3200" i="1">
                              <a:effectLst/>
                              <a:latin typeface="Cambria Math"/>
                              <a:ea typeface="Times New Roman"/>
                              <a:cs typeface="Times New Roman"/>
                            </a:rPr>
                            <m:t>∙(</m:t>
                          </m:r>
                          <m:sSup>
                            <m:sSupPr>
                              <m:ctrlPr>
                                <a:rPr lang="ru-RU" sz="3200" i="1">
                                  <a:effectLst/>
                                  <a:latin typeface="Cambria Math"/>
                                  <a:ea typeface="Times New Roman"/>
                                </a:rPr>
                              </m:ctrlPr>
                            </m:sSupPr>
                            <m:e>
                              <m:r>
                                <a:rPr lang="ru-RU" sz="3200" i="1">
                                  <a:effectLst/>
                                  <a:latin typeface="Cambria Math"/>
                                  <a:ea typeface="Times New Roman"/>
                                  <a:cs typeface="Times New Roman"/>
                                </a:rPr>
                                <m:t>6</m:t>
                              </m:r>
                            </m:e>
                            <m:sup>
                              <m:r>
                                <a:rPr lang="ru-RU" sz="3200" i="1">
                                  <a:effectLst/>
                                  <a:latin typeface="Cambria Math"/>
                                  <a:ea typeface="Times New Roman"/>
                                  <a:cs typeface="Times New Roman"/>
                                </a:rPr>
                                <m:t>5</m:t>
                              </m:r>
                            </m:sup>
                          </m:sSup>
                          <m:r>
                            <a:rPr lang="ru-RU" sz="3200" i="1">
                              <a:effectLst/>
                              <a:latin typeface="Cambria Math"/>
                              <a:ea typeface="Times New Roman"/>
                              <a:cs typeface="Times New Roman"/>
                            </a:rPr>
                            <m:t>)⁸</m:t>
                          </m:r>
                        </m:num>
                        <m:den>
                          <m:r>
                            <a:rPr lang="ru-RU" sz="3200" i="1">
                              <a:effectLst/>
                              <a:latin typeface="Cambria Math"/>
                              <a:ea typeface="Times New Roman"/>
                              <a:cs typeface="Times New Roman"/>
                            </a:rPr>
                            <m:t>(6 ∙6³)²</m:t>
                          </m:r>
                        </m:den>
                      </m:f>
                    </m:oMath>
                  </m:oMathPara>
                </a14:m>
                <a:endParaRPr lang="ru-RU" sz="3200" dirty="0"/>
              </a:p>
            </p:txBody>
          </p:sp>
        </mc:Choice>
        <mc:Fallback xmlns="">
          <p:sp>
            <p:nvSpPr>
              <p:cNvPr id="3" name="Прямоугольник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02693" y="2564904"/>
                <a:ext cx="2443554" cy="1184683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Прямоугольник 3"/>
          <p:cNvSpPr/>
          <p:nvPr/>
        </p:nvSpPr>
        <p:spPr>
          <a:xfrm>
            <a:off x="2987824" y="847514"/>
            <a:ext cx="419685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dirty="0">
                <a:ea typeface="Calibri"/>
              </a:rPr>
              <a:t>Конкурс капитанов. </a:t>
            </a: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2529402115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Прямоугольник 1"/>
              <p:cNvSpPr/>
              <p:nvPr/>
            </p:nvSpPr>
            <p:spPr>
              <a:xfrm>
                <a:off x="824057" y="1484784"/>
                <a:ext cx="7488832" cy="330975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457200">
                  <a:lnSpc>
                    <a:spcPct val="115000"/>
                  </a:lnSpc>
                  <a:spcAft>
                    <a:spcPts val="0"/>
                  </a:spcAft>
                </a:pPr>
                <a:r>
                  <a:rPr lang="ru-RU" sz="1400" dirty="0">
                    <a:ea typeface="Times New Roman"/>
                    <a:cs typeface="Times New Roman"/>
                  </a:rPr>
                  <a:t> </a:t>
                </a:r>
                <a:endParaRPr lang="ru-RU" sz="1100" dirty="0">
                  <a:effectLst/>
                  <a:latin typeface="Calibri"/>
                  <a:ea typeface="Calibri"/>
                  <a:cs typeface="Times New Roman"/>
                </a:endParaRPr>
              </a:p>
              <a:p>
                <a:pPr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ru-RU" sz="3200" dirty="0">
                    <a:ea typeface="Times New Roman"/>
                    <a:cs typeface="Times New Roman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3200" i="1">
                            <a:latin typeface="Cambria Math"/>
                            <a:ea typeface="Times New Roman"/>
                            <a:cs typeface="Times New Roman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ru-RU" sz="3200" i="1">
                                <a:latin typeface="Cambria Math"/>
                                <a:ea typeface="Times New Roman"/>
                                <a:cs typeface="Times New Roman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ru-RU" sz="3200" i="1">
                                    <a:latin typeface="Cambria Math"/>
                                    <a:ea typeface="Times New Roman"/>
                                    <a:cs typeface="Times New Roman"/>
                                  </a:rPr>
                                </m:ctrlPr>
                              </m:dPr>
                              <m:e>
                                <m:sSup>
                                  <m:sSupPr>
                                    <m:ctrlPr>
                                      <a:rPr lang="ru-RU" sz="3200" i="1">
                                        <a:latin typeface="Cambria Math"/>
                                        <a:ea typeface="Times New Roman"/>
                                        <a:cs typeface="Times New Roman"/>
                                      </a:rPr>
                                    </m:ctrlPr>
                                  </m:sSupPr>
                                  <m:e>
                                    <m:r>
                                      <a:rPr lang="ru-RU" sz="3200" i="1">
                                        <a:latin typeface="Cambria Math"/>
                                        <a:ea typeface="Times New Roman"/>
                                        <a:cs typeface="Times New Roman"/>
                                      </a:rPr>
                                      <m:t>3</m:t>
                                    </m:r>
                                  </m:e>
                                  <m:sup>
                                    <m:r>
                                      <a:rPr lang="ru-RU" sz="3200" i="1">
                                        <a:latin typeface="Cambria Math"/>
                                        <a:ea typeface="Times New Roman"/>
                                        <a:cs typeface="Times New Roman"/>
                                      </a:rPr>
                                      <m:t>2</m:t>
                                    </m:r>
                                  </m:sup>
                                </m:sSup>
                              </m:e>
                            </m:d>
                          </m:e>
                          <m:sup>
                            <m:r>
                              <a:rPr lang="ru-RU" sz="3200" i="1">
                                <a:latin typeface="Cambria Math"/>
                                <a:ea typeface="Times New Roman"/>
                                <a:cs typeface="Times New Roman"/>
                              </a:rPr>
                              <m:t>3</m:t>
                            </m:r>
                          </m:sup>
                        </m:sSup>
                        <m:r>
                          <a:rPr lang="ru-RU" sz="3200" i="1">
                            <a:latin typeface="Cambria Math"/>
                            <a:ea typeface="Times New Roman"/>
                            <a:cs typeface="Times New Roman"/>
                          </a:rPr>
                          <m:t>∙(</m:t>
                        </m:r>
                        <m:sSup>
                          <m:sSupPr>
                            <m:ctrlPr>
                              <a:rPr lang="ru-RU" sz="3200" i="1">
                                <a:latin typeface="Cambria Math"/>
                                <a:ea typeface="Times New Roman"/>
                                <a:cs typeface="Times New Roman"/>
                              </a:rPr>
                            </m:ctrlPr>
                          </m:sSupPr>
                          <m:e>
                            <m:r>
                              <a:rPr lang="ru-RU" sz="3200" i="1">
                                <a:latin typeface="Cambria Math"/>
                                <a:ea typeface="Times New Roman"/>
                                <a:cs typeface="Times New Roman"/>
                              </a:rPr>
                              <m:t>3</m:t>
                            </m:r>
                          </m:e>
                          <m:sup>
                            <m:r>
                              <a:rPr lang="ru-RU" sz="3200" i="1">
                                <a:latin typeface="Cambria Math"/>
                                <a:ea typeface="Times New Roman"/>
                                <a:cs typeface="Times New Roman"/>
                              </a:rPr>
                              <m:t>3</m:t>
                            </m:r>
                          </m:sup>
                        </m:sSup>
                        <m:r>
                          <a:rPr lang="ru-RU" sz="3200" i="1">
                            <a:latin typeface="Cambria Math"/>
                            <a:ea typeface="Times New Roman"/>
                            <a:cs typeface="Times New Roman"/>
                          </a:rPr>
                          <m:t>)⁴</m:t>
                        </m:r>
                      </m:num>
                      <m:den>
                        <m:r>
                          <a:rPr lang="ru-RU" sz="3200" i="1">
                            <a:latin typeface="Cambria Math"/>
                            <a:ea typeface="Times New Roman"/>
                            <a:cs typeface="Times New Roman"/>
                          </a:rPr>
                          <m:t>(3∙</m:t>
                        </m:r>
                        <m:sSup>
                          <m:sSupPr>
                            <m:ctrlPr>
                              <a:rPr lang="ru-RU" sz="3200" i="1">
                                <a:latin typeface="Cambria Math"/>
                                <a:ea typeface="Times New Roman"/>
                                <a:cs typeface="Times New Roman"/>
                              </a:rPr>
                            </m:ctrlPr>
                          </m:sSupPr>
                          <m:e>
                            <m:r>
                              <a:rPr lang="ru-RU" sz="3200" i="1">
                                <a:latin typeface="Cambria Math"/>
                                <a:ea typeface="Times New Roman"/>
                                <a:cs typeface="Times New Roman"/>
                              </a:rPr>
                              <m:t>3</m:t>
                            </m:r>
                          </m:e>
                          <m:sup>
                            <m:r>
                              <a:rPr lang="ru-RU" sz="3200" i="1">
                                <a:latin typeface="Cambria Math"/>
                                <a:ea typeface="Times New Roman"/>
                                <a:cs typeface="Times New Roman"/>
                              </a:rPr>
                              <m:t>2</m:t>
                            </m:r>
                          </m:sup>
                        </m:sSup>
                        <m:r>
                          <a:rPr lang="ru-RU" sz="3200" i="1">
                            <a:latin typeface="Cambria Math"/>
                            <a:ea typeface="Times New Roman"/>
                            <a:cs typeface="Times New Roman"/>
                          </a:rPr>
                          <m:t>)⁶</m:t>
                        </m:r>
                      </m:den>
                    </m:f>
                  </m:oMath>
                </a14:m>
                <a:r>
                  <a:rPr lang="ru-RU" sz="3200" dirty="0">
                    <a:latin typeface="Calibri"/>
                    <a:ea typeface="Times New Roman"/>
                    <a:cs typeface="Times New Roman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3200" i="1">
                            <a:latin typeface="Cambria Math"/>
                            <a:ea typeface="Times New Roman"/>
                            <a:cs typeface="Times New Roman"/>
                          </a:rPr>
                        </m:ctrlPr>
                      </m:fPr>
                      <m:num>
                        <m:r>
                          <a:rPr lang="ru-RU" sz="3200" i="1">
                            <a:latin typeface="Cambria Math"/>
                            <a:ea typeface="Times New Roman"/>
                            <a:cs typeface="Times New Roman"/>
                          </a:rPr>
                          <m:t>3⁶ ∙3¹²</m:t>
                        </m:r>
                      </m:num>
                      <m:den>
                        <m:r>
                          <a:rPr lang="ru-RU" sz="3200" i="1">
                            <a:latin typeface="Cambria Math"/>
                            <a:ea typeface="Times New Roman"/>
                            <a:cs typeface="Times New Roman"/>
                          </a:rPr>
                          <m:t>3⁶ ∙3¹²</m:t>
                        </m:r>
                      </m:den>
                    </m:f>
                  </m:oMath>
                </a14:m>
                <a:r>
                  <a:rPr lang="ru-RU" sz="3200" dirty="0">
                    <a:latin typeface="Calibri"/>
                    <a:ea typeface="Times New Roman"/>
                    <a:cs typeface="Times New Roman"/>
                  </a:rPr>
                  <a:t> = 3¹⁸⁻¹⁸ = 3° =1.</a:t>
                </a:r>
                <a:endParaRPr lang="ru-RU" sz="3200" dirty="0">
                  <a:effectLst/>
                  <a:latin typeface="Calibri"/>
                  <a:ea typeface="Calibri"/>
                  <a:cs typeface="Times New Roman"/>
                </a:endParaRPr>
              </a:p>
              <a:p>
                <a:pPr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ru-RU" sz="3200" dirty="0">
                    <a:latin typeface="Calibri"/>
                    <a:ea typeface="Times New Roman"/>
                    <a:cs typeface="Times New Roman"/>
                  </a:rPr>
                  <a:t> </a:t>
                </a:r>
                <a:endParaRPr lang="ru-RU" sz="3200" dirty="0">
                  <a:effectLst/>
                  <a:latin typeface="Calibri"/>
                  <a:ea typeface="Calibri"/>
                  <a:cs typeface="Times New Roman"/>
                </a:endParaRPr>
              </a:p>
              <a:p>
                <a:pPr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ru-RU" sz="3200" dirty="0">
                    <a:ea typeface="Times New Roman"/>
                    <a:cs typeface="Times New Roman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3200" i="1"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ru-RU" sz="3200" i="1">
                                <a:effectLst/>
                                <a:latin typeface="Cambria Math"/>
                                <a:ea typeface="Times New Roman"/>
                                <a:cs typeface="Times New Roman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ru-RU" sz="3200" i="1">
                                    <a:effectLst/>
                                    <a:latin typeface="Cambria Math"/>
                                    <a:ea typeface="Times New Roman"/>
                                    <a:cs typeface="Times New Roman"/>
                                  </a:rPr>
                                </m:ctrlPr>
                              </m:dPr>
                              <m:e>
                                <m:sSup>
                                  <m:sSupPr>
                                    <m:ctrlPr>
                                      <a:rPr lang="ru-RU" sz="3200" i="1">
                                        <a:effectLst/>
                                        <a:latin typeface="Cambria Math"/>
                                        <a:ea typeface="Times New Roman"/>
                                        <a:cs typeface="Times New Roman"/>
                                      </a:rPr>
                                    </m:ctrlPr>
                                  </m:sSupPr>
                                  <m:e>
                                    <m:r>
                                      <a:rPr lang="ru-RU" sz="3200" i="1">
                                        <a:effectLst/>
                                        <a:latin typeface="Cambria Math"/>
                                        <a:ea typeface="Times New Roman"/>
                                        <a:cs typeface="Times New Roman"/>
                                      </a:rPr>
                                      <m:t>6</m:t>
                                    </m:r>
                                  </m:e>
                                  <m:sup>
                                    <m:r>
                                      <a:rPr lang="ru-RU" sz="3200" i="1">
                                        <a:effectLst/>
                                        <a:latin typeface="Cambria Math"/>
                                        <a:ea typeface="Times New Roman"/>
                                        <a:cs typeface="Times New Roman"/>
                                      </a:rPr>
                                      <m:t>8</m:t>
                                    </m:r>
                                  </m:sup>
                                </m:sSup>
                              </m:e>
                            </m:d>
                          </m:e>
                          <m:sup>
                            <m:r>
                              <a:rPr lang="ru-RU" sz="3200" i="1">
                                <a:effectLst/>
                                <a:latin typeface="Cambria Math"/>
                                <a:ea typeface="Times New Roman"/>
                                <a:cs typeface="Times New Roman"/>
                              </a:rPr>
                              <m:t>6</m:t>
                            </m:r>
                          </m:sup>
                        </m:sSup>
                        <m:r>
                          <a:rPr lang="ru-RU" sz="3200" i="1"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  <m:t>∙(</m:t>
                        </m:r>
                        <m:sSup>
                          <m:sSupPr>
                            <m:ctrlPr>
                              <a:rPr lang="ru-RU" sz="3200" i="1">
                                <a:effectLst/>
                                <a:latin typeface="Cambria Math"/>
                                <a:ea typeface="Times New Roman"/>
                                <a:cs typeface="Times New Roman"/>
                              </a:rPr>
                            </m:ctrlPr>
                          </m:sSupPr>
                          <m:e>
                            <m:r>
                              <a:rPr lang="ru-RU" sz="3200" i="1">
                                <a:effectLst/>
                                <a:latin typeface="Cambria Math"/>
                                <a:ea typeface="Times New Roman"/>
                                <a:cs typeface="Times New Roman"/>
                              </a:rPr>
                              <m:t>6</m:t>
                            </m:r>
                          </m:e>
                          <m:sup>
                            <m:r>
                              <a:rPr lang="ru-RU" sz="3200" i="1">
                                <a:effectLst/>
                                <a:latin typeface="Cambria Math"/>
                                <a:ea typeface="Times New Roman"/>
                                <a:cs typeface="Times New Roman"/>
                              </a:rPr>
                              <m:t>5</m:t>
                            </m:r>
                          </m:sup>
                        </m:sSup>
                        <m:r>
                          <a:rPr lang="ru-RU" sz="3200" i="1"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  <m:t>)⁸</m:t>
                        </m:r>
                      </m:num>
                      <m:den>
                        <m:r>
                          <a:rPr lang="ru-RU" sz="3200" i="1"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  <m:t>(6 ∙6³)²</m:t>
                        </m:r>
                      </m:den>
                    </m:f>
                    <m:r>
                      <a:rPr lang="ru-RU" sz="3200" i="1">
                        <a:effectLst/>
                        <a:latin typeface="Cambria Math"/>
                        <a:ea typeface="Times New Roman"/>
                        <a:cs typeface="Times New Roman"/>
                      </a:rPr>
                      <m:t>= </m:t>
                    </m:r>
                    <m:f>
                      <m:fPr>
                        <m:ctrlPr>
                          <a:rPr lang="ru-RU" sz="3200" i="1"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ru-RU" sz="3200" i="1">
                                <a:effectLst/>
                                <a:latin typeface="Cambria Math"/>
                                <a:ea typeface="Times New Roman"/>
                                <a:cs typeface="Times New Roman"/>
                              </a:rPr>
                            </m:ctrlPr>
                          </m:sSupPr>
                          <m:e>
                            <m:r>
                              <a:rPr lang="ru-RU" sz="3200" i="1">
                                <a:effectLst/>
                                <a:latin typeface="Cambria Math"/>
                                <a:ea typeface="Times New Roman"/>
                                <a:cs typeface="Times New Roman"/>
                              </a:rPr>
                              <m:t>6</m:t>
                            </m:r>
                          </m:e>
                          <m:sup>
                            <m:r>
                              <a:rPr lang="ru-RU" sz="3200" i="1">
                                <a:effectLst/>
                                <a:latin typeface="Cambria Math"/>
                                <a:ea typeface="Times New Roman"/>
                                <a:cs typeface="Times New Roman"/>
                              </a:rPr>
                              <m:t>48</m:t>
                            </m:r>
                          </m:sup>
                        </m:sSup>
                        <m:r>
                          <a:rPr lang="ru-RU" sz="3200" i="1"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  <m:t>: 6⁴⁰</m:t>
                        </m:r>
                      </m:num>
                      <m:den>
                        <m:r>
                          <a:rPr lang="ru-RU" sz="3200" i="1"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  <m:t>6⁸</m:t>
                        </m:r>
                      </m:den>
                    </m:f>
                    <m:r>
                      <a:rPr lang="ru-RU" sz="3200" i="1">
                        <a:effectLst/>
                        <a:latin typeface="Cambria Math"/>
                        <a:ea typeface="Times New Roman"/>
                        <a:cs typeface="Times New Roman"/>
                      </a:rPr>
                      <m:t>= </m:t>
                    </m:r>
                    <m:f>
                      <m:fPr>
                        <m:ctrlPr>
                          <a:rPr lang="ru-RU" sz="3200" i="1"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</m:ctrlPr>
                      </m:fPr>
                      <m:num>
                        <m:r>
                          <a:rPr lang="ru-RU" sz="3200" i="1"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  <m:t>6⁸</m:t>
                        </m:r>
                      </m:num>
                      <m:den>
                        <m:r>
                          <a:rPr lang="ru-RU" sz="3200" i="1"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  <m:t>6⁸</m:t>
                        </m:r>
                      </m:den>
                    </m:f>
                    <m:r>
                      <a:rPr lang="ru-RU" sz="3200" i="1">
                        <a:effectLst/>
                        <a:latin typeface="Cambria Math"/>
                        <a:ea typeface="Times New Roman"/>
                        <a:cs typeface="Times New Roman"/>
                      </a:rPr>
                      <m:t>=1.</m:t>
                    </m:r>
                  </m:oMath>
                </a14:m>
                <a:r>
                  <a:rPr lang="ru-RU" sz="3200" dirty="0">
                    <a:effectLst/>
                    <a:latin typeface="Calibri"/>
                    <a:ea typeface="Times New Roman"/>
                    <a:cs typeface="Times New Roman"/>
                  </a:rPr>
                  <a:t> </a:t>
                </a:r>
                <a:endParaRPr lang="ru-RU" sz="3200" dirty="0">
                  <a:effectLst/>
                  <a:latin typeface="Calibri"/>
                  <a:ea typeface="Calibri"/>
                  <a:cs typeface="Times New Roman"/>
                </a:endParaRPr>
              </a:p>
            </p:txBody>
          </p:sp>
        </mc:Choice>
        <mc:Fallback xmlns="">
          <p:sp>
            <p:nvSpPr>
              <p:cNvPr id="2" name="Прямоугольник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4057" y="1484784"/>
                <a:ext cx="7488832" cy="3309752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66061058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707904" y="2132856"/>
            <a:ext cx="160531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dirty="0">
                <a:ea typeface="Times New Roman"/>
              </a:rPr>
              <a:t>Р</a:t>
            </a:r>
            <a:r>
              <a:rPr lang="ru-RU" sz="3600" dirty="0" smtClean="0">
                <a:ea typeface="Times New Roman"/>
              </a:rPr>
              <a:t>ебусы</a:t>
            </a: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11357481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ребус математический">
            <a:hlinkClick r:id="rId2" tgtFrame="&quot;_blank&quot;" tooltip="&quot;ребусы математические&quot;"/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1675265"/>
            <a:ext cx="4716524" cy="304987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851594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006589" y="3244334"/>
            <a:ext cx="187294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>
                <a:solidFill>
                  <a:srgbClr val="000000"/>
                </a:solidFill>
                <a:latin typeface="Arial"/>
                <a:ea typeface="Times New Roman"/>
              </a:rPr>
              <a:t> </a:t>
            </a:r>
            <a:r>
              <a:rPr lang="ru-RU" sz="3600" dirty="0">
                <a:solidFill>
                  <a:srgbClr val="000000"/>
                </a:solidFill>
                <a:ea typeface="Times New Roman"/>
              </a:rPr>
              <a:t>Алгебра</a:t>
            </a: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2860413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ребус по математике с ответами">
            <a:hlinkClick r:id="rId2" tgtFrame="&quot;_blank&quot;" tooltip="&quot;ребусы математические&quot;"/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1988840"/>
            <a:ext cx="5112568" cy="338437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418677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635896" y="2920857"/>
            <a:ext cx="223830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dirty="0">
                <a:solidFill>
                  <a:srgbClr val="000000"/>
                </a:solidFill>
                <a:ea typeface="Times New Roman"/>
              </a:rPr>
              <a:t>Геометрия</a:t>
            </a: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3616113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ребусы по математике с ответами">
            <a:hlinkClick r:id="rId2" tgtFrame="&quot;_blank&quot;" tooltip="&quot;ребусы математические&quot;"/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1700808"/>
            <a:ext cx="5184576" cy="316835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9997792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547664" y="2492896"/>
            <a:ext cx="6696744" cy="17912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3200" dirty="0">
                <a:latin typeface="Times New Roman"/>
                <a:ea typeface="Calibri"/>
                <a:cs typeface="Times New Roman"/>
              </a:rPr>
              <a:t>Тройка лошадей </a:t>
            </a:r>
            <a:r>
              <a:rPr lang="ru-RU" sz="3200" dirty="0" smtClean="0">
                <a:latin typeface="Times New Roman"/>
                <a:ea typeface="Calibri"/>
                <a:cs typeface="Times New Roman"/>
              </a:rPr>
              <a:t>бежала 30 </a:t>
            </a:r>
            <a:r>
              <a:rPr lang="ru-RU" sz="3200" dirty="0">
                <a:latin typeface="Times New Roman"/>
                <a:ea typeface="Calibri"/>
                <a:cs typeface="Times New Roman"/>
              </a:rPr>
              <a:t>км. Какое расстояние пробежала каждая лошадь? </a:t>
            </a:r>
            <a:endParaRPr lang="ru-RU" sz="3200" dirty="0">
              <a:ea typeface="Calibri"/>
              <a:cs typeface="Times New Roman"/>
            </a:endParaRPr>
          </a:p>
        </p:txBody>
      </p:sp>
      <p:sp>
        <p:nvSpPr>
          <p:cNvPr id="3" name="Овальная выноска 2"/>
          <p:cNvSpPr/>
          <p:nvPr/>
        </p:nvSpPr>
        <p:spPr>
          <a:xfrm>
            <a:off x="6304577" y="5157192"/>
            <a:ext cx="2088232" cy="1080120"/>
          </a:xfrm>
          <a:prstGeom prst="wedgeEllipse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>
                <a:latin typeface="Times New Roman"/>
                <a:ea typeface="Calibri"/>
                <a:hlinkClick r:id="rId2" action="ppaction://hlinksldjump"/>
              </a:rPr>
              <a:t>Ответ</a:t>
            </a:r>
            <a:r>
              <a:rPr lang="ru-RU" sz="3200" dirty="0">
                <a:latin typeface="Times New Roman"/>
                <a:ea typeface="Calibri"/>
              </a:rPr>
              <a:t>: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17154545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779912" y="2891360"/>
            <a:ext cx="130606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dirty="0">
                <a:solidFill>
                  <a:srgbClr val="000000"/>
                </a:solidFill>
                <a:ea typeface="Times New Roman"/>
              </a:rPr>
              <a:t>Точка</a:t>
            </a: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810037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ребусы в картинках с ответами">
            <a:hlinkClick r:id="rId2" tgtFrame="&quot;_blank&quot;" tooltip="&quot;ребусы математические&quot;"/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1556792"/>
            <a:ext cx="4599960" cy="280133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5783323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347864" y="2780928"/>
            <a:ext cx="271939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dirty="0">
                <a:solidFill>
                  <a:srgbClr val="000000"/>
                </a:solidFill>
                <a:ea typeface="Times New Roman"/>
              </a:rPr>
              <a:t>Транспортир</a:t>
            </a: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3461306649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71600" y="1340768"/>
            <a:ext cx="756084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latin typeface="Arial"/>
                <a:ea typeface="Times New Roman"/>
              </a:rPr>
              <a:t>: </a:t>
            </a:r>
            <a:r>
              <a:rPr lang="en-US" u="sng" dirty="0">
                <a:latin typeface="Arial"/>
                <a:ea typeface="Times New Roman"/>
                <a:hlinkClick r:id="rId2"/>
              </a:rPr>
              <a:t>http://pesochnizza.ru/igroteka/matematicheskie-rebusy#ixzz3NWyV1k6E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1304594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419872" y="2916936"/>
            <a:ext cx="1316386" cy="65864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3200" dirty="0">
                <a:latin typeface="Times New Roman"/>
                <a:ea typeface="Calibri"/>
                <a:cs typeface="Times New Roman"/>
              </a:rPr>
              <a:t>30 км.</a:t>
            </a:r>
            <a:r>
              <a:rPr lang="ru-RU" dirty="0" smtClean="0">
                <a:latin typeface="Times New Roman"/>
                <a:ea typeface="Calibri"/>
                <a:cs typeface="Times New Roman"/>
              </a:rPr>
              <a:t>.</a:t>
            </a:r>
            <a:endParaRPr lang="ru-RU" sz="1050" dirty="0">
              <a:ea typeface="Calibri"/>
              <a:cs typeface="Times New Roman"/>
            </a:endParaRPr>
          </a:p>
        </p:txBody>
      </p:sp>
      <p:sp>
        <p:nvSpPr>
          <p:cNvPr id="3" name="Стрелка влево 2">
            <a:hlinkClick r:id="rId2" action="ppaction://hlinksldjump"/>
          </p:cNvPr>
          <p:cNvSpPr/>
          <p:nvPr/>
        </p:nvSpPr>
        <p:spPr>
          <a:xfrm>
            <a:off x="6660232" y="5445224"/>
            <a:ext cx="1584176" cy="792088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247019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691680" y="2636912"/>
            <a:ext cx="6336704" cy="23224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3200" dirty="0">
                <a:latin typeface="Times New Roman"/>
                <a:ea typeface="Calibri"/>
                <a:cs typeface="Times New Roman"/>
              </a:rPr>
              <a:t>У девочки столько сестер, сколько братьев, а ее брат сказал, что у него 3 сестры. Сколько детей в </a:t>
            </a:r>
            <a:r>
              <a:rPr lang="ru-RU" sz="3200" dirty="0" smtClean="0">
                <a:latin typeface="Times New Roman"/>
                <a:ea typeface="Calibri"/>
                <a:cs typeface="Times New Roman"/>
              </a:rPr>
              <a:t>семье?</a:t>
            </a:r>
            <a:endParaRPr lang="ru-RU" sz="3200" dirty="0">
              <a:ea typeface="Calibri"/>
              <a:cs typeface="Times New Roman"/>
            </a:endParaRPr>
          </a:p>
        </p:txBody>
      </p:sp>
      <p:sp>
        <p:nvSpPr>
          <p:cNvPr id="3" name="Овальная выноска 2"/>
          <p:cNvSpPr/>
          <p:nvPr/>
        </p:nvSpPr>
        <p:spPr>
          <a:xfrm>
            <a:off x="6516216" y="5135108"/>
            <a:ext cx="1944216" cy="1246219"/>
          </a:xfrm>
          <a:prstGeom prst="wedgeEllipse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>
                <a:latin typeface="Times New Roman"/>
                <a:ea typeface="Calibri"/>
                <a:hlinkClick r:id="rId2" action="ppaction://hlinksldjump"/>
              </a:rPr>
              <a:t>Ответ</a:t>
            </a:r>
            <a:r>
              <a:rPr lang="ru-RU" sz="3200" dirty="0">
                <a:latin typeface="Times New Roman"/>
                <a:ea typeface="Calibri"/>
              </a:rPr>
              <a:t>: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12990353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Базовая">
  <a:themeElements>
    <a:clrScheme name="Базовая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629DD1"/>
      </a:accent1>
      <a:accent2>
        <a:srgbClr val="297FD5"/>
      </a:accent2>
      <a:accent3>
        <a:srgbClr val="7F8FA9"/>
      </a:accent3>
      <a:accent4>
        <a:srgbClr val="4A66AC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Базовая">
      <a:maj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Базовая">
      <a: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48000">
              <a:schemeClr val="phClr">
                <a:tint val="54000"/>
                <a:satMod val="140000"/>
              </a:schemeClr>
            </a:gs>
            <a:gs pos="100000">
              <a:schemeClr val="phClr">
                <a:tint val="24000"/>
                <a:satMod val="260000"/>
              </a:schemeClr>
            </a:gs>
          </a:gsLst>
          <a:lin ang="1620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48000"/>
                <a:satMod val="180000"/>
                <a:lumMod val="94000"/>
              </a:schemeClr>
            </a:gs>
            <a:gs pos="100000">
              <a:schemeClr val="phClr">
                <a:shade val="48000"/>
                <a:satMod val="180000"/>
                <a:lumMod val="94000"/>
              </a:schemeClr>
            </a:gs>
          </a:gsLst>
          <a:lin ang="4140000" scaled="1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12700" dir="5400000" sx="102000" sy="102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19800000"/>
            </a:lightRig>
          </a:scene3d>
          <a:sp3d prstMaterial="metal">
            <a:bevelT w="38100" h="38100"/>
          </a:sp3d>
        </a:effectStyle>
        <a:effectStyle>
          <a:effectLst>
            <a:outerShdw blurRad="114300" dist="114300" dir="5400000" rotWithShape="0">
              <a:srgbClr val="000000">
                <a:alpha val="7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plastic"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5000"/>
              </a:schemeClr>
            </a:gs>
            <a:gs pos="100000">
              <a:schemeClr val="phClr">
                <a:shade val="40000"/>
                <a:satMod val="18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4000"/>
                <a:satMod val="280000"/>
              </a:schemeClr>
              <a:schemeClr val="phClr">
                <a:tint val="60000"/>
                <a:sat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NewsPrint">
  <a:themeElements>
    <a:clrScheme name="NewsPrint">
      <a:dk1>
        <a:sysClr val="windowText" lastClr="000000"/>
      </a:dk1>
      <a:lt1>
        <a:sysClr val="window" lastClr="FFFFFF"/>
      </a:lt1>
      <a:dk2>
        <a:srgbClr val="303030"/>
      </a:dk2>
      <a:lt2>
        <a:srgbClr val="DEDEE0"/>
      </a:lt2>
      <a:accent1>
        <a:srgbClr val="AD0101"/>
      </a:accent1>
      <a:accent2>
        <a:srgbClr val="726056"/>
      </a:accent2>
      <a:accent3>
        <a:srgbClr val="AC956E"/>
      </a:accent3>
      <a:accent4>
        <a:srgbClr val="808DA9"/>
      </a:accent4>
      <a:accent5>
        <a:srgbClr val="424E5B"/>
      </a:accent5>
      <a:accent6>
        <a:srgbClr val="730E00"/>
      </a:accent6>
      <a:hlink>
        <a:srgbClr val="D26900"/>
      </a:hlink>
      <a:folHlink>
        <a:srgbClr val="D89243"/>
      </a:folHlink>
    </a:clrScheme>
    <a:fontScheme name="NewsPrint">
      <a:majorFont>
        <a:latin typeface="Impact"/>
        <a:ea typeface=""/>
        <a:cs typeface=""/>
        <a:font script="Jpan" typeface="HGP創英角ｺﾞｼｯｸUB"/>
        <a:font script="Hang" typeface="HY견고딕"/>
        <a:font script="Hans" typeface="微软雅黑"/>
        <a:font script="Hant" typeface="微軟正黑體"/>
        <a:font script="Arab" typeface="Tahoma"/>
        <a:font script="Hebr" typeface="To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NewsPrint">
      <a:fillStyleLst>
        <a:solidFill>
          <a:schemeClr val="phClr"/>
        </a:solidFill>
        <a:gradFill rotWithShape="1">
          <a:gsLst>
            <a:gs pos="0">
              <a:schemeClr val="phClr">
                <a:tint val="37000"/>
                <a:hueMod val="100000"/>
                <a:satMod val="200000"/>
                <a:lumMod val="88000"/>
              </a:schemeClr>
            </a:gs>
            <a:gs pos="100000">
              <a:schemeClr val="phClr">
                <a:tint val="53000"/>
                <a:shade val="100000"/>
                <a:hueMod val="100000"/>
                <a:satMod val="350000"/>
                <a:lumMod val="79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83000"/>
                <a:shade val="100000"/>
                <a:alpha val="100000"/>
                <a:hueMod val="100000"/>
                <a:satMod val="220000"/>
                <a:lumMod val="90000"/>
              </a:schemeClr>
            </a:gs>
            <a:gs pos="76000">
              <a:schemeClr val="phClr">
                <a:shade val="100000"/>
              </a:schemeClr>
            </a:gs>
            <a:gs pos="100000">
              <a:schemeClr val="phClr">
                <a:shade val="93000"/>
                <a:alpha val="100000"/>
                <a:satMod val="100000"/>
                <a:lumMod val="93000"/>
              </a:schemeClr>
            </a:gs>
          </a:gsLst>
          <a:path path="circle">
            <a:fillToRect l="15000" t="15000" r="100000" b="100000"/>
          </a:path>
        </a:gradFill>
      </a:fillStyleLst>
      <a:lnStyleLst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12700" dir="528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12700">
            <a:bevelT w="31750" h="127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3000"/>
              </a:schemeClr>
            </a:gs>
            <a:gs pos="100000">
              <a:schemeClr val="phClr">
                <a:shade val="55000"/>
              </a:schemeClr>
            </a:gs>
          </a:gsLst>
          <a:lin ang="5400000" scaled="1"/>
        </a:gradFill>
        <a:blipFill rotWithShape="1">
          <a:blip xmlns:r="http://schemas.openxmlformats.org/officeDocument/2006/relationships" r:embed="rId1">
            <a:duotone>
              <a:schemeClr val="phClr">
                <a:shade val="20000"/>
                <a:satMod val="350000"/>
                <a:lumMod val="125000"/>
              </a:schemeClr>
              <a:schemeClr val="phClr">
                <a:tint val="90000"/>
                <a:satMod val="25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Elemental</Template>
  <TotalTime>285</TotalTime>
  <Words>694</Words>
  <Application>Microsoft Office PowerPoint</Application>
  <PresentationFormat>Экран (4:3)</PresentationFormat>
  <Paragraphs>149</Paragraphs>
  <Slides>73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73</vt:i4>
      </vt:variant>
    </vt:vector>
  </HeadingPairs>
  <TitlesOfParts>
    <vt:vector size="75" baseType="lpstr">
      <vt:lpstr>Базовая</vt:lpstr>
      <vt:lpstr>NewsPrint</vt:lpstr>
      <vt:lpstr>7 класс «Своя игра»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Учитель</dc:creator>
  <cp:lastModifiedBy>Учитель</cp:lastModifiedBy>
  <cp:revision>27</cp:revision>
  <dcterms:created xsi:type="dcterms:W3CDTF">2014-12-22T03:42:54Z</dcterms:created>
  <dcterms:modified xsi:type="dcterms:W3CDTF">2015-01-03T02:14:27Z</dcterms:modified>
</cp:coreProperties>
</file>