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heme/theme2.xml" ContentType="application/vnd.openxmlformats-officedocument.them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.xml" ContentType="application/vnd.openxmlformats-officedocument.presentationml.notesSlide+xml"/>
  <Override PartName="/ppt/tags/tag100.xml" ContentType="application/vnd.openxmlformats-officedocument.presentationml.tags+xml"/>
  <Override PartName="/ppt/notesSlides/notesSlide2.xml" ContentType="application/vnd.openxmlformats-officedocument.presentationml.notesSlide+xml"/>
  <Override PartName="/ppt/tags/tag101.xml" ContentType="application/vnd.openxmlformats-officedocument.presentationml.tags+xml"/>
  <Override PartName="/ppt/notesSlides/notesSlide3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2"/>
  </p:sldMasterIdLst>
  <p:notesMasterIdLst>
    <p:notesMasterId r:id="rId41"/>
  </p:notesMasterIdLst>
  <p:sldIdLst>
    <p:sldId id="300" r:id="rId13"/>
    <p:sldId id="287" r:id="rId14"/>
    <p:sldId id="299" r:id="rId15"/>
    <p:sldId id="258" r:id="rId16"/>
    <p:sldId id="284" r:id="rId17"/>
    <p:sldId id="286" r:id="rId18"/>
    <p:sldId id="285" r:id="rId19"/>
    <p:sldId id="288" r:id="rId20"/>
    <p:sldId id="260" r:id="rId21"/>
    <p:sldId id="275" r:id="rId22"/>
    <p:sldId id="276" r:id="rId23"/>
    <p:sldId id="296" r:id="rId24"/>
    <p:sldId id="266" r:id="rId25"/>
    <p:sldId id="298" r:id="rId26"/>
    <p:sldId id="267" r:id="rId27"/>
    <p:sldId id="289" r:id="rId28"/>
    <p:sldId id="292" r:id="rId29"/>
    <p:sldId id="293" r:id="rId30"/>
    <p:sldId id="294" r:id="rId31"/>
    <p:sldId id="295" r:id="rId32"/>
    <p:sldId id="278" r:id="rId33"/>
    <p:sldId id="279" r:id="rId34"/>
    <p:sldId id="280" r:id="rId35"/>
    <p:sldId id="281" r:id="rId36"/>
    <p:sldId id="282" r:id="rId37"/>
    <p:sldId id="283" r:id="rId38"/>
    <p:sldId id="291" r:id="rId39"/>
    <p:sldId id="26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94D"/>
    <a:srgbClr val="97C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74" autoAdjust="0"/>
  </p:normalViewPr>
  <p:slideViewPr>
    <p:cSldViewPr>
      <p:cViewPr>
        <p:scale>
          <a:sx n="89" d="100"/>
          <a:sy n="89" d="100"/>
        </p:scale>
        <p:origin x="-219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2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59B37-C0A8-4A04-A8EF-A86B05649AF6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C6AE4-4BDB-40D5-9B98-656B5CFA41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85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C6AE4-4BDB-40D5-9B98-656B5CFA414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38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C6AE4-4BDB-40D5-9B98-656B5CFA414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3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C6AE4-4BDB-40D5-9B98-656B5CFA414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3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image" Target="../media/image3.png"/><Relationship Id="rId2" Type="http://schemas.openxmlformats.org/officeDocument/2006/relationships/tags" Target="../tags/tag1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customXml" Target="../../customXml/item7.x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image" Target="../media/image1.png"/><Relationship Id="rId10" Type="http://schemas.openxmlformats.org/officeDocument/2006/relationships/tags" Target="../tags/tag9.xml"/><Relationship Id="rId19" Type="http://schemas.openxmlformats.org/officeDocument/2006/relationships/image" Target="../media/image5.png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image" Target="../media/image10.png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image" Target="../media/image9.png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image" Target="../media/image13.png"/><Relationship Id="rId1" Type="http://schemas.openxmlformats.org/officeDocument/2006/relationships/customXml" Target="../../customXml/item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image" Target="../media/image8.png"/><Relationship Id="rId32" Type="http://schemas.openxmlformats.org/officeDocument/2006/relationships/image" Target="../media/image16.png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image" Target="../media/image15.png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slideMaster" Target="../slideMasters/slideMaster1.xml"/><Relationship Id="rId27" Type="http://schemas.openxmlformats.org/officeDocument/2006/relationships/image" Target="../media/image11.png"/><Relationship Id="rId30" Type="http://schemas.openxmlformats.org/officeDocument/2006/relationships/image" Target="../media/image1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image" Target="../media/image10.png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image" Target="../media/image9.png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image" Target="../media/image13.png"/><Relationship Id="rId1" Type="http://schemas.openxmlformats.org/officeDocument/2006/relationships/customXml" Target="../../customXml/item10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image" Target="../media/image8.png"/><Relationship Id="rId32" Type="http://schemas.openxmlformats.org/officeDocument/2006/relationships/image" Target="../media/image16.png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image" Target="../media/image15.png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slideMaster" Target="../slideMasters/slideMaster1.xml"/><Relationship Id="rId27" Type="http://schemas.openxmlformats.org/officeDocument/2006/relationships/image" Target="../media/image11.png"/><Relationship Id="rId30" Type="http://schemas.openxmlformats.org/officeDocument/2006/relationships/image" Target="../media/image1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6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54.xml"/><Relationship Id="rId7" Type="http://schemas.openxmlformats.org/officeDocument/2006/relationships/image" Target="../media/image17.png"/><Relationship Id="rId2" Type="http://schemas.openxmlformats.org/officeDocument/2006/relationships/tags" Target="../tags/tag53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image" Target="../media/image4.png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image" Target="../media/image3.png"/><Relationship Id="rId2" Type="http://schemas.openxmlformats.org/officeDocument/2006/relationships/tags" Target="../tags/tag57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customXml" Target="../../customXml/item11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image" Target="../media/image1.png"/><Relationship Id="rId10" Type="http://schemas.openxmlformats.org/officeDocument/2006/relationships/tags" Target="../tags/tag65.xml"/><Relationship Id="rId19" Type="http://schemas.openxmlformats.org/officeDocument/2006/relationships/image" Target="../media/image5.png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image" Target="../media/image4.png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image" Target="../media/image3.png"/><Relationship Id="rId2" Type="http://schemas.openxmlformats.org/officeDocument/2006/relationships/tags" Target="../tags/tag69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customXml" Target="../../customXml/item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image" Target="../media/image1.png"/><Relationship Id="rId10" Type="http://schemas.openxmlformats.org/officeDocument/2006/relationships/tags" Target="../tags/tag77.xml"/><Relationship Id="rId19" Type="http://schemas.openxmlformats.org/officeDocument/2006/relationships/image" Target="../media/image5.png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customXml" Target="../../customXml/item1.xml"/><Relationship Id="rId6" Type="http://schemas.openxmlformats.org/officeDocument/2006/relationships/tags" Target="../tags/tag85.xml"/><Relationship Id="rId11" Type="http://schemas.openxmlformats.org/officeDocument/2006/relationships/image" Target="../media/image19.png"/><Relationship Id="rId5" Type="http://schemas.openxmlformats.org/officeDocument/2006/relationships/tags" Target="../tags/tag84.xml"/><Relationship Id="rId10" Type="http://schemas.openxmlformats.org/officeDocument/2006/relationships/image" Target="../media/image18.png"/><Relationship Id="rId4" Type="http://schemas.openxmlformats.org/officeDocument/2006/relationships/tags" Target="../tags/tag83.xml"/><Relationship Id="rId9" Type="http://schemas.openxmlformats.org/officeDocument/2006/relationships/image" Target="../media/image17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customXml" Target="../../customXml/item4.xml"/><Relationship Id="rId6" Type="http://schemas.openxmlformats.org/officeDocument/2006/relationships/tags" Target="../tags/tag91.xml"/><Relationship Id="rId11" Type="http://schemas.openxmlformats.org/officeDocument/2006/relationships/image" Target="../media/image19.png"/><Relationship Id="rId5" Type="http://schemas.openxmlformats.org/officeDocument/2006/relationships/tags" Target="../tags/tag90.xml"/><Relationship Id="rId10" Type="http://schemas.openxmlformats.org/officeDocument/2006/relationships/image" Target="../media/image18.png"/><Relationship Id="rId4" Type="http://schemas.openxmlformats.org/officeDocument/2006/relationships/tags" Target="../tags/tag89.xml"/><Relationship Id="rId9" Type="http://schemas.openxmlformats.org/officeDocument/2006/relationships/image" Target="../media/image1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665EC-A240-49C2-9019-3455A5D2A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6 вариантов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069848" y="1106195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069848" y="202722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069848" y="294825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069848" y="386928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1069848" y="479031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6"/>
            <p:custDataLst>
              <p:tags r:id="rId7"/>
            </p:custDataLst>
          </p:nvPr>
        </p:nvSpPr>
        <p:spPr>
          <a:xfrm>
            <a:off x="1069848" y="5711342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3" name="Рисунок 12" descr="Answer1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55448" y="1210094"/>
            <a:ext cx="596645" cy="596645"/>
          </a:xfrm>
          <a:prstGeom prst="rect">
            <a:avLst/>
          </a:prstGeom>
        </p:spPr>
      </p:pic>
      <p:pic>
        <p:nvPicPr>
          <p:cNvPr id="14" name="Рисунок 13" descr="Answer2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5448" y="2131123"/>
            <a:ext cx="596645" cy="596645"/>
          </a:xfrm>
          <a:prstGeom prst="rect">
            <a:avLst/>
          </a:prstGeom>
        </p:spPr>
      </p:pic>
      <p:pic>
        <p:nvPicPr>
          <p:cNvPr id="15" name="Рисунок 14" descr="Answer3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155448" y="3052152"/>
            <a:ext cx="596645" cy="596645"/>
          </a:xfrm>
          <a:prstGeom prst="rect">
            <a:avLst/>
          </a:prstGeom>
        </p:spPr>
      </p:pic>
      <p:pic>
        <p:nvPicPr>
          <p:cNvPr id="16" name="Рисунок 15" descr="Answer4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155448" y="3973182"/>
            <a:ext cx="596645" cy="596645"/>
          </a:xfrm>
          <a:prstGeom prst="rect">
            <a:avLst/>
          </a:prstGeom>
        </p:spPr>
      </p:pic>
      <p:pic>
        <p:nvPicPr>
          <p:cNvPr id="17" name="Рисунок 16" descr="Answer5.png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155448" y="4894211"/>
            <a:ext cx="596645" cy="596645"/>
          </a:xfrm>
          <a:prstGeom prst="rect">
            <a:avLst/>
          </a:prstGeom>
        </p:spPr>
      </p:pic>
      <p:pic>
        <p:nvPicPr>
          <p:cNvPr id="18" name="Рисунок 17" descr="Answer6.png"/>
          <p:cNvPicPr>
            <a:picLocks/>
          </p:cNvPicPr>
          <p:nvPr userDrawn="1">
            <p:custDataLst>
              <p:tags r:id="rId13"/>
            </p:custDataLst>
          </p:nvPr>
        </p:nvPicPr>
        <p:blipFill>
          <a:blip r:embed="rId20" cstate="print"/>
          <a:stretch>
            <a:fillRect/>
          </a:stretch>
        </p:blipFill>
        <p:spPr>
          <a:xfrm>
            <a:off x="155448" y="5815241"/>
            <a:ext cx="596645" cy="596645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10 вариантов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914400" y="1005382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914400" y="1569796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914400" y="2134209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914400" y="2698622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914400" y="3263036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6"/>
            <p:custDataLst>
              <p:tags r:id="rId7"/>
            </p:custDataLst>
          </p:nvPr>
        </p:nvSpPr>
        <p:spPr>
          <a:xfrm>
            <a:off x="914400" y="3827449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7"/>
            <p:custDataLst>
              <p:tags r:id="rId8"/>
            </p:custDataLst>
          </p:nvPr>
        </p:nvSpPr>
        <p:spPr>
          <a:xfrm>
            <a:off x="914400" y="4391863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8"/>
            <p:custDataLst>
              <p:tags r:id="rId9"/>
            </p:custDataLst>
          </p:nvPr>
        </p:nvSpPr>
        <p:spPr>
          <a:xfrm>
            <a:off x="914400" y="4956276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9"/>
            <p:custDataLst>
              <p:tags r:id="rId10"/>
            </p:custDataLst>
          </p:nvPr>
        </p:nvSpPr>
        <p:spPr>
          <a:xfrm>
            <a:off x="914400" y="5520690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20"/>
            <p:custDataLst>
              <p:tags r:id="rId11"/>
            </p:custDataLst>
          </p:nvPr>
        </p:nvSpPr>
        <p:spPr>
          <a:xfrm>
            <a:off x="914400" y="6085104"/>
            <a:ext cx="8074152" cy="447827"/>
          </a:xfrm>
          <a:prstGeom prst="rect">
            <a:avLst/>
          </a:prstGeom>
        </p:spPr>
        <p:txBody>
          <a:bodyPr vert="horz" wrap="square" lIns="99312" tIns="12763" rIns="99312" bIns="1276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7" name="Рисунок 16" descr="Answer1.png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23" cstate="print"/>
          <a:stretch>
            <a:fillRect/>
          </a:stretch>
        </p:blipFill>
        <p:spPr>
          <a:xfrm>
            <a:off x="155448" y="1064704"/>
            <a:ext cx="329184" cy="329184"/>
          </a:xfrm>
          <a:prstGeom prst="rect">
            <a:avLst/>
          </a:prstGeom>
        </p:spPr>
      </p:pic>
      <p:pic>
        <p:nvPicPr>
          <p:cNvPr id="18" name="Рисунок 17" descr="Answer2.png"/>
          <p:cNvPicPr>
            <a:picLocks/>
          </p:cNvPicPr>
          <p:nvPr userDrawn="1">
            <p:custDataLst>
              <p:tags r:id="rId13"/>
            </p:custDataLst>
          </p:nvPr>
        </p:nvPicPr>
        <p:blipFill>
          <a:blip r:embed="rId24" cstate="print"/>
          <a:stretch>
            <a:fillRect/>
          </a:stretch>
        </p:blipFill>
        <p:spPr>
          <a:xfrm>
            <a:off x="155448" y="1629118"/>
            <a:ext cx="329184" cy="329184"/>
          </a:xfrm>
          <a:prstGeom prst="rect">
            <a:avLst/>
          </a:prstGeom>
        </p:spPr>
      </p:pic>
      <p:pic>
        <p:nvPicPr>
          <p:cNvPr id="19" name="Рисунок 18" descr="Answer3.png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25" cstate="print"/>
          <a:stretch>
            <a:fillRect/>
          </a:stretch>
        </p:blipFill>
        <p:spPr>
          <a:xfrm>
            <a:off x="155448" y="2193531"/>
            <a:ext cx="329184" cy="329184"/>
          </a:xfrm>
          <a:prstGeom prst="rect">
            <a:avLst/>
          </a:prstGeom>
        </p:spPr>
      </p:pic>
      <p:pic>
        <p:nvPicPr>
          <p:cNvPr id="20" name="Рисунок 19" descr="Answer4.png"/>
          <p:cNvPicPr>
            <a:picLocks/>
          </p:cNvPicPr>
          <p:nvPr userDrawn="1">
            <p:custDataLst>
              <p:tags r:id="rId15"/>
            </p:custDataLst>
          </p:nvPr>
        </p:nvPicPr>
        <p:blipFill>
          <a:blip r:embed="rId26" cstate="print"/>
          <a:stretch>
            <a:fillRect/>
          </a:stretch>
        </p:blipFill>
        <p:spPr>
          <a:xfrm>
            <a:off x="155448" y="2757944"/>
            <a:ext cx="329184" cy="329184"/>
          </a:xfrm>
          <a:prstGeom prst="rect">
            <a:avLst/>
          </a:prstGeom>
        </p:spPr>
      </p:pic>
      <p:pic>
        <p:nvPicPr>
          <p:cNvPr id="21" name="Рисунок 20" descr="Answer5.png"/>
          <p:cNvPicPr>
            <a:picLocks/>
          </p:cNvPicPr>
          <p:nvPr userDrawn="1">
            <p:custDataLst>
              <p:tags r:id="rId16"/>
            </p:custDataLst>
          </p:nvPr>
        </p:nvPicPr>
        <p:blipFill>
          <a:blip r:embed="rId27" cstate="print"/>
          <a:stretch>
            <a:fillRect/>
          </a:stretch>
        </p:blipFill>
        <p:spPr>
          <a:xfrm>
            <a:off x="155448" y="3322358"/>
            <a:ext cx="329184" cy="329184"/>
          </a:xfrm>
          <a:prstGeom prst="rect">
            <a:avLst/>
          </a:prstGeom>
        </p:spPr>
      </p:pic>
      <p:pic>
        <p:nvPicPr>
          <p:cNvPr id="22" name="Рисунок 21" descr="Answer6.png"/>
          <p:cNvPicPr>
            <a:picLocks/>
          </p:cNvPicPr>
          <p:nvPr userDrawn="1">
            <p:custDataLst>
              <p:tags r:id="rId17"/>
            </p:custDataLst>
          </p:nvPr>
        </p:nvPicPr>
        <p:blipFill>
          <a:blip r:embed="rId28" cstate="print"/>
          <a:stretch>
            <a:fillRect/>
          </a:stretch>
        </p:blipFill>
        <p:spPr>
          <a:xfrm>
            <a:off x="155448" y="3886771"/>
            <a:ext cx="329184" cy="329184"/>
          </a:xfrm>
          <a:prstGeom prst="rect">
            <a:avLst/>
          </a:prstGeom>
        </p:spPr>
      </p:pic>
      <p:pic>
        <p:nvPicPr>
          <p:cNvPr id="23" name="Рисунок 22" descr="Answer7.png"/>
          <p:cNvPicPr>
            <a:picLocks/>
          </p:cNvPicPr>
          <p:nvPr userDrawn="1">
            <p:custDataLst>
              <p:tags r:id="rId18"/>
            </p:custDataLst>
          </p:nvPr>
        </p:nvPicPr>
        <p:blipFill>
          <a:blip r:embed="rId29" cstate="print"/>
          <a:stretch>
            <a:fillRect/>
          </a:stretch>
        </p:blipFill>
        <p:spPr>
          <a:xfrm>
            <a:off x="155448" y="4451184"/>
            <a:ext cx="329184" cy="329184"/>
          </a:xfrm>
          <a:prstGeom prst="rect">
            <a:avLst/>
          </a:prstGeom>
        </p:spPr>
      </p:pic>
      <p:pic>
        <p:nvPicPr>
          <p:cNvPr id="24" name="Рисунок 23" descr="Answer8.png"/>
          <p:cNvPicPr>
            <a:picLocks/>
          </p:cNvPicPr>
          <p:nvPr userDrawn="1">
            <p:custDataLst>
              <p:tags r:id="rId19"/>
            </p:custDataLst>
          </p:nvPr>
        </p:nvPicPr>
        <p:blipFill>
          <a:blip r:embed="rId30" cstate="print"/>
          <a:stretch>
            <a:fillRect/>
          </a:stretch>
        </p:blipFill>
        <p:spPr>
          <a:xfrm>
            <a:off x="155448" y="5015597"/>
            <a:ext cx="329184" cy="329184"/>
          </a:xfrm>
          <a:prstGeom prst="rect">
            <a:avLst/>
          </a:prstGeom>
        </p:spPr>
      </p:pic>
      <p:pic>
        <p:nvPicPr>
          <p:cNvPr id="25" name="Рисунок 24" descr="Answer9.png"/>
          <p:cNvPicPr>
            <a:picLocks/>
          </p:cNvPicPr>
          <p:nvPr userDrawn="1">
            <p:custDataLst>
              <p:tags r:id="rId20"/>
            </p:custDataLst>
          </p:nvPr>
        </p:nvPicPr>
        <p:blipFill>
          <a:blip r:embed="rId31" cstate="print"/>
          <a:stretch>
            <a:fillRect/>
          </a:stretch>
        </p:blipFill>
        <p:spPr>
          <a:xfrm>
            <a:off x="155448" y="5580010"/>
            <a:ext cx="329184" cy="329184"/>
          </a:xfrm>
          <a:prstGeom prst="rect">
            <a:avLst/>
          </a:prstGeom>
        </p:spPr>
      </p:pic>
      <p:pic>
        <p:nvPicPr>
          <p:cNvPr id="26" name="Рисунок 25" descr="Answer10.png"/>
          <p:cNvPicPr>
            <a:picLocks/>
          </p:cNvPicPr>
          <p:nvPr userDrawn="1">
            <p:custDataLst>
              <p:tags r:id="rId21"/>
            </p:custDataLst>
          </p:nvPr>
        </p:nvPicPr>
        <p:blipFill>
          <a:blip r:embed="rId32" cstate="print"/>
          <a:stretch>
            <a:fillRect/>
          </a:stretch>
        </p:blipFill>
        <p:spPr>
          <a:xfrm>
            <a:off x="155448" y="6144424"/>
            <a:ext cx="329184" cy="329184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10 вариантов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886968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639520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2392071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144622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3897173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6"/>
            <p:custDataLst>
              <p:tags r:id="rId7"/>
            </p:custDataLst>
          </p:nvPr>
        </p:nvSpPr>
        <p:spPr>
          <a:xfrm>
            <a:off x="4649724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7"/>
            <p:custDataLst>
              <p:tags r:id="rId8"/>
            </p:custDataLst>
          </p:nvPr>
        </p:nvSpPr>
        <p:spPr>
          <a:xfrm>
            <a:off x="5402275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8"/>
            <p:custDataLst>
              <p:tags r:id="rId9"/>
            </p:custDataLst>
          </p:nvPr>
        </p:nvSpPr>
        <p:spPr>
          <a:xfrm>
            <a:off x="6154827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9"/>
            <p:custDataLst>
              <p:tags r:id="rId10"/>
            </p:custDataLst>
          </p:nvPr>
        </p:nvSpPr>
        <p:spPr>
          <a:xfrm>
            <a:off x="6907378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20"/>
            <p:custDataLst>
              <p:tags r:id="rId11"/>
            </p:custDataLst>
          </p:nvPr>
        </p:nvSpPr>
        <p:spPr>
          <a:xfrm>
            <a:off x="7659930" y="966978"/>
            <a:ext cx="597103" cy="4368545"/>
          </a:xfrm>
          <a:prstGeom prst="rect">
            <a:avLst/>
          </a:prstGeom>
        </p:spPr>
        <p:txBody>
          <a:bodyPr vert="vert270" wrap="square" lIns="7344" tIns="124503" rIns="7344" bIns="12450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7" name="Рисунок 16" descr="Answer1.png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23" cstate="print"/>
          <a:stretch>
            <a:fillRect/>
          </a:stretch>
        </p:blipFill>
        <p:spPr>
          <a:xfrm>
            <a:off x="1020927" y="5452109"/>
            <a:ext cx="329184" cy="329184"/>
          </a:xfrm>
          <a:prstGeom prst="rect">
            <a:avLst/>
          </a:prstGeom>
        </p:spPr>
      </p:pic>
      <p:pic>
        <p:nvPicPr>
          <p:cNvPr id="18" name="Рисунок 17" descr="Answer2.png"/>
          <p:cNvPicPr>
            <a:picLocks/>
          </p:cNvPicPr>
          <p:nvPr userDrawn="1">
            <p:custDataLst>
              <p:tags r:id="rId13"/>
            </p:custDataLst>
          </p:nvPr>
        </p:nvPicPr>
        <p:blipFill>
          <a:blip r:embed="rId24" cstate="print"/>
          <a:stretch>
            <a:fillRect/>
          </a:stretch>
        </p:blipFill>
        <p:spPr>
          <a:xfrm>
            <a:off x="1773478" y="5452109"/>
            <a:ext cx="329184" cy="329184"/>
          </a:xfrm>
          <a:prstGeom prst="rect">
            <a:avLst/>
          </a:prstGeom>
        </p:spPr>
      </p:pic>
      <p:pic>
        <p:nvPicPr>
          <p:cNvPr id="19" name="Рисунок 18" descr="Answer3.png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25" cstate="print"/>
          <a:stretch>
            <a:fillRect/>
          </a:stretch>
        </p:blipFill>
        <p:spPr>
          <a:xfrm>
            <a:off x="2526029" y="5452109"/>
            <a:ext cx="329184" cy="329184"/>
          </a:xfrm>
          <a:prstGeom prst="rect">
            <a:avLst/>
          </a:prstGeom>
        </p:spPr>
      </p:pic>
      <p:pic>
        <p:nvPicPr>
          <p:cNvPr id="20" name="Рисунок 19" descr="Answer4.png"/>
          <p:cNvPicPr>
            <a:picLocks/>
          </p:cNvPicPr>
          <p:nvPr userDrawn="1">
            <p:custDataLst>
              <p:tags r:id="rId15"/>
            </p:custDataLst>
          </p:nvPr>
        </p:nvPicPr>
        <p:blipFill>
          <a:blip r:embed="rId26" cstate="print"/>
          <a:stretch>
            <a:fillRect/>
          </a:stretch>
        </p:blipFill>
        <p:spPr>
          <a:xfrm>
            <a:off x="3278580" y="5452109"/>
            <a:ext cx="329184" cy="329184"/>
          </a:xfrm>
          <a:prstGeom prst="rect">
            <a:avLst/>
          </a:prstGeom>
        </p:spPr>
      </p:pic>
      <p:pic>
        <p:nvPicPr>
          <p:cNvPr id="21" name="Рисунок 20" descr="Answer5.png"/>
          <p:cNvPicPr>
            <a:picLocks/>
          </p:cNvPicPr>
          <p:nvPr userDrawn="1">
            <p:custDataLst>
              <p:tags r:id="rId16"/>
            </p:custDataLst>
          </p:nvPr>
        </p:nvPicPr>
        <p:blipFill>
          <a:blip r:embed="rId27" cstate="print"/>
          <a:stretch>
            <a:fillRect/>
          </a:stretch>
        </p:blipFill>
        <p:spPr>
          <a:xfrm>
            <a:off x="4031132" y="5452109"/>
            <a:ext cx="329184" cy="329184"/>
          </a:xfrm>
          <a:prstGeom prst="rect">
            <a:avLst/>
          </a:prstGeom>
        </p:spPr>
      </p:pic>
      <p:pic>
        <p:nvPicPr>
          <p:cNvPr id="22" name="Рисунок 21" descr="Answer6.png"/>
          <p:cNvPicPr>
            <a:picLocks/>
          </p:cNvPicPr>
          <p:nvPr userDrawn="1">
            <p:custDataLst>
              <p:tags r:id="rId17"/>
            </p:custDataLst>
          </p:nvPr>
        </p:nvPicPr>
        <p:blipFill>
          <a:blip r:embed="rId28" cstate="print"/>
          <a:stretch>
            <a:fillRect/>
          </a:stretch>
        </p:blipFill>
        <p:spPr>
          <a:xfrm>
            <a:off x="4783683" y="5452109"/>
            <a:ext cx="329184" cy="329184"/>
          </a:xfrm>
          <a:prstGeom prst="rect">
            <a:avLst/>
          </a:prstGeom>
        </p:spPr>
      </p:pic>
      <p:pic>
        <p:nvPicPr>
          <p:cNvPr id="23" name="Рисунок 22" descr="Answer7.png"/>
          <p:cNvPicPr>
            <a:picLocks/>
          </p:cNvPicPr>
          <p:nvPr userDrawn="1">
            <p:custDataLst>
              <p:tags r:id="rId18"/>
            </p:custDataLst>
          </p:nvPr>
        </p:nvPicPr>
        <p:blipFill>
          <a:blip r:embed="rId29" cstate="print"/>
          <a:stretch>
            <a:fillRect/>
          </a:stretch>
        </p:blipFill>
        <p:spPr>
          <a:xfrm>
            <a:off x="5536234" y="5452109"/>
            <a:ext cx="329184" cy="329184"/>
          </a:xfrm>
          <a:prstGeom prst="rect">
            <a:avLst/>
          </a:prstGeom>
        </p:spPr>
      </p:pic>
      <p:pic>
        <p:nvPicPr>
          <p:cNvPr id="24" name="Рисунок 23" descr="Answer8.png"/>
          <p:cNvPicPr>
            <a:picLocks/>
          </p:cNvPicPr>
          <p:nvPr userDrawn="1">
            <p:custDataLst>
              <p:tags r:id="rId19"/>
            </p:custDataLst>
          </p:nvPr>
        </p:nvPicPr>
        <p:blipFill>
          <a:blip r:embed="rId30" cstate="print"/>
          <a:stretch>
            <a:fillRect/>
          </a:stretch>
        </p:blipFill>
        <p:spPr>
          <a:xfrm>
            <a:off x="6288786" y="5452109"/>
            <a:ext cx="329184" cy="329184"/>
          </a:xfrm>
          <a:prstGeom prst="rect">
            <a:avLst/>
          </a:prstGeom>
        </p:spPr>
      </p:pic>
      <p:pic>
        <p:nvPicPr>
          <p:cNvPr id="25" name="Рисунок 24" descr="Answer9.png"/>
          <p:cNvPicPr>
            <a:picLocks/>
          </p:cNvPicPr>
          <p:nvPr userDrawn="1">
            <p:custDataLst>
              <p:tags r:id="rId20"/>
            </p:custDataLst>
          </p:nvPr>
        </p:nvPicPr>
        <p:blipFill>
          <a:blip r:embed="rId31" cstate="print"/>
          <a:stretch>
            <a:fillRect/>
          </a:stretch>
        </p:blipFill>
        <p:spPr>
          <a:xfrm>
            <a:off x="7041336" y="5452109"/>
            <a:ext cx="329184" cy="329184"/>
          </a:xfrm>
          <a:prstGeom prst="rect">
            <a:avLst/>
          </a:prstGeom>
        </p:spPr>
      </p:pic>
      <p:pic>
        <p:nvPicPr>
          <p:cNvPr id="26" name="Рисунок 25" descr="Answer10.png"/>
          <p:cNvPicPr>
            <a:picLocks/>
          </p:cNvPicPr>
          <p:nvPr userDrawn="1">
            <p:custDataLst>
              <p:tags r:id="rId21"/>
            </p:custDataLst>
          </p:nvPr>
        </p:nvPicPr>
        <p:blipFill>
          <a:blip r:embed="rId32" cstate="print"/>
          <a:stretch>
            <a:fillRect/>
          </a:stretch>
        </p:blipFill>
        <p:spPr>
          <a:xfrm>
            <a:off x="7793887" y="5452109"/>
            <a:ext cx="329184" cy="329184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Top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Да/нет Top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4649723" y="2329662"/>
            <a:ext cx="2029968" cy="4437125"/>
          </a:xfrm>
          <a:prstGeom prst="rect">
            <a:avLst/>
          </a:prstGeom>
        </p:spPr>
        <p:txBody>
          <a:bodyPr vert="wordArtVertRtl" lIns="91440" tIns="45720" rIns="91440" bIns="45720" rtlCol="0" anchor="ctr" anchorCtr="0">
            <a:normAutofit/>
          </a:bodyPr>
          <a:lstStyle/>
          <a:p>
            <a: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</a:t>
            </a:r>
            <a:endParaRPr lang="ru-RU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2464307" y="2329662"/>
            <a:ext cx="2029968" cy="4437125"/>
          </a:xfrm>
          <a:prstGeom prst="rect">
            <a:avLst/>
          </a:prstGeom>
        </p:spPr>
        <p:txBody>
          <a:bodyPr vert="wordArtVertRtl" lIns="91440" tIns="45720" rIns="91440" bIns="45720" rtlCol="0" anchor="ctr" anchorCtr="0">
            <a:normAutofit/>
          </a:bodyPr>
          <a:lstStyle/>
          <a:p>
            <a: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</a:t>
            </a:r>
            <a:endParaRPr lang="ru-RU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236083" y="135582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3050666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6 вариантов Top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7105802" y="2069058"/>
            <a:ext cx="1072591" cy="4697729"/>
          </a:xfrm>
          <a:prstGeom prst="rect">
            <a:avLst/>
          </a:prstGeom>
        </p:spPr>
        <p:txBody>
          <a:bodyPr vert="wordArtVertRtl" wrap="square" lIns="13192" tIns="133885" rIns="13192" bIns="133885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877763" y="2069058"/>
            <a:ext cx="1072591" cy="4697729"/>
          </a:xfrm>
          <a:prstGeom prst="rect">
            <a:avLst/>
          </a:prstGeom>
        </p:spPr>
        <p:txBody>
          <a:bodyPr vert="wordArtVertRtl" wrap="square" lIns="13192" tIns="133885" rIns="13192" bIns="133885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649725" y="2069058"/>
            <a:ext cx="1072591" cy="4697729"/>
          </a:xfrm>
          <a:prstGeom prst="rect">
            <a:avLst/>
          </a:prstGeom>
        </p:spPr>
        <p:txBody>
          <a:bodyPr vert="wordArtVertRtl" wrap="square" lIns="13192" tIns="133885" rIns="13192" bIns="133885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421685" y="2069058"/>
            <a:ext cx="1072591" cy="4697729"/>
          </a:xfrm>
          <a:prstGeom prst="rect">
            <a:avLst/>
          </a:prstGeom>
        </p:spPr>
        <p:txBody>
          <a:bodyPr vert="wordArtVertRtl" wrap="square" lIns="13192" tIns="133885" rIns="13192" bIns="133885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2193646" y="2069058"/>
            <a:ext cx="1072591" cy="4697729"/>
          </a:xfrm>
          <a:prstGeom prst="rect">
            <a:avLst/>
          </a:prstGeom>
        </p:spPr>
        <p:txBody>
          <a:bodyPr vert="wordArtVertRtl" wrap="square" lIns="13192" tIns="133885" rIns="13192" bIns="133885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6"/>
            <p:custDataLst>
              <p:tags r:id="rId7"/>
            </p:custDataLst>
          </p:nvPr>
        </p:nvSpPr>
        <p:spPr>
          <a:xfrm>
            <a:off x="965607" y="2069058"/>
            <a:ext cx="1072591" cy="4697729"/>
          </a:xfrm>
          <a:prstGeom prst="rect">
            <a:avLst/>
          </a:prstGeom>
        </p:spPr>
        <p:txBody>
          <a:bodyPr vert="wordArtVertRtl" wrap="square" lIns="13192" tIns="133885" rIns="13192" bIns="133885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3" name="Рисунок 12" descr="Answer1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7343774" y="1355826"/>
            <a:ext cx="596645" cy="596645"/>
          </a:xfrm>
          <a:prstGeom prst="rect">
            <a:avLst/>
          </a:prstGeom>
        </p:spPr>
      </p:pic>
      <p:pic>
        <p:nvPicPr>
          <p:cNvPr id="14" name="Рисунок 13" descr="Answer2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6115735" y="1355826"/>
            <a:ext cx="596645" cy="596645"/>
          </a:xfrm>
          <a:prstGeom prst="rect">
            <a:avLst/>
          </a:prstGeom>
        </p:spPr>
      </p:pic>
      <p:pic>
        <p:nvPicPr>
          <p:cNvPr id="15" name="Рисунок 14" descr="Answer3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4887696" y="1355826"/>
            <a:ext cx="596645" cy="596645"/>
          </a:xfrm>
          <a:prstGeom prst="rect">
            <a:avLst/>
          </a:prstGeom>
        </p:spPr>
      </p:pic>
      <p:pic>
        <p:nvPicPr>
          <p:cNvPr id="16" name="Рисунок 15" descr="Answer4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3659657" y="1355826"/>
            <a:ext cx="596645" cy="596645"/>
          </a:xfrm>
          <a:prstGeom prst="rect">
            <a:avLst/>
          </a:prstGeom>
        </p:spPr>
      </p:pic>
      <p:pic>
        <p:nvPicPr>
          <p:cNvPr id="17" name="Рисунок 16" descr="Answer5.png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2431618" y="1355826"/>
            <a:ext cx="596645" cy="596645"/>
          </a:xfrm>
          <a:prstGeom prst="rect">
            <a:avLst/>
          </a:prstGeom>
        </p:spPr>
      </p:pic>
      <p:pic>
        <p:nvPicPr>
          <p:cNvPr id="18" name="Рисунок 17" descr="Answer6.png"/>
          <p:cNvPicPr>
            <a:picLocks/>
          </p:cNvPicPr>
          <p:nvPr userDrawn="1">
            <p:custDataLst>
              <p:tags r:id="rId13"/>
            </p:custDataLst>
          </p:nvPr>
        </p:nvPicPr>
        <p:blipFill>
          <a:blip r:embed="rId20" cstate="print"/>
          <a:stretch>
            <a:fillRect/>
          </a:stretch>
        </p:blipFill>
        <p:spPr>
          <a:xfrm>
            <a:off x="1203579" y="1355826"/>
            <a:ext cx="596645" cy="596645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6 вариантов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069848" y="1106195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069848" y="202722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069848" y="294825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069848" y="386928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1069848" y="479031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6"/>
            <p:custDataLst>
              <p:tags r:id="rId7"/>
            </p:custDataLst>
          </p:nvPr>
        </p:nvSpPr>
        <p:spPr>
          <a:xfrm>
            <a:off x="1069848" y="5711342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3" name="Рисунок 12" descr="Answer1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55448" y="1210094"/>
            <a:ext cx="596645" cy="596645"/>
          </a:xfrm>
          <a:prstGeom prst="rect">
            <a:avLst/>
          </a:prstGeom>
        </p:spPr>
      </p:pic>
      <p:pic>
        <p:nvPicPr>
          <p:cNvPr id="14" name="Рисунок 13" descr="Answer2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5448" y="2131123"/>
            <a:ext cx="596645" cy="596645"/>
          </a:xfrm>
          <a:prstGeom prst="rect">
            <a:avLst/>
          </a:prstGeom>
        </p:spPr>
      </p:pic>
      <p:pic>
        <p:nvPicPr>
          <p:cNvPr id="15" name="Рисунок 14" descr="Answer3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155448" y="3052152"/>
            <a:ext cx="596645" cy="596645"/>
          </a:xfrm>
          <a:prstGeom prst="rect">
            <a:avLst/>
          </a:prstGeom>
        </p:spPr>
      </p:pic>
      <p:pic>
        <p:nvPicPr>
          <p:cNvPr id="16" name="Рисунок 15" descr="Answer4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155448" y="3973182"/>
            <a:ext cx="596645" cy="596645"/>
          </a:xfrm>
          <a:prstGeom prst="rect">
            <a:avLst/>
          </a:prstGeom>
        </p:spPr>
      </p:pic>
      <p:pic>
        <p:nvPicPr>
          <p:cNvPr id="17" name="Рисунок 16" descr="Answer5.png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155448" y="4894211"/>
            <a:ext cx="596645" cy="596645"/>
          </a:xfrm>
          <a:prstGeom prst="rect">
            <a:avLst/>
          </a:prstGeom>
        </p:spPr>
      </p:pic>
      <p:pic>
        <p:nvPicPr>
          <p:cNvPr id="18" name="Рисунок 17" descr="Answer6.png"/>
          <p:cNvPicPr>
            <a:picLocks/>
          </p:cNvPicPr>
          <p:nvPr userDrawn="1">
            <p:custDataLst>
              <p:tags r:id="rId13"/>
            </p:custDataLst>
          </p:nvPr>
        </p:nvPicPr>
        <p:blipFill>
          <a:blip r:embed="rId20" cstate="print"/>
          <a:stretch>
            <a:fillRect/>
          </a:stretch>
        </p:blipFill>
        <p:spPr>
          <a:xfrm>
            <a:off x="155448" y="5815241"/>
            <a:ext cx="596645" cy="596645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Top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None/>
              <a:defRPr/>
            </a:lvl1pPr>
            <a:lvl2pPr algn="ctr" rtl="0" eaLnBrk="1" latinLnBrk="0" hangingPunct="1">
              <a:spcBef>
                <a:spcPct val="20000"/>
              </a:spcBef>
              <a:buNone/>
              <a:defRPr/>
            </a:lvl2pPr>
            <a:lvl3pPr algn="ctr" rtl="0" eaLnBrk="1" latinLnBrk="0" hangingPunct="1">
              <a:spcBef>
                <a:spcPct val="20000"/>
              </a:spcBef>
              <a:buNone/>
              <a:defRPr/>
            </a:lvl3pPr>
            <a:lvl4pPr algn="ctr" rtl="0" eaLnBrk="1" latinLnBrk="0" hangingPunct="1">
              <a:spcBef>
                <a:spcPct val="20000"/>
              </a:spcBef>
              <a:buNone/>
              <a:defRPr/>
            </a:lvl4pPr>
            <a:lvl5pPr algn="ctr" rtl="0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2329662"/>
            <a:ext cx="1621231" cy="4437125"/>
          </a:xfrm>
          <a:prstGeom prst="rect">
            <a:avLst/>
          </a:prstGeom>
        </p:spPr>
        <p:txBody>
          <a:bodyPr vert="wordArtVert" wrap="square" lIns="19941" tIns="126458" rIns="19941" bIns="126458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1355826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1355826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C00D8C-8983-4696-A8A2-51C9B0A5BF0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DBD35E-55A8-4166-B896-F0EC3AB7E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7" r:id="rId16"/>
    <p:sldLayoutId id="2147483678" r:id="rId17"/>
    <p:sldLayoutId id="2147483679" r:id="rId18"/>
    <p:sldLayoutId id="2147483681" r:id="rId19"/>
    <p:sldLayoutId id="2147483682" r:id="rId20"/>
    <p:sldLayoutId id="2147483683" r:id="rId2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0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24.png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27.jpeg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image" Target="../media/image26.jpeg"/><Relationship Id="rId5" Type="http://schemas.openxmlformats.org/officeDocument/2006/relationships/image" Target="../media/image24.pn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30.jpeg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image" Target="../media/image24.pn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420888"/>
            <a:ext cx="8175384" cy="3888432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/>
              <a:t>СЛЕСАРНОЕ   ДЕЛО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800" i="1" dirty="0" smtClean="0"/>
              <a:t>В  6  КЛАССЕ</a:t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ГБОУ СКОШ </a:t>
            </a:r>
            <a:r>
              <a:rPr lang="en-US" sz="2800" i="1" dirty="0" smtClean="0"/>
              <a:t>VIII</a:t>
            </a:r>
            <a:r>
              <a:rPr lang="ru-RU" sz="2800" i="1" dirty="0" smtClean="0"/>
              <a:t> </a:t>
            </a:r>
            <a:r>
              <a:rPr lang="ru-RU" sz="1800" i="1" dirty="0" smtClean="0"/>
              <a:t>ВИДА</a:t>
            </a:r>
            <a:r>
              <a:rPr lang="ru-RU" sz="2800" i="1" dirty="0" smtClean="0"/>
              <a:t> №567</a:t>
            </a:r>
            <a:br>
              <a:rPr lang="ru-RU" sz="2800" i="1" dirty="0" smtClean="0"/>
            </a:br>
            <a:r>
              <a:rPr lang="ru-RU" sz="2800" i="1" dirty="0" smtClean="0"/>
              <a:t>                                                      </a:t>
            </a:r>
            <a:r>
              <a:rPr lang="ru-RU" sz="1400" i="1" dirty="0" smtClean="0"/>
              <a:t>учитель   Одначёв  н. н.</a:t>
            </a:r>
            <a:br>
              <a:rPr lang="ru-RU" sz="1400" i="1" dirty="0" smtClean="0"/>
            </a:br>
            <a:r>
              <a:rPr lang="ru-RU" sz="1400" i="1" dirty="0" smtClean="0"/>
              <a:t>МОСКВА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620688"/>
            <a:ext cx="8099390" cy="7920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92D050"/>
                </a:solidFill>
              </a:rPr>
              <a:t>ПРЕЗЕНТАЦИЯ   УРОКА  С  6  МЫШКАМИ</a:t>
            </a:r>
            <a:endParaRPr lang="ru-RU" sz="1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ВИДЫ   СВЁРЛ</a:t>
            </a:r>
            <a:endParaRPr lang="ru-RU" sz="3200" b="1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35" y="1988840"/>
            <a:ext cx="309076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249086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98681"/>
            <a:ext cx="263609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544" y="3933056"/>
            <a:ext cx="1586528" cy="249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2762"/>
            <a:ext cx="1944021" cy="177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487" y="4310990"/>
            <a:ext cx="2365846" cy="172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85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ВИДЫ   СВЁРЛ</a:t>
            </a:r>
            <a:endParaRPr lang="ru-RU" sz="3200" b="1" dirty="0">
              <a:solidFill>
                <a:srgbClr val="92D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0" y="1844824"/>
            <a:ext cx="236430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1857364"/>
            <a:ext cx="2741318" cy="1720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4286256"/>
            <a:ext cx="3639138" cy="130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286256"/>
            <a:ext cx="1403674" cy="130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1857364"/>
            <a:ext cx="1720906" cy="1720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286256"/>
            <a:ext cx="1755902" cy="130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36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3429000"/>
            <a:ext cx="7286625" cy="2928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" name="Picture 3" descr="F:\УМП\рисунки\технический труд\сверление\14.jpg"/>
          <p:cNvPicPr>
            <a:picLocks noChangeAspect="1" noChangeArrowheads="1"/>
          </p:cNvPicPr>
          <p:nvPr/>
        </p:nvPicPr>
        <p:blipFill>
          <a:blip r:embed="rId2" cstate="print"/>
          <a:srcRect l="86291" r="2811" b="7908"/>
          <a:stretch>
            <a:fillRect/>
          </a:stretch>
        </p:blipFill>
        <p:spPr bwMode="auto">
          <a:xfrm>
            <a:off x="2143108" y="-142900"/>
            <a:ext cx="642942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 descr="F:\УМП\рисунки\технический труд\сверление\14.jpg"/>
          <p:cNvPicPr>
            <a:picLocks noChangeAspect="1" noChangeArrowheads="1"/>
          </p:cNvPicPr>
          <p:nvPr/>
        </p:nvPicPr>
        <p:blipFill>
          <a:blip r:embed="rId2" cstate="print"/>
          <a:srcRect l="86877" r="3827" b="7908"/>
          <a:stretch>
            <a:fillRect/>
          </a:stretch>
        </p:blipFill>
        <p:spPr bwMode="auto">
          <a:xfrm>
            <a:off x="6000760" y="-285776"/>
            <a:ext cx="500066" cy="3786214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679450" y="4894263"/>
            <a:ext cx="29273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250950" y="4894263"/>
            <a:ext cx="29273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57375" y="3429000"/>
            <a:ext cx="1214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893762" y="4964113"/>
            <a:ext cx="3071813" cy="1588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037138" y="4394200"/>
            <a:ext cx="192881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537201" y="4394200"/>
            <a:ext cx="19288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00750" y="5357813"/>
            <a:ext cx="500063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000750" y="5357813"/>
            <a:ext cx="285750" cy="214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286501" y="5357812"/>
            <a:ext cx="214312" cy="2143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4893469" y="4464844"/>
            <a:ext cx="2714625" cy="71437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1250156" y="3464719"/>
            <a:ext cx="928688" cy="857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1107282" y="4393406"/>
            <a:ext cx="1071562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143000" y="5429250"/>
            <a:ext cx="1000125" cy="928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714625" y="4714875"/>
            <a:ext cx="1785938" cy="164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2714625" y="5786438"/>
            <a:ext cx="571500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714625" y="3571875"/>
            <a:ext cx="2928938" cy="278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786188" y="3429000"/>
            <a:ext cx="3071812" cy="2928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000625" y="3429000"/>
            <a:ext cx="1000125" cy="928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500813" y="4714875"/>
            <a:ext cx="1785937" cy="164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572250" y="3571875"/>
            <a:ext cx="1785938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786688" y="3429000"/>
            <a:ext cx="642937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00375" y="836712"/>
            <a:ext cx="300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сверление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8559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3429000"/>
            <a:ext cx="7286625" cy="2928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679450" y="4894263"/>
            <a:ext cx="29273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250950" y="4894263"/>
            <a:ext cx="29273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57375" y="3429000"/>
            <a:ext cx="1214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893762" y="4964113"/>
            <a:ext cx="3071813" cy="1588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037138" y="4394200"/>
            <a:ext cx="192881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537201" y="4394200"/>
            <a:ext cx="19288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00750" y="5357813"/>
            <a:ext cx="500063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000750" y="5357813"/>
            <a:ext cx="285750" cy="214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286501" y="5357812"/>
            <a:ext cx="214312" cy="2143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4893469" y="4464844"/>
            <a:ext cx="2714625" cy="71437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1250156" y="3464719"/>
            <a:ext cx="928688" cy="857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1107282" y="4393406"/>
            <a:ext cx="1071562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143000" y="5429250"/>
            <a:ext cx="1000125" cy="928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714625" y="4714875"/>
            <a:ext cx="1785938" cy="164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2714625" y="5786438"/>
            <a:ext cx="571500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714625" y="3571875"/>
            <a:ext cx="2928938" cy="278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786188" y="3429000"/>
            <a:ext cx="3071812" cy="2928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000628" y="3429000"/>
            <a:ext cx="1000125" cy="928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500813" y="4714875"/>
            <a:ext cx="1785937" cy="164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572250" y="3571875"/>
            <a:ext cx="1785938" cy="157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786688" y="3429000"/>
            <a:ext cx="642937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71500" y="1357313"/>
            <a:ext cx="3857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Сквозное отверстие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000625" y="1357313"/>
            <a:ext cx="3330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Глухое отверстие</a:t>
            </a:r>
          </a:p>
        </p:txBody>
      </p:sp>
      <p:pic>
        <p:nvPicPr>
          <p:cNvPr id="29" name="Picture 3" descr="F:\УМП\рисунки\технический труд\сверление\14.jpg"/>
          <p:cNvPicPr>
            <a:picLocks noChangeAspect="1" noChangeArrowheads="1"/>
          </p:cNvPicPr>
          <p:nvPr/>
        </p:nvPicPr>
        <p:blipFill>
          <a:blip r:embed="rId2" cstate="print"/>
          <a:srcRect l="86291" r="2811" b="7908"/>
          <a:stretch>
            <a:fillRect/>
          </a:stretch>
        </p:blipFill>
        <p:spPr bwMode="auto">
          <a:xfrm>
            <a:off x="2115812" y="3068612"/>
            <a:ext cx="642942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" descr="F:\УМП\рисунки\технический труд\сверление\14.jpg"/>
          <p:cNvPicPr>
            <a:picLocks noChangeAspect="1" noChangeArrowheads="1"/>
          </p:cNvPicPr>
          <p:nvPr/>
        </p:nvPicPr>
        <p:blipFill>
          <a:blip r:embed="rId2" cstate="print"/>
          <a:srcRect l="86877" r="3827" b="7908"/>
          <a:stretch>
            <a:fillRect/>
          </a:stretch>
        </p:blipFill>
        <p:spPr bwMode="auto">
          <a:xfrm>
            <a:off x="6003958" y="1772278"/>
            <a:ext cx="500066" cy="3786214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559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251140" y="2092578"/>
            <a:ext cx="8715436" cy="3816424"/>
            <a:chOff x="214282" y="2564904"/>
            <a:chExt cx="8715436" cy="3816424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4" t="31658" r="2494" b="16754"/>
            <a:stretch>
              <a:fillRect/>
            </a:stretch>
          </p:blipFill>
          <p:spPr bwMode="auto">
            <a:xfrm>
              <a:off x="785786" y="4214818"/>
              <a:ext cx="8143932" cy="92869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 flipH="1">
              <a:off x="2123728" y="5552124"/>
              <a:ext cx="29483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РАБОЧАЯ  ЧАСТЬ</a:t>
              </a:r>
              <a:endParaRPr lang="ru-RU" sz="2400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480782" y="5512586"/>
              <a:ext cx="21024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ХВОСТОВИК</a:t>
              </a:r>
              <a:endParaRPr lang="ru-RU" sz="24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4282" y="2636912"/>
              <a:ext cx="1765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ПЕРЕМЫЧКА</a:t>
              </a:r>
              <a:endParaRPr lang="ru-RU" sz="20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51620" y="3212976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РЕЖУЩАЯ  ЧАСТЬ</a:t>
              </a:r>
              <a:endParaRPr lang="ru-RU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19872" y="2564904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КАНАВКА</a:t>
              </a:r>
              <a:endParaRPr lang="ru-RU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4008" y="3212976"/>
              <a:ext cx="16561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ЛЕНТОЧКА</a:t>
              </a:r>
              <a:endParaRPr lang="ru-RU" sz="2000" b="1" dirty="0"/>
            </a:p>
          </p:txBody>
        </p:sp>
        <p:cxnSp>
          <p:nvCxnSpPr>
            <p:cNvPr id="9" name="Прямая со стрелкой 8"/>
            <p:cNvCxnSpPr>
              <a:stCxn id="2" idx="0"/>
            </p:cNvCxnSpPr>
            <p:nvPr/>
          </p:nvCxnSpPr>
          <p:spPr>
            <a:xfrm rot="16200000" flipV="1">
              <a:off x="4470630" y="3827695"/>
              <a:ext cx="632510" cy="1417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3491880" y="2924944"/>
              <a:ext cx="1080120" cy="92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491880" y="2944302"/>
              <a:ext cx="1152128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491880" y="2944302"/>
              <a:ext cx="144016" cy="1780842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644008" y="3644900"/>
              <a:ext cx="1224136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644008" y="3644900"/>
              <a:ext cx="72008" cy="936228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1403648" y="3582308"/>
              <a:ext cx="2016224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899592" y="3582308"/>
              <a:ext cx="504056" cy="782796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99592" y="4365104"/>
              <a:ext cx="144016" cy="216024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395536" y="3006244"/>
              <a:ext cx="1368152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95536" y="3006244"/>
              <a:ext cx="216024" cy="171890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94804" y="4722920"/>
              <a:ext cx="363984" cy="0"/>
            </a:xfrm>
            <a:prstGeom prst="line">
              <a:avLst/>
            </a:prstGeom>
            <a:ln w="317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958788" y="4722920"/>
              <a:ext cx="35511" cy="15092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156176" y="5013176"/>
              <a:ext cx="0" cy="13681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748464" y="4722920"/>
              <a:ext cx="0" cy="165840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994299" y="6093296"/>
              <a:ext cx="5161877" cy="0"/>
            </a:xfrm>
            <a:prstGeom prst="straightConnector1">
              <a:avLst/>
            </a:prstGeom>
            <a:ln w="31750">
              <a:solidFill>
                <a:srgbClr val="FFC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6156176" y="6093296"/>
              <a:ext cx="2592288" cy="0"/>
            </a:xfrm>
            <a:prstGeom prst="straightConnector1">
              <a:avLst/>
            </a:prstGeom>
            <a:ln w="31750">
              <a:solidFill>
                <a:srgbClr val="FFC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Заголовок 8"/>
          <p:cNvSpPr txBox="1">
            <a:spLocks/>
          </p:cNvSpPr>
          <p:nvPr/>
        </p:nvSpPr>
        <p:spPr>
          <a:xfrm>
            <a:off x="179512" y="404664"/>
            <a:ext cx="8784976" cy="10801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УСТРОЙСТВО  СПИРАЛЬНОГО  СВЕРЛА</a:t>
            </a:r>
            <a:endParaRPr lang="ru-R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-118802"/>
            <a:ext cx="8207375" cy="1268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Дефекты при обработке отверстий, причины их появления и способы предупреждения</a:t>
            </a:r>
          </a:p>
        </p:txBody>
      </p:sp>
      <p:graphicFrame>
        <p:nvGraphicFramePr>
          <p:cNvPr id="10339" name="Group 99"/>
          <p:cNvGraphicFramePr>
            <a:graphicFrameLocks noGrp="1"/>
          </p:cNvGraphicFramePr>
          <p:nvPr>
            <p:ph idx="1"/>
          </p:nvPr>
        </p:nvGraphicFramePr>
        <p:xfrm>
          <a:off x="179388" y="1225201"/>
          <a:ext cx="8964612" cy="5138922"/>
        </p:xfrm>
        <a:graphic>
          <a:graphicData uri="http://schemas.openxmlformats.org/drawingml/2006/table">
            <a:tbl>
              <a:tblPr/>
              <a:tblGrid>
                <a:gridCol w="1995883"/>
                <a:gridCol w="3412579"/>
                <a:gridCol w="3556150"/>
              </a:tblGrid>
              <a:tr h="11827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Дефект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Причина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Способ предупреждения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883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Перекос отверстия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Попадание стружки  под заготовки. Неправильные подкладки.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Очищать стол и заготовку от грязи и стружки. Исправить или заменить подкладки.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883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Смещение отверстия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Увод сверла в сторону. Неверная разметка 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слабое  </a:t>
                      </a:r>
                      <a:r>
                        <a:rPr kumimoji="0" lang="ru-R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накернивание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Правильно размечать заготовку,  хорошо </a:t>
                      </a:r>
                      <a:r>
                        <a:rPr kumimoji="0" lang="ru-R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накернить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заготовку.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ТЕХНОЛОГИЧЕСКАЯ КАРТА ИЗГОТОВЛЕНИЯ МОЛОТКА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56189"/>
              </p:ext>
            </p:extLst>
          </p:nvPr>
        </p:nvGraphicFramePr>
        <p:xfrm>
          <a:off x="323530" y="1397000"/>
          <a:ext cx="8496940" cy="469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8"/>
                <a:gridCol w="1699388"/>
                <a:gridCol w="1699388"/>
                <a:gridCol w="1699388"/>
                <a:gridCol w="1699388"/>
              </a:tblGrid>
              <a:tr h="1174074"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r>
                        <a:rPr lang="ru-RU" sz="1400" b="0" dirty="0" smtClean="0"/>
                        <a:t>НАИМЕНОВАНИЕ</a:t>
                      </a:r>
                    </a:p>
                    <a:p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ОПЕРАЦИИ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ЭСКИЗ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РАЗМЕТОЧНЫЙ И 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КОНТРОЛЬНЫЙ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ИНСТРУМЕНТ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РАБОЧИЙ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ИНСТРУМЕНТ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r>
                        <a:rPr lang="ru-RU" sz="1400" b="0" dirty="0" smtClean="0"/>
                        <a:t>ПРИСПОСОБЛЕНИЯ  И  ОБОРУДОВАНИЕ</a:t>
                      </a:r>
                      <a:endParaRPr lang="ru-RU" sz="1400" b="0" dirty="0"/>
                    </a:p>
                  </a:txBody>
                  <a:tcPr/>
                </a:tc>
              </a:tr>
              <a:tr h="11740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РАЗМЕТИТЬ  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И  ОПИЛИТЬ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СКОСЫ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ЛИНЕЙКА,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ЧЕРТИЛКА,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УГОЛЬНИК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НАПИЛЬНИК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ТИСКИ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ПЛИТА</a:t>
                      </a:r>
                      <a:endParaRPr lang="ru-RU" sz="1400" dirty="0"/>
                    </a:p>
                  </a:txBody>
                  <a:tcPr/>
                </a:tc>
              </a:tr>
              <a:tr h="11740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РАЗМЕТИТЬ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И  ПРОСВЕРЛИТЬ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ОТВЕРСТИЯ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4074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9752" y="2852936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005064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5" idx="0"/>
            <a:endCxn id="5" idx="3"/>
          </p:cNvCxnSpPr>
          <p:nvPr/>
        </p:nvCxnSpPr>
        <p:spPr>
          <a:xfrm>
            <a:off x="2951820" y="2852936"/>
            <a:ext cx="612068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5" idx="3"/>
          </p:cNvCxnSpPr>
          <p:nvPr/>
        </p:nvCxnSpPr>
        <p:spPr>
          <a:xfrm flipV="1">
            <a:off x="2951820" y="2996952"/>
            <a:ext cx="612068" cy="144016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27784" y="4149080"/>
            <a:ext cx="630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4077072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0"/>
            <a:endCxn id="6" idx="2"/>
          </p:cNvCxnSpPr>
          <p:nvPr/>
        </p:nvCxnSpPr>
        <p:spPr>
          <a:xfrm>
            <a:off x="2951820" y="4005064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5724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ТЕХНОЛОГИЧЕСКАЯ КАРТА ИЗГОТОВЛЕНИЯ МОЛОТКА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17889"/>
              </p:ext>
            </p:extLst>
          </p:nvPr>
        </p:nvGraphicFramePr>
        <p:xfrm>
          <a:off x="323530" y="1397000"/>
          <a:ext cx="8496940" cy="489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8"/>
                <a:gridCol w="1699388"/>
                <a:gridCol w="1699388"/>
                <a:gridCol w="1699388"/>
                <a:gridCol w="1699388"/>
              </a:tblGrid>
              <a:tr h="1174074"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r>
                        <a:rPr lang="ru-RU" sz="1400" b="0" dirty="0" smtClean="0"/>
                        <a:t>НАИМЕНОВАНИЕ</a:t>
                      </a:r>
                    </a:p>
                    <a:p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ОПЕРАЦИИ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ЭСКИЗ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РАЗМЕТОЧНЫЙ И 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КОНТРОЛЬНЫЙ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ИНСТРУМЕНТ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РАБОЧИЙ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ИНСТРУМЕНТ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r>
                        <a:rPr lang="ru-RU" sz="1400" b="0" dirty="0" smtClean="0"/>
                        <a:t>ПРИСПОСОБЛЕНИЯ  И  ОБОРУДОВАНИЕ</a:t>
                      </a:r>
                      <a:endParaRPr lang="ru-RU" sz="1400" b="0" dirty="0"/>
                    </a:p>
                  </a:txBody>
                  <a:tcPr/>
                </a:tc>
              </a:tr>
              <a:tr h="11740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РАЗМЕТИТЬ  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И  ОПИЛИТЬ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СКОСЫ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ЛИНЕЙКА,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ЧЕРТИЛКА,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УГОЛЬНИК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НАПИЛЬНИК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ТИСКИ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ПЛИТА</a:t>
                      </a:r>
                      <a:endParaRPr lang="ru-RU" sz="1400" dirty="0"/>
                    </a:p>
                  </a:txBody>
                  <a:tcPr/>
                </a:tc>
              </a:tr>
              <a:tr h="11740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РАЗМЕТИТЬ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И  ПРОСВЕРЛИТЬ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ОТВЕРСТИЯ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ЛИНЕЙКА,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ЧЕРТИЛКА,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КЕРНЕР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СВЕРЛО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ТИСКИ</a:t>
                      </a:r>
                    </a:p>
                    <a:p>
                      <a:pPr algn="ctr"/>
                      <a:r>
                        <a:rPr lang="ru-RU" sz="1400" dirty="0" smtClean="0"/>
                        <a:t>МАШИННЫЕ,</a:t>
                      </a:r>
                    </a:p>
                    <a:p>
                      <a:pPr algn="ctr"/>
                      <a:r>
                        <a:rPr lang="ru-RU" sz="1400" dirty="0" smtClean="0"/>
                        <a:t>СВЕРЛИЛЬНЫЙ</a:t>
                      </a:r>
                    </a:p>
                    <a:p>
                      <a:pPr algn="ctr"/>
                      <a:r>
                        <a:rPr lang="ru-RU" sz="1400" dirty="0" smtClean="0"/>
                        <a:t>СТАНОК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4074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РАСПИЛИТЬ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ОТВЕРСТИЕ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9752" y="2852936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005064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5445224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5" idx="0"/>
            <a:endCxn id="5" idx="3"/>
          </p:cNvCxnSpPr>
          <p:nvPr/>
        </p:nvCxnSpPr>
        <p:spPr>
          <a:xfrm>
            <a:off x="2951820" y="2852936"/>
            <a:ext cx="612068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5" idx="3"/>
          </p:cNvCxnSpPr>
          <p:nvPr/>
        </p:nvCxnSpPr>
        <p:spPr>
          <a:xfrm flipV="1">
            <a:off x="2951820" y="2996952"/>
            <a:ext cx="612068" cy="144016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27784" y="4149080"/>
            <a:ext cx="630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4077072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0"/>
            <a:endCxn id="6" idx="2"/>
          </p:cNvCxnSpPr>
          <p:nvPr/>
        </p:nvCxnSpPr>
        <p:spPr>
          <a:xfrm>
            <a:off x="2951820" y="4005064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771800" y="5517232"/>
            <a:ext cx="288032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259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179512" y="260648"/>
            <a:ext cx="8833104" cy="75918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ТЕХНОЛОГИЧЕСКАЯ КАРТА ИЗГОТОВЛЕНИЯ МОЛОТКА</a:t>
            </a:r>
          </a:p>
          <a:p>
            <a:r>
              <a:rPr lang="ru-RU" sz="1800" dirty="0" smtClean="0"/>
              <a:t>ВТОРОЙ ЭТАП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04617"/>
              </p:ext>
            </p:extLst>
          </p:nvPr>
        </p:nvGraphicFramePr>
        <p:xfrm>
          <a:off x="323530" y="1397000"/>
          <a:ext cx="8496940" cy="489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8"/>
                <a:gridCol w="1699388"/>
                <a:gridCol w="1699388"/>
                <a:gridCol w="1699388"/>
                <a:gridCol w="1699388"/>
              </a:tblGrid>
              <a:tr h="1174074"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r>
                        <a:rPr lang="ru-RU" sz="1400" b="0" dirty="0" smtClean="0"/>
                        <a:t>НАИМЕНОВАНИЕ</a:t>
                      </a:r>
                    </a:p>
                    <a:p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ОПЕРАЦИИ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ЭСКИЗ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РАЗМЕТОЧНЫЙ И 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КОНТРОЛЬНЫЙ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ИНСТРУМЕНТ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РАБОЧИЙ</a:t>
                      </a:r>
                    </a:p>
                    <a:p>
                      <a:pPr algn="ctr"/>
                      <a:endParaRPr lang="ru-RU" sz="1400" b="0" dirty="0" smtClean="0"/>
                    </a:p>
                    <a:p>
                      <a:pPr algn="ctr"/>
                      <a:r>
                        <a:rPr lang="ru-RU" sz="1400" b="0" dirty="0" smtClean="0"/>
                        <a:t>ИНСТРУМЕНТ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r>
                        <a:rPr lang="ru-RU" sz="1400" b="0" dirty="0" smtClean="0"/>
                        <a:t>ПРИСПОСОБЛЕНИЯ  И  ОБОРУДОВАНИЕ</a:t>
                      </a:r>
                      <a:endParaRPr lang="ru-RU" sz="1400" b="0" dirty="0"/>
                    </a:p>
                  </a:txBody>
                  <a:tcPr/>
                </a:tc>
              </a:tr>
              <a:tr h="11740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РАЗМЕТИТЬ  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И  ОПИЛИТЬ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СКОСЫ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ЛИНЕЙКА,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ЧЕРТИЛКА,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УГОЛЬНИК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НАПИЛЬНИК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ТИСКИ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ПЛИТА</a:t>
                      </a:r>
                      <a:endParaRPr lang="ru-RU" sz="1400" dirty="0"/>
                    </a:p>
                  </a:txBody>
                  <a:tcPr/>
                </a:tc>
              </a:tr>
              <a:tr h="13400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РАЗМЕТИТЬ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И  ПРОСВЕРЛИТЬ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ОТВЕРСТИЯ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ЛИНЕЙКА,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ЧЕРТИЛКА,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КЕРНЕР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СВЕРЛО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ТИСКИ</a:t>
                      </a:r>
                    </a:p>
                    <a:p>
                      <a:pPr algn="ctr"/>
                      <a:r>
                        <a:rPr lang="ru-RU" sz="1400" dirty="0" smtClean="0"/>
                        <a:t>МАШИННЫЕ,</a:t>
                      </a:r>
                    </a:p>
                    <a:p>
                      <a:pPr algn="ctr"/>
                      <a:r>
                        <a:rPr lang="ru-RU" sz="1400" dirty="0" smtClean="0"/>
                        <a:t>СВЕРЛИЛЬНЫЙ</a:t>
                      </a:r>
                    </a:p>
                    <a:p>
                      <a:pPr algn="ctr"/>
                      <a:r>
                        <a:rPr lang="ru-RU" sz="1400" dirty="0" smtClean="0"/>
                        <a:t>СТАНОК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4074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РАСПИЛИТЬ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ОТВЕРСТИЕ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ЛИНЕЙКА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КРУГЛЫЙ 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НАПИЛЬНИК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ТИСКИ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9752" y="2852936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005064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5445224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5" idx="0"/>
            <a:endCxn id="5" idx="3"/>
          </p:cNvCxnSpPr>
          <p:nvPr/>
        </p:nvCxnSpPr>
        <p:spPr>
          <a:xfrm>
            <a:off x="2951820" y="2852936"/>
            <a:ext cx="612068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5" idx="3"/>
          </p:cNvCxnSpPr>
          <p:nvPr/>
        </p:nvCxnSpPr>
        <p:spPr>
          <a:xfrm flipV="1">
            <a:off x="2951820" y="2996952"/>
            <a:ext cx="612068" cy="144016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27784" y="4149080"/>
            <a:ext cx="630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4077072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0"/>
            <a:endCxn id="6" idx="2"/>
          </p:cNvCxnSpPr>
          <p:nvPr/>
        </p:nvCxnSpPr>
        <p:spPr>
          <a:xfrm>
            <a:off x="2951820" y="4005064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771800" y="5517232"/>
            <a:ext cx="288032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19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71546"/>
            <a:ext cx="84296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S Reference Sans Serif" pitchFamily="34" charset="0"/>
              </a:rPr>
              <a:t>Труд  освобождает  нас</a:t>
            </a:r>
          </a:p>
          <a:p>
            <a:endParaRPr lang="ru-RU" sz="36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MS Reference Sans Serif" pitchFamily="34" charset="0"/>
            </a:endParaRPr>
          </a:p>
          <a:p>
            <a:r>
              <a:rPr lang="ru-RU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S Reference Sans Serif" pitchFamily="34" charset="0"/>
              </a:rPr>
              <a:t>от  трёх  великих  зол:</a:t>
            </a:r>
          </a:p>
          <a:p>
            <a:endParaRPr lang="ru-RU" sz="36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MS Reference Sans Serif" pitchFamily="34" charset="0"/>
            </a:endParaRPr>
          </a:p>
          <a:p>
            <a:r>
              <a:rPr lang="ru-RU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S Reference Sans Serif" pitchFamily="34" charset="0"/>
              </a:rPr>
              <a:t>скуки,  порока  и  нужды.</a:t>
            </a:r>
          </a:p>
          <a:p>
            <a:endParaRPr lang="ru-RU" sz="4000" b="1" dirty="0">
              <a:solidFill>
                <a:schemeClr val="accent5">
                  <a:lumMod val="40000"/>
                  <a:lumOff val="60000"/>
                </a:schemeClr>
              </a:solidFill>
              <a:latin typeface="MS Reference Sans Serif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8373" y="450057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Вольтер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280258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Выбери правильный элемент: </a:t>
            </a:r>
            <a:r>
              <a:rPr lang="ru-RU" b="1" dirty="0" smtClean="0">
                <a:solidFill>
                  <a:srgbClr val="92D050"/>
                </a:solidFill>
              </a:rPr>
              <a:t>№ 1</a:t>
            </a:r>
            <a:r>
              <a:rPr lang="ru-RU" dirty="0" smtClean="0">
                <a:solidFill>
                  <a:srgbClr val="92D050"/>
                </a:solidFill>
              </a:rPr>
              <a:t> - ? 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КАНАВКА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ХВОСТОВИК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ПЕРЕМЫЧКА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РАБОЧАЯ ЧАСТЬ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ru-RU" dirty="0" smtClean="0"/>
              <a:t>РЕЖУЩАЯ ЧАСТЬ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ru-RU" dirty="0" smtClean="0"/>
              <a:t>ЛЕНТОЧКА</a:t>
            </a:r>
            <a:endParaRPr lang="ru-RU" dirty="0"/>
          </a:p>
        </p:txBody>
      </p:sp>
      <p:pic>
        <p:nvPicPr>
          <p:cNvPr id="17" name="Рисунок 1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73182"/>
            <a:ext cx="596645" cy="5966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Выбери правильный элемент: </a:t>
            </a:r>
            <a:r>
              <a:rPr lang="ru-RU" b="1" dirty="0" smtClean="0">
                <a:solidFill>
                  <a:srgbClr val="92D050"/>
                </a:solidFill>
              </a:rPr>
              <a:t>№ 2</a:t>
            </a:r>
            <a:r>
              <a:rPr lang="ru-RU" dirty="0" smtClean="0">
                <a:solidFill>
                  <a:srgbClr val="92D050"/>
                </a:solidFill>
              </a:rPr>
              <a:t> - ? 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КАНАВКА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ХВОСТОВИК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ПЕРЕМЫЧКА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РАБОЧАЯ ЧАСТЬ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ru-RU" dirty="0" smtClean="0"/>
              <a:t>РЕЖУЩАЯ ЧАСТЬ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ru-RU" dirty="0" smtClean="0"/>
              <a:t>ЛЕНТОЧКА</a:t>
            </a:r>
            <a:endParaRPr lang="ru-RU" dirty="0"/>
          </a:p>
        </p:txBody>
      </p:sp>
      <p:pic>
        <p:nvPicPr>
          <p:cNvPr id="18" name="Рисунок 1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131123"/>
            <a:ext cx="596645" cy="5966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Выбери правильный элемент: </a:t>
            </a:r>
            <a:r>
              <a:rPr lang="ru-RU" b="1" dirty="0" smtClean="0">
                <a:solidFill>
                  <a:srgbClr val="92D050"/>
                </a:solidFill>
              </a:rPr>
              <a:t>№ 3</a:t>
            </a:r>
            <a:r>
              <a:rPr lang="ru-RU" dirty="0" smtClean="0">
                <a:solidFill>
                  <a:srgbClr val="92D050"/>
                </a:solidFill>
              </a:rPr>
              <a:t> - ? 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КАНАВКА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ХВОСТОВИК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ПЕРЕМЫЧКА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РАБОЧАЯ ЧАСТЬ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ru-RU" dirty="0" smtClean="0"/>
              <a:t>РЕЖУЩАЯ ЧАСТЬ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ru-RU" dirty="0" smtClean="0"/>
              <a:t>ЛЕНТОЧКА</a:t>
            </a:r>
            <a:endParaRPr lang="ru-RU" dirty="0"/>
          </a:p>
        </p:txBody>
      </p:sp>
      <p:pic>
        <p:nvPicPr>
          <p:cNvPr id="17" name="Рисунок 1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052152"/>
            <a:ext cx="596645" cy="5966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Выбери правильный элемент: </a:t>
            </a:r>
            <a:r>
              <a:rPr lang="ru-RU" b="1" dirty="0" smtClean="0">
                <a:solidFill>
                  <a:srgbClr val="92D050"/>
                </a:solidFill>
              </a:rPr>
              <a:t>№ 4</a:t>
            </a:r>
            <a:r>
              <a:rPr lang="ru-RU" dirty="0" smtClean="0">
                <a:solidFill>
                  <a:srgbClr val="92D050"/>
                </a:solidFill>
              </a:rPr>
              <a:t>- ? 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КАНАВКА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ХВОСТОВИК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ПЕРЕМЫЧКА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РАБОЧАЯ ЧАСТЬ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ru-RU" dirty="0" smtClean="0"/>
              <a:t>РЕЖУЩАЯ ЧАСТЬ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ru-RU" dirty="0" smtClean="0"/>
              <a:t>ЛЕНТОЧКА</a:t>
            </a:r>
            <a:endParaRPr lang="ru-RU" dirty="0"/>
          </a:p>
        </p:txBody>
      </p:sp>
      <p:pic>
        <p:nvPicPr>
          <p:cNvPr id="18" name="Рисунок 1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4894211"/>
            <a:ext cx="596645" cy="5966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Выбери правильный элемент: </a:t>
            </a:r>
            <a:r>
              <a:rPr lang="ru-RU" b="1" dirty="0" smtClean="0">
                <a:solidFill>
                  <a:srgbClr val="92D050"/>
                </a:solidFill>
              </a:rPr>
              <a:t>№ 5</a:t>
            </a:r>
            <a:r>
              <a:rPr lang="ru-RU" dirty="0" smtClean="0">
                <a:solidFill>
                  <a:srgbClr val="92D050"/>
                </a:solidFill>
              </a:rPr>
              <a:t>- ? 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КАНАВКА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ХВОСТОВИК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ПЕРЕМЫЧКА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РАБОЧАЯ ЧАСТЬ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ru-RU" dirty="0" smtClean="0"/>
              <a:t>РЕЖУЩАЯ ЧАСТЬ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ru-RU" dirty="0" smtClean="0"/>
              <a:t>ЛЕНТОЧКА</a:t>
            </a:r>
            <a:endParaRPr lang="ru-RU" dirty="0"/>
          </a:p>
        </p:txBody>
      </p:sp>
      <p:pic>
        <p:nvPicPr>
          <p:cNvPr id="17" name="Рисунок 1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210094"/>
            <a:ext cx="596645" cy="5966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Выбери правильный элемент: </a:t>
            </a:r>
            <a:r>
              <a:rPr lang="ru-RU" b="1" dirty="0" smtClean="0">
                <a:solidFill>
                  <a:srgbClr val="92D050"/>
                </a:solidFill>
              </a:rPr>
              <a:t>№ 6</a:t>
            </a:r>
            <a:r>
              <a:rPr lang="ru-RU" dirty="0" smtClean="0">
                <a:solidFill>
                  <a:srgbClr val="92D050"/>
                </a:solidFill>
              </a:rPr>
              <a:t>- ? 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КАНАВКА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ХВОСТОВИК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ПЕРЕМЫЧКА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РАБОЧАЯ ЧАСТЬ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ru-RU" dirty="0" smtClean="0"/>
              <a:t>РЕЖУЩАЯ ЧАСТЬ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ru-RU" dirty="0" smtClean="0"/>
              <a:t>ЛЕНТОЧКА</a:t>
            </a:r>
            <a:endParaRPr lang="ru-RU" dirty="0"/>
          </a:p>
        </p:txBody>
      </p:sp>
      <p:pic>
        <p:nvPicPr>
          <p:cNvPr id="18" name="Рисунок 17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815241"/>
            <a:ext cx="596645" cy="5966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0" y="642918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Пусть  труд  даже  самый  рутинный</a:t>
            </a:r>
          </a:p>
          <a:p>
            <a:pPr algn="ctr"/>
            <a:endParaRPr lang="ru-RU" sz="3000" b="1" dirty="0">
              <a:solidFill>
                <a:schemeClr val="accent5">
                  <a:lumMod val="60000"/>
                  <a:lumOff val="40000"/>
                </a:schemeClr>
              </a:solidFill>
              <a:latin typeface="MS Reference Sans Serif" pitchFamily="34" charset="0"/>
              <a:ea typeface="Segoe UI Symbol" pitchFamily="34" charset="0"/>
            </a:endParaRPr>
          </a:p>
          <a:p>
            <a:pPr algn="ctr"/>
            <a:r>
              <a:rPr lang="ru-RU" sz="3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п</a:t>
            </a:r>
            <a:r>
              <a:rPr lang="ru-RU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ринесёт  вам  радость  и  </a:t>
            </a:r>
          </a:p>
          <a:p>
            <a:pPr algn="ctr"/>
            <a:endParaRPr lang="ru-RU" sz="3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MS Reference Sans Serif" pitchFamily="34" charset="0"/>
              <a:ea typeface="Segoe UI Symbol" pitchFamily="34" charset="0"/>
            </a:endParaRPr>
          </a:p>
          <a:p>
            <a:pPr algn="ctr"/>
            <a:r>
              <a:rPr lang="ru-RU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удовлетворение,</a:t>
            </a:r>
          </a:p>
          <a:p>
            <a:pPr algn="ctr"/>
            <a:endParaRPr lang="ru-RU" sz="3000" b="1" dirty="0">
              <a:solidFill>
                <a:schemeClr val="accent5">
                  <a:lumMod val="60000"/>
                  <a:lumOff val="40000"/>
                </a:schemeClr>
              </a:solidFill>
              <a:latin typeface="MS Reference Sans Serif" pitchFamily="34" charset="0"/>
              <a:ea typeface="Segoe UI Symbol" pitchFamily="34" charset="0"/>
            </a:endParaRPr>
          </a:p>
          <a:p>
            <a:pPr algn="ctr"/>
            <a:r>
              <a:rPr lang="ru-RU" sz="3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а</a:t>
            </a:r>
            <a:r>
              <a:rPr lang="ru-RU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  возможность  сделать  многое  своими</a:t>
            </a:r>
          </a:p>
          <a:p>
            <a:pPr algn="ctr"/>
            <a:endParaRPr lang="ru-RU" sz="3000" b="1" dirty="0">
              <a:solidFill>
                <a:schemeClr val="accent5">
                  <a:lumMod val="60000"/>
                  <a:lumOff val="40000"/>
                </a:schemeClr>
              </a:solidFill>
              <a:latin typeface="MS Reference Sans Serif" pitchFamily="34" charset="0"/>
              <a:ea typeface="Segoe UI Symbol" pitchFamily="34" charset="0"/>
            </a:endParaRPr>
          </a:p>
          <a:p>
            <a:pPr algn="ctr"/>
            <a:r>
              <a:rPr lang="ru-RU" sz="3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р</a:t>
            </a:r>
            <a:r>
              <a:rPr lang="ru-RU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уками  украсит  вашу  жизнь  всеми</a:t>
            </a:r>
          </a:p>
          <a:p>
            <a:pPr algn="ctr"/>
            <a:endParaRPr lang="ru-RU" sz="3000" b="1" dirty="0">
              <a:solidFill>
                <a:schemeClr val="accent5">
                  <a:lumMod val="60000"/>
                  <a:lumOff val="40000"/>
                </a:schemeClr>
              </a:solidFill>
              <a:latin typeface="MS Reference Sans Serif" pitchFamily="34" charset="0"/>
              <a:ea typeface="Segoe UI Symbol" pitchFamily="34" charset="0"/>
            </a:endParaRPr>
          </a:p>
          <a:p>
            <a:pPr algn="ctr"/>
            <a:r>
              <a:rPr lang="ru-RU" sz="3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ц</a:t>
            </a:r>
            <a:r>
              <a:rPr lang="ru-RU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S Reference Sans Serif" pitchFamily="34" charset="0"/>
                <a:ea typeface="Segoe UI Symbol" pitchFamily="34" charset="0"/>
              </a:rPr>
              <a:t>ветами  радуги. </a:t>
            </a:r>
            <a:endParaRPr lang="ru-RU" sz="3000" b="1" dirty="0">
              <a:solidFill>
                <a:schemeClr val="accent5">
                  <a:lumMod val="60000"/>
                  <a:lumOff val="40000"/>
                </a:schemeClr>
              </a:solidFill>
              <a:latin typeface="MS Reference Sans Serif" pitchFamily="34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63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9"/>
            <a:ext cx="8424936" cy="298931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СПАСИБО</a:t>
            </a:r>
            <a:r>
              <a:rPr lang="ru-RU" sz="6000" dirty="0" smtClean="0">
                <a:solidFill>
                  <a:srgbClr val="FFC000"/>
                </a:solidFill>
              </a:rPr>
              <a:t>  </a:t>
            </a:r>
            <a:r>
              <a:rPr lang="ru-RU" sz="6000" dirty="0" smtClean="0">
                <a:solidFill>
                  <a:schemeClr val="tx2">
                    <a:lumMod val="90000"/>
                  </a:schemeClr>
                </a:solidFill>
              </a:rPr>
              <a:t>ЗА  УРОК</a:t>
            </a:r>
            <a:endParaRPr lang="ru-RU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6136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verl%20stanok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984776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50728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92D050"/>
                </a:solidFill>
              </a:rPr>
              <a:t>НАЗВАТЬ  ОСНОВНЫЕ  ЧАСТИ  НАСТОЛЬНО – СВЕРЛИЛЬНОГО  СТАНКА</a:t>
            </a:r>
            <a:endParaRPr lang="ru-RU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6-tub-ru.yandex.net/i?id=195681645-15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8920"/>
            <a:ext cx="2093779" cy="166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go3.imgsmail.ru/imgpreview?key=http%3A//vostoktehrezerv.ru/filedata/vtr/images/3388.jpg&amp;mb=imgdb_preview_27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92896"/>
            <a:ext cx="181630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Текст 1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Какой инструмент не рабочий?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20" name="Picture 28" descr="http://im2-tub-ru.yandex.net/i?id=182014535-21-72&amp;n=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80928"/>
            <a:ext cx="2808312" cy="157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143375" y="135582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1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Какой инструмент не рабочий?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7" name="Picture 38" descr="http://im6-tub-ru.yandex.net/i?id=136114390-30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2933349" cy="202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2366695" y="1355826"/>
            <a:ext cx="857250" cy="857250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3643306" y="2643182"/>
            <a:ext cx="1852874" cy="2232248"/>
            <a:chOff x="3635896" y="2636912"/>
            <a:chExt cx="1852874" cy="2232248"/>
          </a:xfrm>
        </p:grpSpPr>
        <p:pic>
          <p:nvPicPr>
            <p:cNvPr id="8" name="Picture 6" descr="http://im7-tub-ru.yandex.net/i?id=105059047-57-72&amp;n=2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636912"/>
              <a:ext cx="1852874" cy="2232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4533088" y="4490842"/>
              <a:ext cx="928694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156176" y="2636912"/>
            <a:ext cx="1993463" cy="2133895"/>
            <a:chOff x="6156176" y="2636912"/>
            <a:chExt cx="1993463" cy="2133895"/>
          </a:xfrm>
        </p:grpSpPr>
        <p:pic>
          <p:nvPicPr>
            <p:cNvPr id="9" name="Picture 14" descr="http://im3-tub-ru.yandex.net/i?id=105059203-69-72&amp;n=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2636912"/>
              <a:ext cx="1993463" cy="2133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7143768" y="4357694"/>
              <a:ext cx="928694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Какой инструмент не рабочий?</a:t>
            </a:r>
          </a:p>
        </p:txBody>
      </p:sp>
      <p:pic>
        <p:nvPicPr>
          <p:cNvPr id="6" name="Picture 20" descr="http://im4-tub-ru.yandex.net/i?id=392626712-27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1916134" cy="168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4" descr="http://im6-tub-ru.yandex.net/i?id=391104220-64-72&amp;n=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80928"/>
            <a:ext cx="2617857" cy="167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5920054" y="1355826"/>
            <a:ext cx="857250" cy="857250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6228184" y="2636912"/>
            <a:ext cx="1973823" cy="1877336"/>
            <a:chOff x="6228184" y="2636912"/>
            <a:chExt cx="1973823" cy="1877336"/>
          </a:xfrm>
        </p:grpSpPr>
        <p:pic>
          <p:nvPicPr>
            <p:cNvPr id="8" name="Picture 10" descr="http://im6-tub-ru.yandex.net/i?id=167302048-32-72&amp;n=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2636912"/>
              <a:ext cx="1973823" cy="1877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6253819" y="4349945"/>
              <a:ext cx="642942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ВИДЫ   СВЁРЛ</a:t>
            </a:r>
            <a:endParaRPr lang="ru-RU" sz="3200" b="1" dirty="0">
              <a:solidFill>
                <a:srgbClr val="92D05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49" y="1826421"/>
            <a:ext cx="6619312" cy="13865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F:\УМП\рисунки\технический труд\сверление\14.jpg"/>
          <p:cNvPicPr/>
          <p:nvPr/>
        </p:nvPicPr>
        <p:blipFill>
          <a:blip r:embed="rId3" cstate="print"/>
          <a:srcRect r="86679"/>
          <a:stretch>
            <a:fillRect/>
          </a:stretch>
        </p:blipFill>
        <p:spPr bwMode="auto">
          <a:xfrm rot="5400000">
            <a:off x="3782625" y="1685652"/>
            <a:ext cx="1440160" cy="622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126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6"/>
  <p:tag name="CORRECTANSWER" val="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6"/>
  <p:tag name="CORRECTANSWER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6"/>
  <p:tag name="CORRECTANSWER" val="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6"/>
  <p:tag name="CORRECTANSWER" val="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6"/>
  <p:tag name="CORRECTANSWER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6"/>
  <p:tag name="CORRECTANSWER" val="6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heme/theme1.xml><?xml version="1.0" encoding="utf-8"?>
<a:theme xmlns:a="http://schemas.openxmlformats.org/drawingml/2006/main" name="Техническ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3</ChoicesCount>
  <Orientation>Left</Orientation>
</Layout>
</file>

<file path=customXml/item10.xml><?xml version="1.0" encoding="utf-8"?>
<Layout>
  <Type>MultipleChoice</Type>
  <ChoicesCount>10</ChoicesCount>
  <Orientation>Bottom</Orientation>
</Layout>
</file>

<file path=customXml/item11.xml><?xml version="1.0" encoding="utf-8"?>
<Layout>
  <Type>MultipleChoice</Type>
  <ChoicesCount>6</ChoicesCount>
  <Orientation>TopVertical</Orientation>
</Layout>
</file>

<file path=customXml/item2.xml><?xml version="1.0" encoding="utf-8"?>
<Layout>
  <Type>MultipleChoice</Type>
  <ChoicesCount>10</ChoicesCount>
  <Orientation>Left</Orientation>
</Layout>
</file>

<file path=customXml/item3.xml><?xml version="1.0" encoding="utf-8"?>
<Layout>
  <Type>YesNo</Type>
  <ChoicesCount>2</ChoicesCount>
  <Orientation>TopVertical</Orientation>
</Layout>
</file>

<file path=customXml/item4.xml><?xml version="1.0" encoding="utf-8"?>
<Layout>
  <Type>MultipleChoice</Type>
  <ChoicesCount>3</ChoicesCount>
  <Orientation>TopStacked</Orientation>
</Layout>
</file>

<file path=customXml/item5.xml><?xml version="1.0" encoding="utf-8"?>
<Layout>
  <Type>MultipleChoice</Type>
  <ChoicesCount>10</ChoicesCount>
  <Orientation>TopVertical</Orientation>
</Layout>
</file>

<file path=customXml/item6.xml><?xml version="1.0" encoding="utf-8"?>
<Layout>
  <Type>YesNo</Type>
  <ChoicesCount>2</ChoicesCount>
  <Orientation>TopVertical</Orientation>
</Layout>
</file>

<file path=customXml/item7.xml><?xml version="1.0" encoding="utf-8"?>
<Layout>
  <Type>MultipleChoice</Type>
  <ChoicesCount>6</ChoicesCount>
  <Orientation>Left</Orientation>
</Layout>
</file>

<file path=customXml/item8.xml><?xml version="1.0" encoding="utf-8"?>
<Layout>
  <Type>MultipleChoice</Type>
  <ChoicesCount>6</ChoicesCount>
  <Orientation>Left</Orientation>
</Layout>
</file>

<file path=customXml/item9.xml><?xml version="1.0" encoding="utf-8"?>
<Layout>
  <Type>MultipleChoice</Type>
  <ChoicesCount>5</ChoicesCount>
  <Orientation>Left</Orientation>
</Layout>
</file>

<file path=customXml/itemProps1.xml><?xml version="1.0" encoding="utf-8"?>
<ds:datastoreItem xmlns:ds="http://schemas.openxmlformats.org/officeDocument/2006/customXml" ds:itemID="{496EA94C-A9AD-4D5B-A612-D091A0EE60A1}">
  <ds:schemaRefs/>
</ds:datastoreItem>
</file>

<file path=customXml/itemProps10.xml><?xml version="1.0" encoding="utf-8"?>
<ds:datastoreItem xmlns:ds="http://schemas.openxmlformats.org/officeDocument/2006/customXml" ds:itemID="{A8F2C235-B1F0-4238-9000-3D983344D093}">
  <ds:schemaRefs/>
</ds:datastoreItem>
</file>

<file path=customXml/itemProps11.xml><?xml version="1.0" encoding="utf-8"?>
<ds:datastoreItem xmlns:ds="http://schemas.openxmlformats.org/officeDocument/2006/customXml" ds:itemID="{DFEA68BB-DEFF-44B7-BE03-3F08F6BEB0AC}">
  <ds:schemaRefs/>
</ds:datastoreItem>
</file>

<file path=customXml/itemProps2.xml><?xml version="1.0" encoding="utf-8"?>
<ds:datastoreItem xmlns:ds="http://schemas.openxmlformats.org/officeDocument/2006/customXml" ds:itemID="{2917249F-5460-4F44-8D91-EF4DE2641E52}">
  <ds:schemaRefs/>
</ds:datastoreItem>
</file>

<file path=customXml/itemProps3.xml><?xml version="1.0" encoding="utf-8"?>
<ds:datastoreItem xmlns:ds="http://schemas.openxmlformats.org/officeDocument/2006/customXml" ds:itemID="{73B72C81-D572-44BF-A137-8F5A85666C97}">
  <ds:schemaRefs/>
</ds:datastoreItem>
</file>

<file path=customXml/itemProps4.xml><?xml version="1.0" encoding="utf-8"?>
<ds:datastoreItem xmlns:ds="http://schemas.openxmlformats.org/officeDocument/2006/customXml" ds:itemID="{769BDDAA-FF85-4886-8162-7D1C9A91B2E2}">
  <ds:schemaRefs/>
</ds:datastoreItem>
</file>

<file path=customXml/itemProps5.xml><?xml version="1.0" encoding="utf-8"?>
<ds:datastoreItem xmlns:ds="http://schemas.openxmlformats.org/officeDocument/2006/customXml" ds:itemID="{70983B07-0B3F-4056-96F7-4A1CBCCBD020}">
  <ds:schemaRefs/>
</ds:datastoreItem>
</file>

<file path=customXml/itemProps6.xml><?xml version="1.0" encoding="utf-8"?>
<ds:datastoreItem xmlns:ds="http://schemas.openxmlformats.org/officeDocument/2006/customXml" ds:itemID="{2A356BAC-CA92-47D4-AE24-8F06A5A26903}">
  <ds:schemaRefs/>
</ds:datastoreItem>
</file>

<file path=customXml/itemProps7.xml><?xml version="1.0" encoding="utf-8"?>
<ds:datastoreItem xmlns:ds="http://schemas.openxmlformats.org/officeDocument/2006/customXml" ds:itemID="{E1690A01-6249-4DC1-B51D-6907C4D0433F}">
  <ds:schemaRefs/>
</ds:datastoreItem>
</file>

<file path=customXml/itemProps8.xml><?xml version="1.0" encoding="utf-8"?>
<ds:datastoreItem xmlns:ds="http://schemas.openxmlformats.org/officeDocument/2006/customXml" ds:itemID="{C2F4E462-6D35-444A-B6F4-83CB5FF05A1E}">
  <ds:schemaRefs/>
</ds:datastoreItem>
</file>

<file path=customXml/itemProps9.xml><?xml version="1.0" encoding="utf-8"?>
<ds:datastoreItem xmlns:ds="http://schemas.openxmlformats.org/officeDocument/2006/customXml" ds:itemID="{E2B5E95A-2E2B-4E92-AE5C-2C0E36F0D48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832</TotalTime>
  <Words>380</Words>
  <Application>Microsoft Office PowerPoint</Application>
  <PresentationFormat>Экран (4:3)</PresentationFormat>
  <Paragraphs>250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Техническая</vt:lpstr>
      <vt:lpstr>СЛЕСАРНОЕ   ДЕЛО В  6  КЛАССЕ    ГБОУ СКОШ VIII ВИДА №567                                                       учитель   Одначёв  н. н. МОСКВА</vt:lpstr>
      <vt:lpstr>Презентация PowerPoint</vt:lpstr>
      <vt:lpstr>Презентация PowerPoint</vt:lpstr>
      <vt:lpstr>НАЗВАТЬ  ОСНОВНЫЕ  ЧАСТИ  НАСТОЛЬНО – СВЕРЛИЛЬНОГО  СТАНКА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  СВЁРЛ</vt:lpstr>
      <vt:lpstr>ВИДЫ   СВЁРЛ</vt:lpstr>
      <vt:lpstr>ВИДЫ   СВЁРЛ</vt:lpstr>
      <vt:lpstr>Презентация PowerPoint</vt:lpstr>
      <vt:lpstr>Презентация PowerPoint</vt:lpstr>
      <vt:lpstr>Презентация PowerPoint</vt:lpstr>
      <vt:lpstr>Дефекты при обработке отверстий, причины их появления и способы предупреждения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 УРОК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76</cp:revision>
  <dcterms:created xsi:type="dcterms:W3CDTF">2013-03-24T13:38:32Z</dcterms:created>
  <dcterms:modified xsi:type="dcterms:W3CDTF">2015-01-25T06:37:33Z</dcterms:modified>
</cp:coreProperties>
</file>