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3" r:id="rId1"/>
  </p:sldMasterIdLst>
  <p:notesMasterIdLst>
    <p:notesMasterId r:id="rId24"/>
  </p:notesMasterIdLst>
  <p:sldIdLst>
    <p:sldId id="256" r:id="rId2"/>
    <p:sldId id="257" r:id="rId3"/>
    <p:sldId id="268" r:id="rId4"/>
    <p:sldId id="258" r:id="rId5"/>
    <p:sldId id="267" r:id="rId6"/>
    <p:sldId id="259" r:id="rId7"/>
    <p:sldId id="260" r:id="rId8"/>
    <p:sldId id="269" r:id="rId9"/>
    <p:sldId id="261" r:id="rId10"/>
    <p:sldId id="262" r:id="rId11"/>
    <p:sldId id="270" r:id="rId12"/>
    <p:sldId id="263" r:id="rId13"/>
    <p:sldId id="271" r:id="rId14"/>
    <p:sldId id="264" r:id="rId15"/>
    <p:sldId id="272" r:id="rId16"/>
    <p:sldId id="277" r:id="rId17"/>
    <p:sldId id="278" r:id="rId18"/>
    <p:sldId id="274" r:id="rId19"/>
    <p:sldId id="275" r:id="rId20"/>
    <p:sldId id="265" r:id="rId21"/>
    <p:sldId id="273" r:id="rId22"/>
    <p:sldId id="27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EFEA"/>
    <a:srgbClr val="000099"/>
    <a:srgbClr val="000066"/>
    <a:srgbClr val="57257D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7" autoAdjust="0"/>
  </p:normalViewPr>
  <p:slideViewPr>
    <p:cSldViewPr>
      <p:cViewPr varScale="1">
        <p:scale>
          <a:sx n="68" d="100"/>
          <a:sy n="68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0B1DCED-3B93-4BD0-95EA-F8A8769CE131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585CD5C-7A77-43D7-B898-DC100BD36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52CE5-0557-4510-924B-263F40183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1DF67-8967-45C5-BFCE-F255B3AA9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3F687-CD02-4B3A-A53D-AA99DB5D0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D1269-0CEC-4E3C-AF84-123598649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E32B6-2793-40E4-A9DF-38F14A15F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4FF7D-A580-4419-836C-EE7731A1E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CAB2-0A46-446E-8427-6D13777EE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A4912-674C-4DAA-920A-EF52C4CCE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929D3-5ADF-4C03-82F1-84059FC9C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776FD-7A3B-4847-9F00-D91FD1AC6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4ACF3-39EC-422C-AB33-221EFB83B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C731A0EA-5FDC-491F-8FBA-23C898D1E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zhaba.ru/_pics/gxle9hrzd7gmjcwe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ic.gorod.tomsk.ru/uploads/35486/1289412189/image005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813" y="2143125"/>
            <a:ext cx="7929562" cy="10080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ТРОЯНСКИЕ ПРОГРАММЫ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1275" y="5013325"/>
            <a:ext cx="5040313" cy="6477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Свидетель 2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29600" cy="43211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err="1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Trojan-Spy</a:t>
            </a:r>
            <a:r>
              <a:rPr lang="ru-RU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- вредоносная программа, предназначенная для ведения электронного шпионажа за пользователем (вводимая с клавиатуры информация, снимки экрана, список активных приложений и т.д.). Найденная информация передается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злоумышленнику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B04D8-4B37-4180-8FBE-6EB1FFE39D8C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229600" cy="8493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hlink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TROJAN - SPY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29600" cy="37449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err="1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Trojan-Notifier</a:t>
            </a:r>
            <a:r>
              <a:rPr lang="ru-RU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- вредоносная программа, предназначенная для несанкционированного пользователем сообщения своему "хозяину" о том, что заражённый компьютер сейчас находится "на связи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"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0BD89C-BA8B-4BF9-8DAF-2D4DF8507020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229600" cy="8493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hlink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TROJAN - NOTIFIER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4339834"/>
            <a:ext cx="3357554" cy="2518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96975"/>
            <a:ext cx="8640763" cy="51117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Trojan-ArcBomb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эти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трояны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представляют собой архивы, сформированные таким образом, чтобы вызывать нештатное поведение архиваторов при попытке разархивировать данные (зависание или существенное замедление работы компьютера или заполнение диска большим количеством "пустых" данных)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70FFB-9E08-44A6-8C44-1375F08AB938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229600" cy="8493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hlink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TROJAN - ARCBOMB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29600" cy="3455987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Trojan-Clicker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вредоносная программа, предназначенная для несанкционированного пользователем обращения к Интернет-ресурсам (обычно, к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веб-страницам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4E643-5E30-4BDA-A15D-43BE62802641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229600" cy="8493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hlink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TROJAN - CLICKER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38875" y="4500563"/>
            <a:ext cx="28098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1" name="Rectangle 5"/>
          <p:cNvSpPr>
            <a:spLocks noGrp="1" noChangeArrowheads="1"/>
          </p:cNvSpPr>
          <p:nvPr>
            <p:ph idx="1"/>
          </p:nvPr>
        </p:nvSpPr>
        <p:spPr>
          <a:xfrm>
            <a:off x="395288" y="1268413"/>
            <a:ext cx="8229600" cy="3889375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Trojan-Downloader</a:t>
            </a:r>
            <a: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вредоносная программа, предназначенная для несанкционированной пользователем загрузки и установки на компьютер-жертву новых версий вредоносных программ, установки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троянов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или рекламных систем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92C54-E679-41DC-A8DF-86A8DA0E7685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50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hlink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TROJAN - DOWNLOADER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72432" y="4429132"/>
            <a:ext cx="2509659" cy="228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1" name="Rectangle 5"/>
          <p:cNvSpPr>
            <a:spLocks noGrp="1" noChangeArrowheads="1"/>
          </p:cNvSpPr>
          <p:nvPr>
            <p:ph idx="1"/>
          </p:nvPr>
        </p:nvSpPr>
        <p:spPr>
          <a:xfrm>
            <a:off x="357188" y="1143000"/>
            <a:ext cx="8229600" cy="4392613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Trojan-Ransom</a:t>
            </a:r>
            <a: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вредоносная программа, предназначенная для несанкционированной пользователем модификации данных на компьютере-жертве таким образом, чтобы сделать невозможным работу с ними, либо блокировать нормальную работу компьютера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863DC7-4D40-4539-9CD1-AE7128DBFF3C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50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hlink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TROJAN - RANSOM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0826" y="4521993"/>
            <a:ext cx="2414576" cy="2173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188" y="908050"/>
            <a:ext cx="7921625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4013"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Почтовые (</a:t>
            </a:r>
            <a:r>
              <a:rPr lang="ru-RU" sz="32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е-mail</a:t>
            </a:r>
            <a:r>
              <a:rPr lang="ru-RU" sz="32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trojan</a:t>
            </a:r>
            <a:r>
              <a:rPr lang="ru-RU" sz="32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-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трояны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позволяющие "вытаскивать" пароли и другую информацию из файлов вашего компьютера и отправлять их по электронной почте хозяину. Это могут быть логины и Internet-пароли провайдера, пароль от почтового ящика, пароли ICQ и IRC и др.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9563" y="4887913"/>
            <a:ext cx="2311400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14563" y="214313"/>
            <a:ext cx="55975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Е-MAIL TROJAN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052513"/>
            <a:ext cx="8748713" cy="4392612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1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Программы-шутки (</a:t>
            </a:r>
            <a:r>
              <a:rPr lang="ru-RU" sz="3100" b="1" i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Joke</a:t>
            </a:r>
            <a:r>
              <a:rPr lang="ru-RU" sz="31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i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programs</a:t>
            </a:r>
            <a:r>
              <a:rPr lang="ru-RU" sz="31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- </a:t>
            </a:r>
            <a: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 программы безвредны по своей сути. Они не причиняют компьютеру какого-либо прямого вреда, однако выводят сообщения о том, что такой вред уже причинен, может быть причинен при каких-либо условиях, либо предупреждают пользователя о несуществующей опасности.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688" y="4900613"/>
            <a:ext cx="2357437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68538" y="404813"/>
            <a:ext cx="3475037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JOKE PROGRAMS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4213" y="1268413"/>
            <a:ext cx="7961312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Троянская программа может имитировать имя и иконку существующей, несуществующей, или просто привлекательной программы, компонента, или файла данных (например картинки), как для запуска пользователем, так и для маскировки в системе своего присутствия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11413" y="188913"/>
            <a:ext cx="46704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5113"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МАСКИРОВКА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3514" y="5143512"/>
            <a:ext cx="2290486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4213" y="908050"/>
            <a:ext cx="7961312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Троянская программа может в той или иной мере имитировать или даже полноценно выполнять задачу, под которую она маскируется</a:t>
            </a:r>
          </a:p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(в последнем случае вредоносный код встраивается злоумышленником в существующую программу).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11413" y="188913"/>
            <a:ext cx="46704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5113"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МАСКИРОВКА</a:t>
            </a:r>
          </a:p>
        </p:txBody>
      </p:sp>
      <p:pic>
        <p:nvPicPr>
          <p:cNvPr id="4" name="Picture 5" descr="7330994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4237877"/>
            <a:ext cx="4427984" cy="2620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ТРОЯНСКАЯ ПРОГРАММА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268413"/>
            <a:ext cx="8640763" cy="45259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Троянская программа(</a:t>
            </a:r>
            <a:r>
              <a:rPr lang="ru-RU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троян</a:t>
            </a:r>
            <a: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)-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вредоносная программа, которая выполняет несанкционированную пользователем передачу управления компьютером удаленному пользователю, а также действие по удалению, модификации, сбору и пересылке информации третьим лицам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3BB83-9825-4451-9AAD-CB805A83C52B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968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ПРИЗНАКИ ЗАРАЖЕНИЯ ТРОЯНСКОЙ ПРОГРАММОЙ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91512" cy="4464050"/>
          </a:xfrm>
        </p:spPr>
        <p:txBody>
          <a:bodyPr rtlCol="0">
            <a:normAutofit fontScale="47500" lnSpcReduction="20000"/>
          </a:bodyPr>
          <a:lstStyle/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10000"/>
              <a:buFont typeface="Wingdings" pitchFamily="2" charset="2"/>
              <a:buChar char="Ø"/>
              <a:defRPr/>
            </a:pPr>
            <a:r>
              <a:rPr lang="ru-RU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Частое </a:t>
            </a:r>
            <a:r>
              <a:rPr lang="ru-RU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появление предупреждений о заражении компьютера и об обнаружении зараженных файлов. </a:t>
            </a:r>
          </a:p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10000"/>
              <a:buFont typeface="Wingdings" pitchFamily="2" charset="2"/>
              <a:buChar char="Ø"/>
              <a:defRPr/>
            </a:pPr>
            <a:r>
              <a:rPr lang="ru-RU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Заметное </a:t>
            </a:r>
            <a:r>
              <a:rPr lang="ru-RU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падение производительности компьютера (работа Трояна). </a:t>
            </a:r>
          </a:p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10000"/>
              <a:buFont typeface="Wingdings" pitchFamily="2" charset="2"/>
              <a:buChar char="Ø"/>
              <a:defRPr/>
            </a:pPr>
            <a:r>
              <a:rPr lang="ru-RU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Заметное </a:t>
            </a:r>
            <a:r>
              <a:rPr lang="ru-RU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падение скорости интернет соединения: Троян использует часть трафика. Или подключение </a:t>
            </a:r>
            <a:r>
              <a:rPr lang="ru-RU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</a:t>
            </a:r>
            <a:r>
              <a:rPr lang="ru-RU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интернету становится невозможным. </a:t>
            </a:r>
            <a:endParaRPr lang="ru-RU" sz="24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C27387-9E1F-4EBF-B975-40E4026F0D07}" type="slidenum">
              <a:rPr lang="ru-RU"/>
              <a:pPr>
                <a:defRPr/>
              </a:pPr>
              <a:t>20</a:t>
            </a:fld>
            <a:endParaRPr lang="ru-RU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72330" y="4857760"/>
            <a:ext cx="1881174" cy="1881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968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ПРИЗНАКИ ЗАРАЖЕНИЯ ВИРУСОМ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91512" cy="4248150"/>
          </a:xfrm>
        </p:spPr>
        <p:txBody>
          <a:bodyPr rtlCol="0">
            <a:normAutofit fontScale="55000" lnSpcReduction="20000"/>
          </a:bodyPr>
          <a:lstStyle/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10000"/>
              <a:buFont typeface="Wingdings" pitchFamily="2" charset="2"/>
              <a:buChar char="Ø"/>
              <a:tabLst>
                <a:tab pos="542925" algn="l"/>
              </a:tabLst>
              <a:defRPr/>
            </a:pPr>
            <a:r>
              <a:rPr lang="ru-RU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Перестают </a:t>
            </a:r>
            <a:r>
              <a:rPr lang="ru-RU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запускаться программы. </a:t>
            </a:r>
          </a:p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10000"/>
              <a:buFont typeface="Wingdings" pitchFamily="2" charset="2"/>
              <a:buChar char="Ø"/>
              <a:tabLst>
                <a:tab pos="542925" algn="l"/>
              </a:tabLst>
              <a:defRPr/>
            </a:pPr>
            <a:r>
              <a:rPr lang="ru-RU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Во </a:t>
            </a:r>
            <a:r>
              <a:rPr lang="ru-RU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время работы в сети, в браузере самопроизвольно открываются интернет страницы, окна. </a:t>
            </a:r>
          </a:p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10000"/>
              <a:buFont typeface="Wingdings" pitchFamily="2" charset="2"/>
              <a:buChar char="Ø"/>
              <a:tabLst>
                <a:tab pos="542925" algn="l"/>
              </a:tabLst>
              <a:defRPr/>
            </a:pPr>
            <a:r>
              <a:rPr lang="ru-RU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Не </a:t>
            </a:r>
            <a:r>
              <a:rPr lang="ru-RU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корректное отображение файлов. </a:t>
            </a:r>
          </a:p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10000"/>
              <a:buFont typeface="Wingdings" pitchFamily="2" charset="2"/>
              <a:buChar char="Ø"/>
              <a:tabLst>
                <a:tab pos="542925" algn="l"/>
              </a:tabLst>
              <a:defRPr/>
            </a:pPr>
            <a:r>
              <a:rPr lang="ru-RU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Пропадание</a:t>
            </a:r>
            <a:r>
              <a:rPr lang="ru-RU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потеря файлов, программ, </a:t>
            </a:r>
            <a:r>
              <a:rPr lang="ru-RU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документов</a:t>
            </a:r>
            <a:endParaRPr lang="ru-RU" sz="24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E3BBE-9392-4B9A-A937-9FCE414078E1}" type="slidenum">
              <a:rPr lang="ru-RU"/>
              <a:pPr>
                <a:defRPr/>
              </a:pPr>
              <a:t>21</a:t>
            </a:fld>
            <a:endParaRPr lang="ru-RU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16" y="4643446"/>
            <a:ext cx="2095488" cy="2095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3E169-035B-4877-9C4F-A3C9A5A46A18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71625" y="2143125"/>
            <a:ext cx="64801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СПАСИБО ЗА ВНИМАНИЕ !</a:t>
            </a:r>
          </a:p>
        </p:txBody>
      </p:sp>
      <p:pic>
        <p:nvPicPr>
          <p:cNvPr id="23556" name="Рисунок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75" y="3113088"/>
            <a:ext cx="385762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611188" y="665163"/>
            <a:ext cx="5689600" cy="6003925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b="1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Троянская программа 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(также —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троян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 троянец, троянский конь) — вредоносная программа, распространяемая людьми, в отличие от вирусов и червей, которые распространяются самопроизвольно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8313" y="188913"/>
            <a:ext cx="8229600" cy="7191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ТРОЯНСКАЯ ПРОГРАММА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100" name="Рисунок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00800" y="1844675"/>
            <a:ext cx="27432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3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1341438"/>
            <a:ext cx="8280400" cy="24479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Большая часть троянских  программ маскируется под безвредные или полезные программы, чтобы пользователь запустил их на своем компьютере.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C077E-E168-46F3-AF35-99AB2114E125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5123" name="Picture 5" descr="gxle9hrzd7gmjcw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3717032"/>
            <a:ext cx="2903358" cy="2818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8313" y="188913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ТРОЯНСКАЯ ПРОГРАММА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7777162" cy="1511300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 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Именно поэтому их называют троянцами по аналогии с легендой о троянском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коне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8042E-7243-4B2A-8CAC-D490E78A42C7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5125" name="Picture 9" descr="image00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3140968"/>
            <a:ext cx="5052053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8313" y="188913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ТРОЯНСКАЯ ПРОГРАММА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ВИДЫ ТРОЯНСКИХ ПРОГРАММ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E7C7B-4249-4C02-BF9A-26BB86CB2D84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7172" name="AutoShape 57"/>
          <p:cNvSpPr>
            <a:spLocks noChangeArrowheads="1"/>
          </p:cNvSpPr>
          <p:nvPr/>
        </p:nvSpPr>
        <p:spPr bwMode="auto">
          <a:xfrm>
            <a:off x="1258888" y="2276475"/>
            <a:ext cx="1368425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AutoShape 59"/>
          <p:cNvSpPr>
            <a:spLocks noChangeArrowheads="1"/>
          </p:cNvSpPr>
          <p:nvPr/>
        </p:nvSpPr>
        <p:spPr bwMode="auto">
          <a:xfrm>
            <a:off x="1071563" y="1928813"/>
            <a:ext cx="1916112" cy="923925"/>
          </a:xfrm>
          <a:prstGeom prst="flowChartProcess">
            <a:avLst/>
          </a:prstGeom>
          <a:solidFill>
            <a:srgbClr val="1DEF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hlinkClick r:id="rId2" action="ppaction://hlinksldjump"/>
              </a:rPr>
              <a:t>Back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hlinkClick r:id="rId2" action="ppaction://hlinksldjump"/>
              </a:rPr>
              <a:t>d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hlinkClick r:id="rId2" action="ppaction://hlinksldjump"/>
              </a:rPr>
              <a:t>oor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hlinkClick r:id="rId2" action="ppaction://hlinksldjump"/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149" name="Rectangle 60"/>
          <p:cNvSpPr>
            <a:spLocks noChangeArrowheads="1"/>
          </p:cNvSpPr>
          <p:nvPr/>
        </p:nvSpPr>
        <p:spPr bwMode="auto">
          <a:xfrm>
            <a:off x="3286125" y="1928813"/>
            <a:ext cx="2149475" cy="923925"/>
          </a:xfrm>
          <a:prstGeom prst="rect">
            <a:avLst/>
          </a:prstGeom>
          <a:solidFill>
            <a:srgbClr val="1DEF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hlinkClick r:id="rId3" action="ppaction://hlinksldjump"/>
              </a:rPr>
              <a:t>Trojan-Spy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hlinkClick r:id="rId3" action="ppaction://hlinksldjump"/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150" name="Rectangle 61"/>
          <p:cNvSpPr>
            <a:spLocks noChangeArrowheads="1"/>
          </p:cNvSpPr>
          <p:nvPr/>
        </p:nvSpPr>
        <p:spPr bwMode="auto">
          <a:xfrm>
            <a:off x="1085850" y="4714875"/>
            <a:ext cx="1844675" cy="874713"/>
          </a:xfrm>
          <a:prstGeom prst="rect">
            <a:avLst/>
          </a:prstGeom>
          <a:solidFill>
            <a:srgbClr val="1DEF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hlinkClick r:id="rId4" action="ppaction://hlinksldjump"/>
              </a:rPr>
              <a:t>Trojan-Mailfinder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hlinkClick r:id="rId4" action="ppaction://hlinksldjump"/>
              </a:rPr>
              <a:t>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151" name="Rectangle 62"/>
          <p:cNvSpPr>
            <a:spLocks noChangeArrowheads="1"/>
          </p:cNvSpPr>
          <p:nvPr/>
        </p:nvSpPr>
        <p:spPr bwMode="auto">
          <a:xfrm>
            <a:off x="1071563" y="3214688"/>
            <a:ext cx="1857375" cy="935037"/>
          </a:xfrm>
          <a:prstGeom prst="rect">
            <a:avLst/>
          </a:prstGeom>
          <a:solidFill>
            <a:srgbClr val="1DEF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hlinkClick r:id="rId2" action="ppaction://hlinksldjump"/>
              </a:rPr>
              <a:t>Trojan-PSW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hlinkClick r:id="rId2" action="ppaction://hlinksldjump"/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152" name="AutoShape 64"/>
          <p:cNvSpPr>
            <a:spLocks noChangeArrowheads="1"/>
          </p:cNvSpPr>
          <p:nvPr/>
        </p:nvSpPr>
        <p:spPr bwMode="auto">
          <a:xfrm>
            <a:off x="3357563" y="4714875"/>
            <a:ext cx="2006600" cy="874713"/>
          </a:xfrm>
          <a:prstGeom prst="flowChartProcess">
            <a:avLst/>
          </a:prstGeom>
          <a:solidFill>
            <a:srgbClr val="1DEF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hlinkClick r:id="rId5" action="ppaction://hlinksldjump"/>
              </a:rPr>
              <a:t>Trojan-Clicker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hlinkClick r:id="rId5" action="ppaction://hlinksldjump"/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153" name="AutoShape 65"/>
          <p:cNvSpPr>
            <a:spLocks noChangeArrowheads="1"/>
          </p:cNvSpPr>
          <p:nvPr/>
        </p:nvSpPr>
        <p:spPr bwMode="auto">
          <a:xfrm>
            <a:off x="3286125" y="3214688"/>
            <a:ext cx="2149475" cy="935037"/>
          </a:xfrm>
          <a:prstGeom prst="flowChartProcess">
            <a:avLst/>
          </a:prstGeom>
          <a:solidFill>
            <a:srgbClr val="1DEF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hlinkClick r:id="rId5" action="ppaction://hlinksldjump"/>
              </a:rPr>
              <a:t>Trojan-ArcBomb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hlinkClick r:id="rId5" action="ppaction://hlinksldjump"/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154" name="Rectangle 67"/>
          <p:cNvSpPr>
            <a:spLocks noChangeArrowheads="1"/>
          </p:cNvSpPr>
          <p:nvPr/>
        </p:nvSpPr>
        <p:spPr bwMode="auto">
          <a:xfrm>
            <a:off x="5786438" y="4714875"/>
            <a:ext cx="2027237" cy="874713"/>
          </a:xfrm>
          <a:prstGeom prst="rect">
            <a:avLst/>
          </a:prstGeom>
          <a:solidFill>
            <a:srgbClr val="1DEF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hlinkClick r:id="rId6" action="ppaction://hlinksldjump"/>
              </a:rPr>
              <a:t>Trojan-Ransom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hlinkClick r:id="rId6" action="ppaction://hlinksldjump"/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155" name="Rectangle 68"/>
          <p:cNvSpPr>
            <a:spLocks noChangeArrowheads="1"/>
          </p:cNvSpPr>
          <p:nvPr/>
        </p:nvSpPr>
        <p:spPr bwMode="auto">
          <a:xfrm>
            <a:off x="5715000" y="3214688"/>
            <a:ext cx="2098675" cy="935037"/>
          </a:xfrm>
          <a:prstGeom prst="rect">
            <a:avLst/>
          </a:prstGeom>
          <a:solidFill>
            <a:srgbClr val="1DEF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hlinkClick r:id="rId3" action="ppaction://hlinksldjump"/>
              </a:rPr>
              <a:t>Trojan-Notifier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</p:txBody>
      </p:sp>
      <p:sp>
        <p:nvSpPr>
          <p:cNvPr id="6156" name="Rectangle 69"/>
          <p:cNvSpPr>
            <a:spLocks noChangeArrowheads="1"/>
          </p:cNvSpPr>
          <p:nvPr/>
        </p:nvSpPr>
        <p:spPr bwMode="auto">
          <a:xfrm>
            <a:off x="5572125" y="1928813"/>
            <a:ext cx="2166938" cy="923925"/>
          </a:xfrm>
          <a:prstGeom prst="rect">
            <a:avLst/>
          </a:prstGeom>
          <a:solidFill>
            <a:srgbClr val="1DEF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hlinkClick r:id="rId6" action="ppaction://hlinksldjump"/>
              </a:rPr>
              <a:t>Trojan-Downloader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hlinkClick r:id="rId6" action="ppaction://hlinksldjump"/>
              </a:rPr>
              <a:t>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620713"/>
            <a:ext cx="8229600" cy="5864225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Backdoor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- вредоносная программа, предназначенная для скрытого удалённого управления злоумышленником пораженным компьютером.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Эти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вредоносные программы позволяют делать с компьютером всё, что в них заложил автор: принимать или отсылать файлы, запускать и уничтожать их, выводить сообщения, стирать информацию, перезагружать компьютер и т.д. 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493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BACKDOOR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73238"/>
            <a:ext cx="8229600" cy="25193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Trojan-PSW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- вредоносная программа, предназначенная для кражи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пользовательских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аккаунтов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(логин и пароль) с пораженных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компьютеров</a:t>
            </a:r>
            <a:endParaRPr lang="en-US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0D0C0-DDEB-4600-AAC7-6C48DAE631B7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229600" cy="8493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hlink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TROJAN-PSW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4286256"/>
            <a:ext cx="3475037" cy="231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12875"/>
            <a:ext cx="8229600" cy="37449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Trojan-Mailfinder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- вредоносная программа, предназначенная для несанкционированного пользователем сбора адресов электронной почты на компьютеров с последующей передачей их злоумышленнику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DB84B-F419-4892-912A-ADD428BC4E43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229600" cy="8493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hlink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TROJAN - MAILFINDER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5" name="Рисунок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643438"/>
            <a:ext cx="29638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650</Words>
  <Application>Microsoft Office PowerPoint</Application>
  <PresentationFormat>Экран (4:3)</PresentationFormat>
  <Paragraphs>76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Tahoma</vt:lpstr>
      <vt:lpstr>Arial</vt:lpstr>
      <vt:lpstr>Calibri</vt:lpstr>
      <vt:lpstr>Wingdings</vt:lpstr>
      <vt:lpstr>Times New Roman</vt:lpstr>
      <vt:lpstr>Тема Office</vt:lpstr>
      <vt:lpstr>ТРОЯНСКИЕ ПРОГРАММЫ</vt:lpstr>
      <vt:lpstr>ТРОЯНСКАЯ ПРОГРАММА</vt:lpstr>
      <vt:lpstr>Слайд 3</vt:lpstr>
      <vt:lpstr>Большая часть троянских  программ маскируется под безвредные или полезные программы, чтобы пользователь запустил их на своем компьютере. </vt:lpstr>
      <vt:lpstr>Слайд 5</vt:lpstr>
      <vt:lpstr>ВИДЫ ТРОЯНСКИХ ПРОГРАММ</vt:lpstr>
      <vt:lpstr>BACKDOOR </vt:lpstr>
      <vt:lpstr> TROJAN-PSW </vt:lpstr>
      <vt:lpstr> TROJAN - MAILFINDER</vt:lpstr>
      <vt:lpstr> TROJAN - SPY</vt:lpstr>
      <vt:lpstr> TROJAN - NOTIFIER</vt:lpstr>
      <vt:lpstr> TROJAN - ARCBOMB</vt:lpstr>
      <vt:lpstr> TROJAN - CLICKER</vt:lpstr>
      <vt:lpstr> TROJAN - DOWNLOADER </vt:lpstr>
      <vt:lpstr> TROJAN - RANSOM </vt:lpstr>
      <vt:lpstr>Слайд 16</vt:lpstr>
      <vt:lpstr>Слайд 17</vt:lpstr>
      <vt:lpstr>Слайд 18</vt:lpstr>
      <vt:lpstr>Слайд 19</vt:lpstr>
      <vt:lpstr>ПРИЗНАКИ ЗАРАЖЕНИЯ ТРОЯНСКОЙ ПРОГРАММОЙ</vt:lpstr>
      <vt:lpstr>ПРИЗНАКИ ЗАРАЖЕНИЯ ВИРУСОМ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re</cp:lastModifiedBy>
  <cp:revision>24</cp:revision>
  <dcterms:created xsi:type="dcterms:W3CDTF">2012-11-28T10:51:48Z</dcterms:created>
  <dcterms:modified xsi:type="dcterms:W3CDTF">2015-03-06T16:45:16Z</dcterms:modified>
</cp:coreProperties>
</file>