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62" r:id="rId2"/>
    <p:sldId id="256" r:id="rId3"/>
    <p:sldId id="263" r:id="rId4"/>
    <p:sldId id="264" r:id="rId5"/>
    <p:sldId id="27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2D2ED-A9D6-4E72-A079-0A835804F43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7EB8-5000-44B7-8355-72E29A794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9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18.01.2015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478216" cy="2996952"/>
          </a:xfrm>
        </p:spPr>
        <p:txBody>
          <a:bodyPr/>
          <a:lstStyle/>
          <a:p>
            <a:r>
              <a:rPr lang="ru-RU" sz="4000" dirty="0" smtClean="0"/>
              <a:t>                          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66444"/>
            <a:ext cx="3600400" cy="63309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РОССИЯ В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ПЕРВОЙ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МИРОВОЙ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ВОЙНЕ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1914-1918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(презентацию подготовила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</a:rPr>
              <a:t>у</a:t>
            </a:r>
            <a:r>
              <a:rPr lang="ru-RU" sz="1800" dirty="0" smtClean="0">
                <a:solidFill>
                  <a:schemeClr val="bg1"/>
                </a:solidFill>
              </a:rPr>
              <a:t>читель истории Афонина Марина Михайловна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МБОУ ООШ №5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г. Новошахтинска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Ростовской области 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2\Desktop\ПМВ\россия за правду!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23" y="188640"/>
            <a:ext cx="476207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3789040"/>
            <a:ext cx="3816424" cy="15841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Крепость Осовец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4176464" cy="640871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Осовецкая крепость была дважды атакована немецкими войсками. Первая атака в конце сентября 1914 г. длилась 5-6 дней, затем немцы вынуждены были отступить.</a:t>
            </a:r>
          </a:p>
          <a:p>
            <a:r>
              <a:rPr lang="ru-RU" sz="2400" b="1" dirty="0" smtClean="0"/>
              <a:t>Вторая атака началась в январе 1915 г., длилась шесть с половиной месяцев и закончилась эвакуацией крепости. Хотя германская армия и применила иприт, но это ей не помогло. Осовец умер , но не сдался.</a:t>
            </a:r>
            <a:endParaRPr lang="ru-RU" sz="2400" b="1" dirty="0"/>
          </a:p>
        </p:txBody>
      </p:sp>
      <p:pic>
        <p:nvPicPr>
          <p:cNvPr id="8194" name="Picture 2" descr="C:\Users\user2\Desktop\ПМВ\осовец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48680"/>
            <a:ext cx="4186039" cy="31683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16633"/>
            <a:ext cx="4506888" cy="1656184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9999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Взятие крепости Перемышль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4248472" cy="6552728"/>
          </a:xfrm>
          <a:solidFill>
            <a:srgbClr val="9999FF"/>
          </a:solidFill>
          <a:ln w="76200">
            <a:solidFill>
              <a:srgbClr val="9999FF"/>
            </a:solidFill>
          </a:ln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Осада и взятие русскими </a:t>
            </a:r>
            <a:r>
              <a:rPr lang="ru-RU" dirty="0" smtClean="0">
                <a:solidFill>
                  <a:srgbClr val="002060"/>
                </a:solidFill>
              </a:rPr>
              <a:t>вой- сками </a:t>
            </a:r>
            <a:r>
              <a:rPr lang="ru-RU" dirty="0">
                <a:solidFill>
                  <a:srgbClr val="002060"/>
                </a:solidFill>
              </a:rPr>
              <a:t>австрийской </a:t>
            </a:r>
            <a:r>
              <a:rPr lang="ru-RU" dirty="0" smtClean="0">
                <a:solidFill>
                  <a:srgbClr val="002060"/>
                </a:solidFill>
              </a:rPr>
              <a:t>крепости </a:t>
            </a:r>
            <a:r>
              <a:rPr lang="ru-RU" dirty="0">
                <a:solidFill>
                  <a:srgbClr val="002060"/>
                </a:solidFill>
              </a:rPr>
              <a:t>Перемышль показали </a:t>
            </a:r>
            <a:r>
              <a:rPr lang="ru-RU" dirty="0" smtClean="0">
                <a:solidFill>
                  <a:srgbClr val="002060"/>
                </a:solidFill>
              </a:rPr>
              <a:t>прево- сходство </a:t>
            </a:r>
            <a:r>
              <a:rPr lang="ru-RU" dirty="0">
                <a:solidFill>
                  <a:srgbClr val="002060"/>
                </a:solidFill>
              </a:rPr>
              <a:t>русского </a:t>
            </a:r>
            <a:r>
              <a:rPr lang="ru-RU" dirty="0" smtClean="0">
                <a:solidFill>
                  <a:srgbClr val="002060"/>
                </a:solidFill>
              </a:rPr>
              <a:t>командова- ния </a:t>
            </a:r>
            <a:r>
              <a:rPr lang="ru-RU" dirty="0">
                <a:solidFill>
                  <a:srgbClr val="002060"/>
                </a:solidFill>
              </a:rPr>
              <a:t>и русской </a:t>
            </a:r>
            <a:r>
              <a:rPr lang="ru-RU" dirty="0" smtClean="0">
                <a:solidFill>
                  <a:srgbClr val="002060"/>
                </a:solidFill>
              </a:rPr>
              <a:t>армии. Перемы- шльская </a:t>
            </a:r>
            <a:r>
              <a:rPr lang="ru-RU" dirty="0">
                <a:solidFill>
                  <a:srgbClr val="002060"/>
                </a:solidFill>
              </a:rPr>
              <a:t>крепость по сей день считается высочайшим </a:t>
            </a:r>
            <a:r>
              <a:rPr lang="ru-RU" dirty="0" smtClean="0">
                <a:solidFill>
                  <a:srgbClr val="002060"/>
                </a:solidFill>
              </a:rPr>
              <a:t>дости- жением </a:t>
            </a:r>
            <a:r>
              <a:rPr lang="ru-RU" dirty="0">
                <a:solidFill>
                  <a:srgbClr val="002060"/>
                </a:solidFill>
              </a:rPr>
              <a:t>военной инженерно-технической мысли и </a:t>
            </a:r>
            <a:r>
              <a:rPr lang="ru-RU" dirty="0" smtClean="0">
                <a:solidFill>
                  <a:srgbClr val="002060"/>
                </a:solidFill>
              </a:rPr>
              <a:t>куль  -туры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Двадцать второго </a:t>
            </a:r>
            <a:r>
              <a:rPr lang="ru-RU" dirty="0" smtClean="0">
                <a:solidFill>
                  <a:srgbClr val="002060"/>
                </a:solidFill>
              </a:rPr>
              <a:t>марта 1915 года, </a:t>
            </a:r>
            <a:r>
              <a:rPr lang="ru-RU" dirty="0">
                <a:solidFill>
                  <a:srgbClr val="002060"/>
                </a:solidFill>
              </a:rPr>
              <a:t>на рассвете, со стороны Перемышля послышался грохот взрывов, следовавших один за другим. Это гарнизон взрывал форты. К семи часам утра над фортами взвились белые флаги. Перемышль капитулировал.</a:t>
            </a:r>
          </a:p>
        </p:txBody>
      </p:sp>
      <p:pic>
        <p:nvPicPr>
          <p:cNvPr id="1026" name="Picture 2" descr="C:\Users\user2\Desktop\ПМВ\перемыш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0794"/>
            <a:ext cx="4624250" cy="3622461"/>
          </a:xfrm>
          <a:prstGeom prst="rect">
            <a:avLst/>
          </a:prstGeom>
          <a:noFill/>
          <a:ln w="76200">
            <a:solidFill>
              <a:srgbClr val="99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3501009"/>
            <a:ext cx="3858815" cy="122413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Сарыкамышинская операция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4608512" cy="5832648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декабре 1914 - январе 1915 </a:t>
            </a:r>
            <a:r>
              <a:rPr lang="ru-RU" sz="2400" b="1" dirty="0" smtClean="0">
                <a:solidFill>
                  <a:srgbClr val="002060"/>
                </a:solidFill>
              </a:rPr>
              <a:t>русская  Кавказская  </a:t>
            </a:r>
            <a:r>
              <a:rPr lang="ru-RU" sz="2400" b="1" dirty="0">
                <a:solidFill>
                  <a:srgbClr val="002060"/>
                </a:solidFill>
              </a:rPr>
              <a:t>армия </a:t>
            </a:r>
            <a:r>
              <a:rPr lang="ru-RU" sz="2400" b="1" dirty="0" smtClean="0">
                <a:solidFill>
                  <a:srgbClr val="002060"/>
                </a:solidFill>
              </a:rPr>
              <a:t>остановила  наступление 3-ей  турецкой  армии  </a:t>
            </a:r>
            <a:r>
              <a:rPr lang="ru-RU" sz="2400" b="1" dirty="0">
                <a:solidFill>
                  <a:srgbClr val="002060"/>
                </a:solidFill>
              </a:rPr>
              <a:t>под </a:t>
            </a:r>
            <a:r>
              <a:rPr lang="ru-RU" sz="2400" b="1" dirty="0" smtClean="0">
                <a:solidFill>
                  <a:srgbClr val="002060"/>
                </a:solidFill>
              </a:rPr>
              <a:t>командованием Энвера-па-  ши </a:t>
            </a:r>
            <a:r>
              <a:rPr lang="ru-RU" sz="2400" b="1" dirty="0">
                <a:solidFill>
                  <a:srgbClr val="002060"/>
                </a:solidFill>
              </a:rPr>
              <a:t>на Карс в районе </a:t>
            </a:r>
            <a:r>
              <a:rPr lang="ru-RU" sz="2400" b="1" dirty="0" smtClean="0">
                <a:solidFill>
                  <a:srgbClr val="002060"/>
                </a:solidFill>
              </a:rPr>
              <a:t>Сары- камышина</a:t>
            </a:r>
            <a:r>
              <a:rPr lang="ru-RU" sz="2400" b="1" dirty="0">
                <a:solidFill>
                  <a:srgbClr val="002060"/>
                </a:solidFill>
              </a:rPr>
              <a:t>, а затем и </a:t>
            </a:r>
            <a:r>
              <a:rPr lang="ru-RU" sz="2400" b="1" dirty="0" smtClean="0">
                <a:solidFill>
                  <a:srgbClr val="002060"/>
                </a:solidFill>
              </a:rPr>
              <a:t>наго  -лову </a:t>
            </a:r>
            <a:r>
              <a:rPr lang="ru-RU" sz="2400" b="1" dirty="0">
                <a:solidFill>
                  <a:srgbClr val="002060"/>
                </a:solidFill>
              </a:rPr>
              <a:t>разгромила турок. Во второй половине 1915 </a:t>
            </a:r>
            <a:r>
              <a:rPr lang="ru-RU" sz="2400" b="1" dirty="0" smtClean="0">
                <a:solidFill>
                  <a:srgbClr val="002060"/>
                </a:solidFill>
              </a:rPr>
              <a:t>года  боевые </a:t>
            </a:r>
            <a:r>
              <a:rPr lang="ru-RU" sz="2400" b="1" dirty="0">
                <a:solidFill>
                  <a:srgbClr val="002060"/>
                </a:solidFill>
              </a:rPr>
              <a:t>действия </a:t>
            </a:r>
            <a:r>
              <a:rPr lang="ru-RU" sz="2400" b="1" dirty="0" smtClean="0">
                <a:solidFill>
                  <a:srgbClr val="002060"/>
                </a:solidFill>
              </a:rPr>
              <a:t>распро - странились </a:t>
            </a:r>
            <a:r>
              <a:rPr lang="ru-RU" sz="2400" b="1" dirty="0">
                <a:solidFill>
                  <a:srgbClr val="002060"/>
                </a:solidFill>
              </a:rPr>
              <a:t>на территорию Персии. Эта операция </a:t>
            </a:r>
            <a:r>
              <a:rPr lang="ru-RU" sz="2400" b="1" dirty="0" smtClean="0">
                <a:solidFill>
                  <a:srgbClr val="002060"/>
                </a:solidFill>
              </a:rPr>
              <a:t>закон чилась </a:t>
            </a:r>
            <a:r>
              <a:rPr lang="ru-RU" sz="2400" b="1" dirty="0">
                <a:solidFill>
                  <a:srgbClr val="002060"/>
                </a:solidFill>
              </a:rPr>
              <a:t>победой русской армии и получила название  Сарыкамышская  операция.</a:t>
            </a:r>
          </a:p>
        </p:txBody>
      </p:sp>
      <p:pic>
        <p:nvPicPr>
          <p:cNvPr id="2050" name="Picture 2" descr="C:\Users\user2\Desktop\ПМВ\сарыкамышенская операц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09975" cy="23241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4096816"/>
            <a:ext cx="3528392" cy="1293592"/>
          </a:xfrm>
          <a:solidFill>
            <a:srgbClr val="9999FF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Захваченные </a:t>
            </a:r>
            <a:r>
              <a:rPr lang="ru-RU" sz="2800" b="1" dirty="0" smtClean="0">
                <a:solidFill>
                  <a:srgbClr val="002060"/>
                </a:solidFill>
              </a:rPr>
              <a:t>турецкие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знамёна в Эрзуруме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2" name="Picture 2" descr="C:\Users\user2\Desktop\300px-Ruser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888432" cy="3096344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44096" y="1588437"/>
            <a:ext cx="4448384" cy="5016758"/>
          </a:xfrm>
          <a:prstGeom prst="rect">
            <a:avLst/>
          </a:prstGeom>
          <a:solidFill>
            <a:srgbClr val="9999FF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20 января  1916 года русские войска подошли к Эрзеруму. Штурм крепости начался 29 января. 3  февраля Эрзерум был взят, турецкий гарнизон отступил, потеряв до 70 % личного состава и почти всю артиллерию. Преследование отступавших турецких войск продолжалось, пока линия фронта не стабилизировалась в 70-100 км западнее Эрзерума. Эрзерумская операция также показала превосходство русского оружия над противником.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27984" y="223473"/>
            <a:ext cx="4464496" cy="1098439"/>
          </a:xfrm>
          <a:solidFill>
            <a:srgbClr val="9999FF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Эрзерумская операция </a:t>
            </a:r>
            <a:r>
              <a:rPr lang="ru-RU" sz="2400" dirty="0" smtClean="0">
                <a:solidFill>
                  <a:srgbClr val="002060"/>
                </a:solidFill>
              </a:rPr>
              <a:t>10января – 16 февраля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1916 г.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4" y="4149080"/>
            <a:ext cx="3441576" cy="21629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Брусилов Алексей Алексеевич </a:t>
            </a:r>
            <a:r>
              <a:rPr lang="ru-RU" sz="2400" b="1" dirty="0" smtClean="0">
                <a:solidFill>
                  <a:schemeClr val="bg1"/>
                </a:solidFill>
              </a:rPr>
              <a:t>–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русский </a:t>
            </a:r>
            <a:r>
              <a:rPr lang="ru-RU" sz="2400" b="1" dirty="0">
                <a:solidFill>
                  <a:schemeClr val="bg1"/>
                </a:solidFill>
              </a:rPr>
              <a:t>и советский военачальник и военный педагог.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5053959" cy="597850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 1916 г. русским генералом Брусиловым была разработана операция, получившая название Брусиловского прорыва. Это бала наступательная операция русских войск  против австро-венгерских и германских войск в Галиции и Буковине. Являлась  самой удачной операцией Первой </a:t>
            </a:r>
            <a:r>
              <a:rPr lang="ru-RU" sz="2800" b="1" dirty="0" smtClean="0">
                <a:solidFill>
                  <a:schemeClr val="bg1"/>
                </a:solidFill>
              </a:rPr>
              <a:t>мировой войны.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2\Desktop\ПМВ\Брусил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02" y="359594"/>
            <a:ext cx="2857500" cy="3667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81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3672408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Карта Брусиловского прорыва.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404664"/>
            <a:ext cx="4752528" cy="612068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dirty="0">
                <a:solidFill>
                  <a:schemeClr val="bg1"/>
                </a:solidFill>
              </a:rPr>
              <a:t>В результате Брусиловского прорыва Юго-Западный фронт нанёс поражение австро-венгерской армии, фронты при этом продвинулись от 80 до 120 км вглубь территории противника. Войска Брусилова заняли почти всю Волынь, почти всю Буковину и часть </a:t>
            </a:r>
            <a:r>
              <a:rPr lang="ru-RU" sz="2800" b="1" dirty="0" smtClean="0">
                <a:solidFill>
                  <a:schemeClr val="bg1"/>
                </a:solidFill>
              </a:rPr>
              <a:t>Галиции.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user2\Desktop\ПМВ\карта Брус.проры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35280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Российская военная техника времен Первой мировой войны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013176"/>
            <a:ext cx="8496944" cy="10984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Военные аэропланы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      «Святогор»                «Илья Муромец»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user2\Desktop\ПМВ\святог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111394" cy="2570992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2\Desktop\ПМВ\Илья муромец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29" y="1772816"/>
            <a:ext cx="4122266" cy="2570992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3478"/>
            <a:ext cx="8136904" cy="1293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Российская военная техника времен Первой мировой войны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670" y="5373216"/>
            <a:ext cx="8530280" cy="109843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Бронемобили 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 Улятовского                   Ижорского завода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user2\Desktop\ПМВ\бронемоб. ижорского зав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993776" cy="290456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2\Desktop\ПМВ\бм улятовск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60440" cy="290456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\Desktop\ПМВ\Брус. проры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978127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404664"/>
            <a:ext cx="4320480" cy="6192688"/>
          </a:xfrm>
          <a:blipFill>
            <a:blip r:embed="rId3"/>
            <a:tile tx="0" ty="0" sx="100000" sy="100000" flip="none" algn="tl"/>
          </a:blipFill>
          <a:ln w="76200">
            <a:solidFill>
              <a:srgbClr val="9999FF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«Первая мировая», «Великая война»,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«Большая война»,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«Вторая Отечественная»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(до 1941 г.),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«Великая Отечественная»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(до 1941 г.),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«германская» так ее называли современники, в СССР–  «империалистической».</a:t>
            </a:r>
            <a:r>
              <a:rPr lang="ru-RU" sz="2800" dirty="0" smtClean="0"/>
              <a:t>  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10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543800" cy="1524000"/>
          </a:xfrm>
        </p:spPr>
        <p:txBody>
          <a:bodyPr/>
          <a:lstStyle/>
          <a:p>
            <a:r>
              <a:rPr lang="ru-RU" sz="4000" dirty="0" smtClean="0"/>
              <a:t>                                            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4392488" cy="612068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Поводом к войне послужило убийство в Сараево 28 июня 1914 года австрийского эрцгерцога Франца  Фердинанда 19-летним сербским терро- ристом, Гаврилой Прин- ципом, который являлся одним из членов терро- ристической организации «Млада Босна», боров- шейся за объединение всех южнославянских народов в одно единое государство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 descr="C:\Users\user2\Desktop\ПМВ\убийство в Сарае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67240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75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3212976"/>
            <a:ext cx="2850704" cy="1584176"/>
          </a:xfrm>
        </p:spPr>
        <p:txBody>
          <a:bodyPr/>
          <a:lstStyle/>
          <a:p>
            <a:pPr algn="ctr"/>
            <a:r>
              <a:rPr lang="ru-RU" dirty="0" smtClean="0"/>
              <a:t>В.И. Ленин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</a:t>
            </a:r>
            <a:r>
              <a:rPr lang="ru-RU" dirty="0"/>
              <a:t>У</a:t>
            </a:r>
            <a:r>
              <a:rPr lang="ru-RU" dirty="0" smtClean="0"/>
              <a:t>льянов)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51520" y="332656"/>
            <a:ext cx="5761038" cy="6254781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«Война (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 мировая ) порождена империалистическими отношениями между великими державами, т.е. борьбой за раздел добычи, за то , кому скушать какие-то колонии и мелкие государства, причем на первом месте стоят в этой  войне  два  столкновения. Первое – между Англией и Германией. Второе – между Германией и Россией. Эти три великие державы, эти три великих разбойника на </a:t>
            </a:r>
            <a:r>
              <a:rPr lang="ru-RU" sz="2400" b="1" dirty="0" smtClean="0">
                <a:solidFill>
                  <a:srgbClr val="002060"/>
                </a:solidFill>
              </a:rPr>
              <a:t>большой </a:t>
            </a:r>
            <a:r>
              <a:rPr lang="ru-RU" sz="2400" b="1" dirty="0" smtClean="0">
                <a:solidFill>
                  <a:srgbClr val="002060"/>
                </a:solidFill>
              </a:rPr>
              <a:t>дороге являются главными величинами в настоящей войне, остальные  - несамостоятельные союзники.»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2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2164"/>
            <a:ext cx="1990725" cy="2295525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300192" y="2852936"/>
            <a:ext cx="2649488" cy="2595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Генерал Альфред фон Шлиффен.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5904656" cy="6192688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Стратегические планы сторон к началу войны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Германия к началу войны </a:t>
            </a:r>
            <a:r>
              <a:rPr lang="ru-RU" b="1" dirty="0" smtClean="0">
                <a:solidFill>
                  <a:srgbClr val="002060"/>
                </a:solidFill>
              </a:rPr>
              <a:t>руководствова  -лась </a:t>
            </a:r>
            <a:r>
              <a:rPr lang="ru-RU" b="1" dirty="0">
                <a:solidFill>
                  <a:srgbClr val="002060"/>
                </a:solidFill>
              </a:rPr>
              <a:t>достаточно </a:t>
            </a:r>
            <a:r>
              <a:rPr lang="ru-RU" b="1" dirty="0" smtClean="0">
                <a:solidFill>
                  <a:srgbClr val="002060"/>
                </a:solidFill>
              </a:rPr>
              <a:t> старой   </a:t>
            </a:r>
            <a:r>
              <a:rPr lang="ru-RU" b="1" dirty="0">
                <a:solidFill>
                  <a:srgbClr val="002060"/>
                </a:solidFill>
              </a:rPr>
              <a:t>военной </a:t>
            </a:r>
            <a:r>
              <a:rPr lang="ru-RU" b="1" dirty="0" smtClean="0">
                <a:solidFill>
                  <a:srgbClr val="002060"/>
                </a:solidFill>
              </a:rPr>
              <a:t> доктри- ной   </a:t>
            </a:r>
            <a:r>
              <a:rPr lang="ru-RU" b="1" dirty="0">
                <a:solidFill>
                  <a:srgbClr val="002060"/>
                </a:solidFill>
              </a:rPr>
              <a:t>— </a:t>
            </a:r>
            <a:r>
              <a:rPr lang="ru-RU" b="1" dirty="0" smtClean="0">
                <a:solidFill>
                  <a:srgbClr val="002060"/>
                </a:solidFill>
              </a:rPr>
              <a:t>планом  </a:t>
            </a:r>
            <a:r>
              <a:rPr lang="ru-RU" b="1" dirty="0">
                <a:solidFill>
                  <a:srgbClr val="002060"/>
                </a:solidFill>
              </a:rPr>
              <a:t>молниеносной </a:t>
            </a:r>
            <a:r>
              <a:rPr lang="ru-RU" b="1" dirty="0" smtClean="0">
                <a:solidFill>
                  <a:srgbClr val="002060"/>
                </a:solidFill>
              </a:rPr>
              <a:t>  войны   </a:t>
            </a:r>
            <a:r>
              <a:rPr lang="ru-RU" b="1" dirty="0">
                <a:solidFill>
                  <a:srgbClr val="002060"/>
                </a:solidFill>
              </a:rPr>
              <a:t>Шлиффена, предусматривавшим </a:t>
            </a:r>
            <a:r>
              <a:rPr lang="ru-RU" b="1" dirty="0" smtClean="0">
                <a:solidFill>
                  <a:srgbClr val="002060"/>
                </a:solidFill>
              </a:rPr>
              <a:t>  мгновен ный   </a:t>
            </a:r>
            <a:r>
              <a:rPr lang="ru-RU" b="1" dirty="0">
                <a:solidFill>
                  <a:srgbClr val="002060"/>
                </a:solidFill>
              </a:rPr>
              <a:t>разгром Франции, </a:t>
            </a:r>
            <a:r>
              <a:rPr lang="ru-RU" b="1" dirty="0" smtClean="0">
                <a:solidFill>
                  <a:srgbClr val="002060"/>
                </a:solidFill>
              </a:rPr>
              <a:t> прежде   чем   « не- поворотливая»  Россия  сможет  мобилизо -  вать </a:t>
            </a:r>
            <a:r>
              <a:rPr lang="ru-RU" b="1" dirty="0">
                <a:solidFill>
                  <a:srgbClr val="002060"/>
                </a:solidFill>
              </a:rPr>
              <a:t>и выдвинуть к границам свою армию. Нападение </a:t>
            </a:r>
            <a:r>
              <a:rPr lang="ru-RU" b="1" dirty="0" smtClean="0">
                <a:solidFill>
                  <a:srgbClr val="002060"/>
                </a:solidFill>
              </a:rPr>
              <a:t>предусматривалось </a:t>
            </a:r>
            <a:r>
              <a:rPr lang="ru-RU" b="1" dirty="0">
                <a:solidFill>
                  <a:srgbClr val="002060"/>
                </a:solidFill>
              </a:rPr>
              <a:t>через </a:t>
            </a:r>
            <a:r>
              <a:rPr lang="ru-RU" b="1" dirty="0" smtClean="0">
                <a:solidFill>
                  <a:srgbClr val="002060"/>
                </a:solidFill>
              </a:rPr>
              <a:t>тер- риторию </a:t>
            </a:r>
            <a:r>
              <a:rPr lang="ru-RU" b="1" dirty="0">
                <a:solidFill>
                  <a:srgbClr val="002060"/>
                </a:solidFill>
              </a:rPr>
              <a:t>Бельгии, взять Париж изначально предполагалось за 39 дней. </a:t>
            </a:r>
          </a:p>
          <a:p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smtClean="0">
                <a:solidFill>
                  <a:srgbClr val="002060"/>
                </a:solidFill>
              </a:rPr>
              <a:t>  двух словах </a:t>
            </a:r>
            <a:r>
              <a:rPr lang="ru-RU" b="1" dirty="0">
                <a:solidFill>
                  <a:srgbClr val="002060"/>
                </a:solidFill>
              </a:rPr>
              <a:t>суть </a:t>
            </a:r>
            <a:r>
              <a:rPr lang="ru-RU" b="1" dirty="0" smtClean="0">
                <a:solidFill>
                  <a:srgbClr val="002060"/>
                </a:solidFill>
              </a:rPr>
              <a:t> плана  была  изложе- на  Вильгельмом  </a:t>
            </a:r>
            <a:r>
              <a:rPr lang="ru-RU" b="1" dirty="0">
                <a:solidFill>
                  <a:srgbClr val="002060"/>
                </a:solidFill>
              </a:rPr>
              <a:t>II</a:t>
            </a:r>
            <a:r>
              <a:rPr lang="ru-RU" b="1" dirty="0" smtClean="0">
                <a:solidFill>
                  <a:srgbClr val="002060"/>
                </a:solidFill>
              </a:rPr>
              <a:t>:  « Обед </a:t>
            </a:r>
            <a:r>
              <a:rPr lang="ru-RU" b="1" dirty="0">
                <a:solidFill>
                  <a:srgbClr val="002060"/>
                </a:solidFill>
              </a:rPr>
              <a:t>у </a:t>
            </a:r>
            <a:r>
              <a:rPr lang="ru-RU" b="1" dirty="0" smtClean="0">
                <a:solidFill>
                  <a:srgbClr val="002060"/>
                </a:solidFill>
              </a:rPr>
              <a:t> нас  будет  в </a:t>
            </a:r>
            <a:r>
              <a:rPr lang="ru-RU" b="1" dirty="0">
                <a:solidFill>
                  <a:srgbClr val="002060"/>
                </a:solidFill>
              </a:rPr>
              <a:t>Париже, а </a:t>
            </a:r>
            <a:r>
              <a:rPr lang="ru-RU" b="1" dirty="0" smtClean="0">
                <a:solidFill>
                  <a:srgbClr val="002060"/>
                </a:solidFill>
              </a:rPr>
              <a:t>ужин  — 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 Санкт-Петербурге</a:t>
            </a:r>
            <a:r>
              <a:rPr lang="ru-RU" b="1" dirty="0">
                <a:solidFill>
                  <a:srgbClr val="002060"/>
                </a:solidFill>
              </a:rPr>
              <a:t>». 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>
                <a:solidFill>
                  <a:srgbClr val="002060"/>
                </a:solidFill>
              </a:rPr>
              <a:t>1906 план был модифицирован  и приобрёл не </a:t>
            </a:r>
            <a:r>
              <a:rPr lang="ru-RU" b="1" dirty="0" smtClean="0">
                <a:solidFill>
                  <a:srgbClr val="002060"/>
                </a:solidFill>
              </a:rPr>
              <a:t>столь  категоричный   </a:t>
            </a:r>
            <a:r>
              <a:rPr lang="ru-RU" b="1" dirty="0">
                <a:solidFill>
                  <a:srgbClr val="002060"/>
                </a:solidFill>
              </a:rPr>
              <a:t>характер — </a:t>
            </a:r>
            <a:r>
              <a:rPr lang="ru-RU" b="1" dirty="0" smtClean="0">
                <a:solidFill>
                  <a:srgbClr val="002060"/>
                </a:solidFill>
              </a:rPr>
              <a:t>значи - тельную </a:t>
            </a:r>
            <a:r>
              <a:rPr lang="ru-RU" b="1" dirty="0">
                <a:solidFill>
                  <a:srgbClr val="002060"/>
                </a:solidFill>
              </a:rPr>
              <a:t>часть войск всё же предполагалось </a:t>
            </a:r>
            <a:r>
              <a:rPr lang="ru-RU" b="1" dirty="0" smtClean="0">
                <a:solidFill>
                  <a:srgbClr val="002060"/>
                </a:solidFill>
              </a:rPr>
              <a:t>оставить  на  Восточном  </a:t>
            </a:r>
            <a:r>
              <a:rPr lang="ru-RU" b="1" dirty="0">
                <a:solidFill>
                  <a:srgbClr val="002060"/>
                </a:solidFill>
              </a:rPr>
              <a:t>фронте</a:t>
            </a:r>
            <a:r>
              <a:rPr lang="ru-RU" b="1" dirty="0" smtClean="0">
                <a:solidFill>
                  <a:srgbClr val="002060"/>
                </a:solidFill>
              </a:rPr>
              <a:t>,   </a:t>
            </a:r>
            <a:r>
              <a:rPr lang="ru-RU" b="1" dirty="0">
                <a:solidFill>
                  <a:srgbClr val="002060"/>
                </a:solidFill>
              </a:rPr>
              <a:t>нападать следовало через Бельгию, но не затрагивая нейтральную Голландию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 descr="C:\Users\user2\Downloads\0020-047-Plan-SHliff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88" y="363239"/>
            <a:ext cx="2232248" cy="273630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4608512" cy="5834490"/>
          </a:xfrm>
          <a:solidFill>
            <a:srgbClr val="9999FF"/>
          </a:solidFill>
          <a:ln w="76200">
            <a:solidFill>
              <a:srgbClr val="9999FF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результате войны перестали существовать четыре империи: Российская, Австро-Венгерская, Османская и Германская. Страны участницы потеряли 10 млн. человек убитыми </a:t>
            </a:r>
            <a:r>
              <a:rPr lang="ru-RU" b="1" dirty="0" smtClean="0">
                <a:solidFill>
                  <a:srgbClr val="002060"/>
                </a:solidFill>
              </a:rPr>
              <a:t>(солдат), </a:t>
            </a:r>
            <a:r>
              <a:rPr lang="ru-RU" b="1" dirty="0" smtClean="0">
                <a:solidFill>
                  <a:srgbClr val="002060"/>
                </a:solidFill>
              </a:rPr>
              <a:t>около 12 млн. -  мирных жителей, 55 млн. человек были ранены.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Воюющие страны использовали средства массового уничтожения противника: танки, самолеты, бронемобили, подводные лодки. Германия создала и исполь- зовала газ, получивший название иприт, т.к. впервые был применен на реке Ипр против англо-французских войск.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user2\Desktop\ПМВ\немецкий тан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7" y="315679"/>
            <a:ext cx="2694432" cy="150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user2\Desktop\ПМВ\британ. подвод. лод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63" y="2150284"/>
            <a:ext cx="32609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user2\Desktop\ПМВ\британский  трехстоеч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15" y="4727573"/>
            <a:ext cx="3902075" cy="1801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50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3528392" cy="5832648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операции российской армии с 1914 по 1916 гг.: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Галицийская битва,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Гумбиненское сражение,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ащита Осовецкой крепости,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зятие австрийской крепости Перемышль,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Сарыкамышинская операция,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Эрзерумская операция,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Брусиловский прорыв.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user2\Desktop\ПМВ\наступление рус. арм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911080" cy="432048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4653136"/>
            <a:ext cx="5040560" cy="1296144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9999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Отряд автомобилей в российской армии в Первой мировой войне.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8104" y="188640"/>
            <a:ext cx="3528392" cy="648072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9999FF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 августа 1914 г. началась Галицийская битва. Русскими войсками Юго-Западного фронта командовал генерал Иванов.      Австро-Венгерскими войсками – эрцгерцог   Фридрих.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Захват   Галиции воспринимался в России не как оккупация, а как возвращение отторгнутой исторической части Руси. В дальнейшем Австро-Венгрия не рисковала приступать к крупным операциям без помощи германских войск.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2\Desktop\ПМВ\отряд автомобилей в рус. арм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040560" cy="3672408"/>
          </a:xfrm>
          <a:prstGeom prst="rect">
            <a:avLst/>
          </a:prstGeom>
          <a:noFill/>
          <a:ln w="76200">
            <a:solidFill>
              <a:srgbClr val="99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2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343" y="4149080"/>
            <a:ext cx="280831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август- сентябрь 1914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76672"/>
            <a:ext cx="4104456" cy="4536504"/>
          </a:xfrm>
          <a:ln w="76200">
            <a:solidFill>
              <a:schemeClr val="bg1"/>
            </a:solidFill>
          </a:ln>
        </p:spPr>
        <p:txBody>
          <a:bodyPr/>
          <a:lstStyle/>
          <a:p>
            <a:pPr algn="just"/>
            <a:r>
              <a:rPr lang="ru-RU" b="1" dirty="0" smtClean="0"/>
              <a:t>20 августа 1914 г. русские войска одержали победу над германской армией в Гумбинненском сражении. Оно стало не только одной из первых побед русского оружия в </a:t>
            </a:r>
            <a:r>
              <a:rPr lang="en-US" b="1" dirty="0" smtClean="0"/>
              <a:t>I</a:t>
            </a:r>
            <a:r>
              <a:rPr lang="ru-RU" b="1" dirty="0" smtClean="0"/>
              <a:t> мировой войне, но и открыло дорогу русской армии в Восточную Пруссию, а так же спасло союзников от разгрома на реке Марне.</a:t>
            </a:r>
            <a:endParaRPr lang="ru-RU" b="1" dirty="0"/>
          </a:p>
        </p:txBody>
      </p:sp>
      <p:pic>
        <p:nvPicPr>
          <p:cNvPr id="7170" name="Picture 2" descr="C:\Users\user2\Desktop\ПМВ\гумбенское сражени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5" y="620688"/>
            <a:ext cx="3609975" cy="286702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750</TotalTime>
  <Words>934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Перспектива</vt:lpstr>
      <vt:lpstr>                            </vt:lpstr>
      <vt:lpstr>«Первая мировая», «Великая война», «Большая война», «Вторая Отечественная»  (до 1941 г.), «Великая Отечественная»  (до 1941 г.), «германская» так ее называли современники, в СССР–  «империалистической».   </vt:lpstr>
      <vt:lpstr>                                            </vt:lpstr>
      <vt:lpstr>В.И. Ленин (Ульянов)</vt:lpstr>
      <vt:lpstr>Генерал Альфред фон Шлиффен.</vt:lpstr>
      <vt:lpstr>Презентация PowerPoint</vt:lpstr>
      <vt:lpstr>Презентация PowerPoint</vt:lpstr>
      <vt:lpstr>Отряд автомобилей в российской армии в Первой мировой войне.</vt:lpstr>
      <vt:lpstr>август- сентябрь 1914 г.</vt:lpstr>
      <vt:lpstr>Крепость Осовец</vt:lpstr>
      <vt:lpstr>Взятие крепости Перемышль</vt:lpstr>
      <vt:lpstr>Сарыкамышинская операция </vt:lpstr>
      <vt:lpstr>Захваченные турецкие  знамёна в Эрзуруме  </vt:lpstr>
      <vt:lpstr>Брусилов Алексей Алексеевич –  русский и советский военачальник и военный педагог.</vt:lpstr>
      <vt:lpstr>Карта Брусиловского прорыва.</vt:lpstr>
      <vt:lpstr>Российская военная техника времен Первой мировой войны</vt:lpstr>
      <vt:lpstr>Российская военная техника времен Первой мировой войны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  собрание № 4. Повестка    дня</dc:title>
  <dc:creator>user2</dc:creator>
  <cp:lastModifiedBy>user2</cp:lastModifiedBy>
  <cp:revision>61</cp:revision>
  <dcterms:created xsi:type="dcterms:W3CDTF">2014-03-01T10:28:01Z</dcterms:created>
  <dcterms:modified xsi:type="dcterms:W3CDTF">2015-01-18T19:26:52Z</dcterms:modified>
</cp:coreProperties>
</file>