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3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8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BD20B-F00F-4F4A-A62D-5E8F8E140D3C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6075B-4B65-4A8C-9026-F7CC8AEB4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4215B-CBA7-420D-BC9A-5E55C4E2CA3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2283-6563-43E0-A8E3-B6254E4F7D63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D8AC-9354-45C4-8EC9-D7EAE3656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D0B1C-0AD3-4D58-B4D6-135AC593BF74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60CED-4E33-4B0D-9B7D-988DF2D7D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tsure.ru/chechov/rus/museum/tour/djak_hause.html" TargetMode="External"/><Relationship Id="rId2" Type="http://schemas.openxmlformats.org/officeDocument/2006/relationships/hyperlink" Target="http://fotki.yandex.ru/users/natimaleva/view/382327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aglib.ru/Chehov_i_taganrog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223224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A. P. Chekhov’s Literary Characters  Registered in Taganrog</a:t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(literary mini-excursion)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499992" y="5229200"/>
            <a:ext cx="4186808" cy="896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Done by </a:t>
            </a:r>
            <a:r>
              <a:rPr lang="en-US" sz="16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Nikitina</a:t>
            </a:r>
            <a:r>
              <a:rPr lang="en-US" sz="16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N. Yu.</a:t>
            </a:r>
          </a:p>
          <a:p>
            <a:pPr>
              <a:buNone/>
            </a:pPr>
            <a:r>
              <a:rPr lang="en-US" sz="16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the English teacher</a:t>
            </a:r>
          </a:p>
          <a:p>
            <a:pPr>
              <a:buNone/>
            </a:pPr>
            <a:r>
              <a:rPr lang="en-US" sz="16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 Lyceum </a:t>
            </a:r>
            <a:r>
              <a:rPr lang="ru-RU" sz="16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№</a:t>
            </a:r>
            <a:r>
              <a:rPr lang="en-US" sz="16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7</a:t>
            </a:r>
            <a:endParaRPr lang="ru-RU" sz="1600" b="1" dirty="0" smtClean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en-US" sz="16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    Taganrog</a:t>
            </a:r>
            <a:endParaRPr lang="ru-RU" sz="1600" b="1" dirty="0" smtClean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Frunze str.22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645024"/>
            <a:ext cx="3072000" cy="23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57. Дом, в котором в годы учебы в гимназии писатель А. П. Чехов принимал участие в любительских спектаклях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348880"/>
            <a:ext cx="5026390" cy="3744000"/>
          </a:xfrm>
          <a:prstGeom prst="rect">
            <a:avLst/>
          </a:prstGeom>
          <a:noFill/>
        </p:spPr>
      </p:pic>
      <p:pic>
        <p:nvPicPr>
          <p:cNvPr id="5126" name="Picture 6" descr="http://im3-tub-ru.yandex.net/i?id=c3c2213206561bf113b378f1e897bf7e-22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908720"/>
            <a:ext cx="2084880" cy="2628000"/>
          </a:xfrm>
          <a:prstGeom prst="rect">
            <a:avLst/>
          </a:prstGeom>
          <a:noFill/>
        </p:spPr>
      </p:pic>
      <p:pic>
        <p:nvPicPr>
          <p:cNvPr id="5128" name="Picture 8" descr="http://im0-tub-ru.yandex.net/i?id=94d12d04d4ad0b89d8b4b601dfc5863a-128-144&amp;n=2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052736"/>
            <a:ext cx="2053680" cy="154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124744"/>
            <a:ext cx="2813628" cy="37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Around the Town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http://im1-tub-ru.yandex.net/i?id=75d82a17294133a70902808906e45561-13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052736"/>
            <a:ext cx="2736000" cy="1800000"/>
          </a:xfrm>
          <a:prstGeom prst="rect">
            <a:avLst/>
          </a:prstGeom>
          <a:noFill/>
        </p:spPr>
      </p:pic>
      <p:pic>
        <p:nvPicPr>
          <p:cNvPr id="4100" name="Picture 4" descr="http://im0-tub-ru.yandex.net/i?id=867881bab84013efcbcfbe4872c40dd6-70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924944"/>
            <a:ext cx="2171700" cy="1428750"/>
          </a:xfrm>
          <a:prstGeom prst="rect">
            <a:avLst/>
          </a:prstGeom>
          <a:noFill/>
        </p:spPr>
      </p:pic>
      <p:pic>
        <p:nvPicPr>
          <p:cNvPr id="4102" name="Picture 6" descr="http://im0-tub-ru.yandex.net/i?id=982e2d71810898e5224f0173367006be-56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365104"/>
            <a:ext cx="2352000" cy="1764000"/>
          </a:xfrm>
          <a:prstGeom prst="rect">
            <a:avLst/>
          </a:prstGeom>
          <a:noFill/>
        </p:spPr>
      </p:pic>
      <p:pic>
        <p:nvPicPr>
          <p:cNvPr id="4104" name="Picture 8" descr="Дом, где родился будущий писатель. Антон Павлович Чехов родился 17 (29) января 1860 года в городе Таганроге в маленьком домике,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2132856"/>
            <a:ext cx="1920000" cy="1440000"/>
          </a:xfrm>
          <a:prstGeom prst="rect">
            <a:avLst/>
          </a:prstGeom>
          <a:noFill/>
        </p:spPr>
      </p:pic>
      <p:pic>
        <p:nvPicPr>
          <p:cNvPr id="4108" name="Picture 12" descr="http://im2-tub-ru.yandex.net/i?id=7e6778ad720ea05cc8c816b959f7eaf7-141-144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5085184"/>
            <a:ext cx="1905000" cy="1428750"/>
          </a:xfrm>
          <a:prstGeom prst="rect">
            <a:avLst/>
          </a:prstGeom>
          <a:noFill/>
        </p:spPr>
      </p:pic>
      <p:pic>
        <p:nvPicPr>
          <p:cNvPr id="10" name="Picture 2" descr="http://im3-tub-ru.yandex.net/i?id=7ac188eded6aa3879996b542f8c3c5f3-143-144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4365104"/>
            <a:ext cx="2736000" cy="2052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39552" y="3645024"/>
            <a:ext cx="8136904" cy="2448272"/>
          </a:xfrm>
        </p:spPr>
        <p:txBody>
          <a:bodyPr>
            <a:noAutofit/>
          </a:bodyPr>
          <a:lstStyle/>
          <a:p>
            <a:r>
              <a:rPr lang="en-US" sz="1600" dirty="0" smtClean="0"/>
              <a:t>3      </a:t>
            </a:r>
            <a:r>
              <a:rPr lang="ru-RU" sz="1600" dirty="0" smtClean="0"/>
              <a:t>Горбачев </a:t>
            </a:r>
            <a:r>
              <a:rPr lang="ru-RU" sz="1600" dirty="0"/>
              <a:t>М.Г. 'Таганрогские и краеведческие мотивы в произведениях А. П. Чехова' - Таганрог: самиздат, около 1960 - </a:t>
            </a:r>
            <a:r>
              <a:rPr lang="ru-RU" sz="1600" dirty="0" smtClean="0"/>
              <a:t>с.1</a:t>
            </a:r>
            <a:r>
              <a:rPr lang="en-US" sz="1600" dirty="0" smtClean="0"/>
              <a:t>5</a:t>
            </a:r>
            <a:r>
              <a:rPr lang="ru-RU" sz="1600" dirty="0" smtClean="0"/>
              <a:t>О. Филиппова. Из цикла «Наброски»</a:t>
            </a:r>
          </a:p>
          <a:p>
            <a:r>
              <a:rPr lang="ru-RU" sz="1600" dirty="0" smtClean="0"/>
              <a:t>(О. </a:t>
            </a:r>
            <a:r>
              <a:rPr lang="ru-RU" sz="1600" dirty="0" err="1" smtClean="0"/>
              <a:t>Гаврюшкин</a:t>
            </a:r>
            <a:r>
              <a:rPr lang="ru-RU" sz="1600" dirty="0" smtClean="0"/>
              <a:t> "Мари </a:t>
            </a:r>
            <a:r>
              <a:rPr lang="ru-RU" sz="1600" dirty="0" err="1" smtClean="0"/>
              <a:t>Вальяно</a:t>
            </a:r>
            <a:r>
              <a:rPr lang="ru-RU" sz="1600" dirty="0" smtClean="0"/>
              <a:t> и другие")</a:t>
            </a:r>
          </a:p>
          <a:p>
            <a:r>
              <a:rPr lang="ru-RU" sz="1600" dirty="0" smtClean="0"/>
              <a:t>Из письма А. П. Чехова от 21 марта 1885 г.</a:t>
            </a:r>
            <a:endParaRPr lang="en-US" sz="1600" dirty="0" smtClean="0"/>
          </a:p>
          <a:p>
            <a:pPr lvl="0"/>
            <a:r>
              <a:rPr lang="en-US" sz="1600" dirty="0" smtClean="0">
                <a:solidFill>
                  <a:schemeClr val="tx1"/>
                </a:solidFill>
              </a:rPr>
              <a:t>4                    </a:t>
            </a:r>
            <a:r>
              <a:rPr lang="ru-RU" sz="1600" dirty="0" smtClean="0">
                <a:solidFill>
                  <a:schemeClr val="tx1"/>
                </a:solidFill>
              </a:rPr>
              <a:t>Горбачев М.Г. 'Таганрогские и краеведческие мотивы в произведениях А. П. Чехова' - Таганрог: самиздат, около 1960 - с.13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342900" lvl="0" indent="-342900" algn="l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5           </a:t>
            </a:r>
            <a:r>
              <a:rPr lang="ru-RU" sz="1600" dirty="0" smtClean="0">
                <a:solidFill>
                  <a:schemeClr val="tx1"/>
                </a:solidFill>
              </a:rPr>
              <a:t>О. Филиппова. Из цикла «Наброски</a:t>
            </a:r>
            <a:r>
              <a:rPr lang="en-US" sz="1600" dirty="0" smtClean="0">
                <a:solidFill>
                  <a:schemeClr val="tx1"/>
                </a:solidFill>
              </a:rPr>
              <a:t>      </a:t>
            </a:r>
            <a:r>
              <a:rPr lang="ru-RU" sz="1600" dirty="0" smtClean="0">
                <a:solidFill>
                  <a:schemeClr val="tx1"/>
                </a:solidFill>
              </a:rPr>
              <a:t>(О. </a:t>
            </a:r>
            <a:r>
              <a:rPr lang="ru-RU" sz="1600" dirty="0" err="1" smtClean="0">
                <a:solidFill>
                  <a:schemeClr val="tx1"/>
                </a:solidFill>
              </a:rPr>
              <a:t>Гаврюшкин</a:t>
            </a:r>
            <a:r>
              <a:rPr lang="ru-RU" sz="1600" dirty="0" smtClean="0">
                <a:solidFill>
                  <a:schemeClr val="tx1"/>
                </a:solidFill>
              </a:rPr>
              <a:t> "Мари </a:t>
            </a:r>
            <a:r>
              <a:rPr lang="ru-RU" sz="1600" dirty="0" err="1" smtClean="0">
                <a:solidFill>
                  <a:schemeClr val="tx1"/>
                </a:solidFill>
              </a:rPr>
              <a:t>Вальяно</a:t>
            </a:r>
            <a:r>
              <a:rPr lang="ru-RU" sz="1600" dirty="0" smtClean="0">
                <a:solidFill>
                  <a:schemeClr val="tx1"/>
                </a:solidFill>
              </a:rPr>
              <a:t> и другие")</a:t>
            </a:r>
          </a:p>
          <a:p>
            <a:pPr marL="342900" lvl="0" indent="-342900" algn="l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                                                           </a:t>
            </a:r>
            <a:r>
              <a:rPr lang="ru-RU" sz="1600" dirty="0" smtClean="0">
                <a:solidFill>
                  <a:schemeClr val="tx1"/>
                </a:solidFill>
              </a:rPr>
              <a:t>Из письма А. П. Чехова от 21 марта 1885 г.</a:t>
            </a:r>
          </a:p>
          <a:p>
            <a:endParaRPr lang="ru-RU" sz="1400" dirty="0"/>
          </a:p>
          <a:p>
            <a:r>
              <a:rPr lang="ru-RU" sz="1400" dirty="0"/>
              <a:t> 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620688"/>
            <a:ext cx="10953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2656"/>
            <a:ext cx="9334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980728"/>
            <a:ext cx="1038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332656"/>
            <a:ext cx="1066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620688"/>
            <a:ext cx="9239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11560" y="242088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In Use</a:t>
            </a:r>
          </a:p>
          <a:p>
            <a:r>
              <a:rPr lang="en-US" sz="1600" i="1" dirty="0" smtClean="0"/>
              <a:t>1</a:t>
            </a:r>
            <a:r>
              <a:rPr lang="ru-RU" sz="1600" i="1" dirty="0" err="1" smtClean="0"/>
              <a:t>Дросси</a:t>
            </a:r>
            <a:r>
              <a:rPr lang="ru-RU" sz="1600" i="1" dirty="0" smtClean="0"/>
              <a:t> А.</a:t>
            </a:r>
            <a:r>
              <a:rPr lang="ru-RU" sz="1600" dirty="0" smtClean="0"/>
              <a:t> Юношеские годы А. П. Чехова. - Приазовская речь. - 1910, - № 41.</a:t>
            </a:r>
          </a:p>
          <a:p>
            <a:r>
              <a:rPr lang="ru-RU" sz="1600" dirty="0" smtClean="0"/>
              <a:t>.</a:t>
            </a:r>
            <a:r>
              <a:rPr lang="en-US" sz="1600" dirty="0" smtClean="0"/>
              <a:t>2</a:t>
            </a:r>
            <a:r>
              <a:rPr lang="ru-RU" sz="1600" dirty="0" smtClean="0"/>
              <a:t> </a:t>
            </a:r>
            <a:r>
              <a:rPr lang="ru-RU" sz="1600" i="1" dirty="0" err="1" smtClean="0"/>
              <a:t>Карпун</a:t>
            </a:r>
            <a:r>
              <a:rPr lang="ru-RU" sz="1600" i="1" dirty="0" smtClean="0"/>
              <a:t> Л. Д. </a:t>
            </a:r>
            <a:r>
              <a:rPr lang="ru-RU" sz="1600" dirty="0" smtClean="0"/>
              <a:t>Предварительные данные о новых чеховских местах в Таганроге. Краеведческие затеки. - </a:t>
            </a:r>
            <a:r>
              <a:rPr lang="ru-RU" sz="1600" dirty="0" err="1" smtClean="0"/>
              <a:t>Вып</a:t>
            </a:r>
            <a:r>
              <a:rPr lang="ru-RU" sz="1600" dirty="0" smtClean="0"/>
              <a:t>. 1. - Таганрог, 1957. - С. 264.</a:t>
            </a:r>
            <a:endParaRPr lang="ru-RU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1944215"/>
          </a:xfrm>
        </p:spPr>
        <p:txBody>
          <a:bodyPr>
            <a:noAutofit/>
          </a:bodyPr>
          <a:lstStyle/>
          <a:p>
            <a:pPr lvl="0"/>
            <a:r>
              <a:rPr lang="ru-RU" sz="1200" dirty="0" smtClean="0"/>
              <a:t> </a:t>
            </a:r>
            <a:r>
              <a:rPr lang="ru-RU" sz="20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Интернет-ресурсы:</a:t>
            </a:r>
            <a:endParaRPr lang="en-US" sz="2000" dirty="0" smtClean="0"/>
          </a:p>
          <a:p>
            <a:pPr lvl="0"/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4</a:t>
            </a:r>
            <a:r>
              <a:rPr lang="ru-RU" sz="16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http://fotki.yandex.ru/users/natimaleva/view/382327/</a:t>
            </a:r>
            <a:endParaRPr lang="ru-RU" sz="1600" b="1" u="sng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6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http://bit.tsure.ru/chechov/rus/museum/tour/djak_hause.html</a:t>
            </a:r>
            <a:endParaRPr lang="ru-RU" sz="1600" b="1" u="sng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http://bibnout.ru/chehov/p75aa1.html</a:t>
            </a:r>
          </a:p>
          <a:p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chehov.moy.su</a:t>
            </a:r>
            <a:endParaRPr lang="ru-RU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600" u="sng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http://www.taglib.ru/Chehov_i_taganrog.html</a:t>
            </a:r>
            <a:endParaRPr lang="ru-RU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trassa.narod.ru›rostov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taganrog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/taganrog.htm</a:t>
            </a:r>
          </a:p>
          <a:p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http://www.tagancity.ru/?id=479 www.</a:t>
            </a:r>
          </a:p>
          <a:p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ciklo.ru revolution.allbest.ru</a:t>
            </a:r>
          </a:p>
          <a:p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http://apchekhov.ru «APChekhov.ru: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Антон Павлович Чехов»</a:t>
            </a:r>
          </a:p>
          <a:p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4221088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http://fotki.yandex.ru/users/natimaleva/view/382327/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http://bit.tsure.ru/chechov/rus/museum/tour/djak_hause.html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http://bibnout.ru/chehov/p75aa1.html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chehov.moy.su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http://www.taglib.ru/Chehov_i_taganrog.html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Где применить материал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1    Данный материал может быть использован в УМК «Английский нового тысячелетия «  в 11 классе   при изучении главы  2 «Достопримечательности»,  урок 4 «Драгоценный камень Золотого кольца «(часть 2) как  «Драгоценный камень Ростовской </a:t>
            </a:r>
            <a:r>
              <a:rPr lang="ru-RU" dirty="0" err="1" smtClean="0"/>
              <a:t>области-Таганрог</a:t>
            </a:r>
            <a:r>
              <a:rPr lang="ru-RU" dirty="0" smtClean="0"/>
              <a:t>  «</a:t>
            </a:r>
          </a:p>
          <a:p>
            <a:r>
              <a:rPr lang="ru-RU" dirty="0" smtClean="0"/>
              <a:t>2   При подготовке проекта к этой же главе  как образец одного из туристических маршрутов.</a:t>
            </a:r>
          </a:p>
          <a:p>
            <a:r>
              <a:rPr lang="ru-RU" dirty="0" smtClean="0"/>
              <a:t>3  В 8 классе при изучении главы «Выдающиеся люди» -фрагментарно о В.Дурове, Ф.Раневской, А.Чехове</a:t>
            </a:r>
          </a:p>
          <a:p>
            <a:r>
              <a:rPr lang="ru-RU" dirty="0" smtClean="0"/>
              <a:t>4 В 6 классе  при изучении главы «Чтение –это здорово» - фрагмент о </a:t>
            </a:r>
            <a:r>
              <a:rPr lang="ru-RU" dirty="0" smtClean="0"/>
              <a:t>Каштанке</a:t>
            </a:r>
            <a:r>
              <a:rPr lang="en-US" dirty="0" smtClean="0"/>
              <a:t> </a:t>
            </a:r>
            <a:r>
              <a:rPr lang="ru-RU" smtClean="0"/>
              <a:t> и </a:t>
            </a:r>
            <a:r>
              <a:rPr lang="en-US" smtClean="0"/>
              <a:t>“</a:t>
            </a:r>
            <a:r>
              <a:rPr lang="ru-RU" dirty="0" smtClean="0"/>
              <a:t>Человеке</a:t>
            </a:r>
            <a:r>
              <a:rPr lang="en-US" dirty="0" smtClean="0"/>
              <a:t> </a:t>
            </a:r>
            <a:r>
              <a:rPr lang="ru-RU" dirty="0" smtClean="0"/>
              <a:t>в футляре»</a:t>
            </a:r>
            <a:endParaRPr lang="ru-RU" dirty="0" smtClean="0"/>
          </a:p>
          <a:p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7744" y="908720"/>
            <a:ext cx="6372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Own</a:t>
            </a:r>
            <a: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only</a:t>
            </a:r>
            <a: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what</a:t>
            </a:r>
            <a: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you</a:t>
            </a:r>
            <a: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can</a:t>
            </a:r>
            <a: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carry</a:t>
            </a:r>
            <a: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with</a:t>
            </a:r>
            <a: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you</a:t>
            </a:r>
            <a: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; </a:t>
            </a:r>
            <a:r>
              <a:rPr lang="ru-RU" sz="28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know</a:t>
            </a:r>
            <a: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language</a:t>
            </a:r>
            <a: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8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know</a:t>
            </a:r>
            <a: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countries</a:t>
            </a:r>
            <a: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8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know</a:t>
            </a:r>
            <a: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people</a:t>
            </a:r>
            <a: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sz="28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Let</a:t>
            </a:r>
            <a: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your</a:t>
            </a:r>
            <a: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memory</a:t>
            </a:r>
            <a: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be</a:t>
            </a:r>
            <a: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your</a:t>
            </a:r>
            <a: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travel</a:t>
            </a:r>
            <a: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bag</a:t>
            </a:r>
            <a: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</a:t>
            </a:r>
            <a:b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То имей, что можно всегда пронести с собой: знай языки, знай страны, знай людей. Пусть будет путевым мешком твоим - твоя память.</a:t>
            </a:r>
            <a:b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8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Alexander</a:t>
            </a:r>
            <a: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Solzhenitsyn</a:t>
            </a:r>
            <a: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Александр Солженицын</a:t>
            </a:r>
            <a:r>
              <a:rPr lang="ru-RU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sz="32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rostovrielt.narod.ru/taganro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65104" y="-12268744"/>
            <a:ext cx="15059025" cy="22479001"/>
          </a:xfrm>
          <a:prstGeom prst="rect">
            <a:avLst/>
          </a:prstGeom>
          <a:noFill/>
        </p:spPr>
      </p:pic>
      <p:sp>
        <p:nvSpPr>
          <p:cNvPr id="5" name="Волна 4">
            <a:hlinkClick r:id="" action="ppaction://noaction"/>
          </p:cNvPr>
          <p:cNvSpPr/>
          <p:nvPr/>
        </p:nvSpPr>
        <p:spPr>
          <a:xfrm>
            <a:off x="5508104" y="2492896"/>
            <a:ext cx="432000" cy="4320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олна 5">
            <a:hlinkClick r:id="" action="ppaction://noaction"/>
          </p:cNvPr>
          <p:cNvSpPr/>
          <p:nvPr/>
        </p:nvSpPr>
        <p:spPr>
          <a:xfrm>
            <a:off x="5868144" y="4437112"/>
            <a:ext cx="432000" cy="4680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://rostovrielt.narod.ru/taganro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3016" y="-32863032"/>
            <a:ext cx="15059025" cy="22479001"/>
          </a:xfrm>
          <a:prstGeom prst="rect">
            <a:avLst/>
          </a:prstGeom>
          <a:noFill/>
        </p:spPr>
      </p:pic>
      <p:sp>
        <p:nvSpPr>
          <p:cNvPr id="8" name="Волна 7">
            <a:hlinkClick r:id="" action="ppaction://noaction"/>
          </p:cNvPr>
          <p:cNvSpPr/>
          <p:nvPr/>
        </p:nvSpPr>
        <p:spPr>
          <a:xfrm>
            <a:off x="5148064" y="4005064"/>
            <a:ext cx="504000" cy="4320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олна 12">
            <a:hlinkClick r:id="" action="ppaction://noaction"/>
          </p:cNvPr>
          <p:cNvSpPr/>
          <p:nvPr/>
        </p:nvSpPr>
        <p:spPr>
          <a:xfrm>
            <a:off x="4067944" y="2852936"/>
            <a:ext cx="468000" cy="4680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олна 16">
            <a:hlinkClick r:id="" action="ppaction://noaction"/>
          </p:cNvPr>
          <p:cNvSpPr/>
          <p:nvPr/>
        </p:nvSpPr>
        <p:spPr>
          <a:xfrm>
            <a:off x="4860032" y="1700808"/>
            <a:ext cx="468000" cy="6120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Волна 18">
            <a:hlinkClick r:id="rId3" action="ppaction://hlinksldjump"/>
          </p:cNvPr>
          <p:cNvSpPr/>
          <p:nvPr/>
        </p:nvSpPr>
        <p:spPr>
          <a:xfrm>
            <a:off x="6084168" y="3356992"/>
            <a:ext cx="432000" cy="5040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Волна 20">
            <a:hlinkClick r:id="" action="ppaction://noaction"/>
          </p:cNvPr>
          <p:cNvSpPr/>
          <p:nvPr/>
        </p:nvSpPr>
        <p:spPr>
          <a:xfrm>
            <a:off x="5580112" y="3068960"/>
            <a:ext cx="468000" cy="5760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Волна 22">
            <a:hlinkClick r:id="" action="ppaction://noaction"/>
          </p:cNvPr>
          <p:cNvSpPr/>
          <p:nvPr/>
        </p:nvSpPr>
        <p:spPr>
          <a:xfrm>
            <a:off x="5220072" y="3284984"/>
            <a:ext cx="468000" cy="5400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940152" y="450912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 Black" pitchFamily="34" charset="0"/>
              </a:rPr>
              <a:t>Chekhov str. 73</a:t>
            </a:r>
            <a:endParaRPr lang="ru-RU" sz="1100" dirty="0">
              <a:latin typeface="Arial Black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67944" y="2924944"/>
            <a:ext cx="2007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latin typeface="Arial Black" pitchFamily="34" charset="0"/>
              </a:rPr>
              <a:t>Alexandrovskaya</a:t>
            </a:r>
            <a:r>
              <a:rPr lang="en-US" sz="1100" dirty="0" smtClean="0">
                <a:latin typeface="Arial Black" pitchFamily="34" charset="0"/>
              </a:rPr>
              <a:t> str.95</a:t>
            </a:r>
            <a:endParaRPr lang="ru-RU" sz="1100" dirty="0">
              <a:latin typeface="Arial Black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08104" y="3212976"/>
            <a:ext cx="1197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 Black" pitchFamily="34" charset="0"/>
              </a:rPr>
              <a:t>Frunze str.10</a:t>
            </a:r>
            <a:endParaRPr lang="ru-RU" sz="1100" dirty="0">
              <a:latin typeface="Arial Black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48064" y="4077072"/>
            <a:ext cx="13468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 Black" pitchFamily="34" charset="0"/>
              </a:rPr>
              <a:t>Chekhov str.76</a:t>
            </a:r>
            <a:endParaRPr lang="ru-RU" sz="1100" dirty="0">
              <a:latin typeface="Arial Black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48064" y="3429000"/>
            <a:ext cx="14879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latin typeface="Arial Black" pitchFamily="34" charset="0"/>
              </a:rPr>
              <a:t>Glushko</a:t>
            </a:r>
            <a:r>
              <a:rPr lang="en-US" sz="1100" dirty="0" smtClean="0">
                <a:latin typeface="Arial Black" pitchFamily="34" charset="0"/>
              </a:rPr>
              <a:t> bystr.44</a:t>
            </a:r>
            <a:endParaRPr lang="ru-RU" sz="1100" dirty="0">
              <a:latin typeface="Arial Black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60032" y="1844824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 Black" pitchFamily="34" charset="0"/>
              </a:rPr>
              <a:t>Park Entrance</a:t>
            </a:r>
            <a:endParaRPr lang="ru-RU" sz="1100" dirty="0">
              <a:latin typeface="Arial Black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84168" y="3429000"/>
            <a:ext cx="1197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 Black" pitchFamily="34" charset="0"/>
              </a:rPr>
              <a:t>Frunze str.22</a:t>
            </a:r>
            <a:endParaRPr lang="ru-RU" sz="1100" dirty="0">
              <a:latin typeface="Arial Black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64088" y="2348880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latin typeface="Arial Black" pitchFamily="34" charset="0"/>
              </a:rPr>
              <a:t>Petrovskaya</a:t>
            </a:r>
            <a:r>
              <a:rPr lang="en-US" sz="1100" dirty="0" smtClean="0">
                <a:latin typeface="Arial Black" pitchFamily="34" charset="0"/>
              </a:rPr>
              <a:t> str.90</a:t>
            </a:r>
            <a:endParaRPr lang="ru-RU" sz="11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3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8"/>
          <p:cNvSpPr txBox="1">
            <a:spLocks/>
          </p:cNvSpPr>
          <p:nvPr/>
        </p:nvSpPr>
        <p:spPr>
          <a:xfrm>
            <a:off x="1763688" y="692696"/>
            <a:ext cx="5486400" cy="4114800"/>
          </a:xfrm>
          <a:prstGeom prst="rect">
            <a:avLst/>
          </a:prstGeom>
        </p:spPr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908720"/>
            <a:ext cx="3250479" cy="22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789040"/>
            <a:ext cx="3456000" cy="25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ttp://im3-tub-ru.yandex.net/i?id=46505d7d1534288b307d70ed266930f2-38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908720"/>
            <a:ext cx="2976000" cy="2232000"/>
          </a:xfrm>
          <a:prstGeom prst="rect">
            <a:avLst/>
          </a:prstGeom>
          <a:noFill/>
        </p:spPr>
      </p:pic>
      <p:pic>
        <p:nvPicPr>
          <p:cNvPr id="9" name="Picture 2" descr="http://www.uc-echelon.ru/images/taganro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4221088"/>
            <a:ext cx="3025881" cy="20160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1844824"/>
            <a:ext cx="2077920" cy="28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Рисунок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564904"/>
            <a:ext cx="5328000" cy="39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869160"/>
            <a:ext cx="2016000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http://im3-tub-ru.yandex.net/i?id=b4e7adcf5555d3a74e20918e5efe812c-116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556792"/>
            <a:ext cx="2700000" cy="1800000"/>
          </a:xfrm>
          <a:prstGeom prst="rect">
            <a:avLst/>
          </a:prstGeom>
          <a:noFill/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72008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Chekhov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str.,73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8434" name="Рисунок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3284984"/>
            <a:ext cx="1789791" cy="27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908720"/>
            <a:ext cx="4277434" cy="24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48072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Petrovskaya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str.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90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933056"/>
            <a:ext cx="3461559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36712"/>
            <a:ext cx="3007521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140968"/>
            <a:ext cx="2497152" cy="33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im0-tub-ru.yandex.net/i?id=07064a0b62a47f8fbce054af70cbfaa1-39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124744"/>
            <a:ext cx="2304000" cy="1728000"/>
          </a:xfrm>
          <a:prstGeom prst="rect">
            <a:avLst/>
          </a:prstGeom>
          <a:noFill/>
        </p:spPr>
      </p:pic>
      <p:pic>
        <p:nvPicPr>
          <p:cNvPr id="2" name="Picture 2" descr="http://player.myshared.ru/457791/data/images/img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1700808"/>
            <a:ext cx="3028950" cy="2276475"/>
          </a:xfrm>
          <a:prstGeom prst="rect">
            <a:avLst/>
          </a:prstGeom>
          <a:noFill/>
        </p:spPr>
      </p:pic>
      <p:pic>
        <p:nvPicPr>
          <p:cNvPr id="3" name="Picture 4" descr="http://im3-tub-ru.yandex.net/i?id=d23a893fdb8f2ee954acf7213179878b-91-144&amp;n=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2780928"/>
            <a:ext cx="2190000" cy="262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852936"/>
            <a:ext cx="4844849" cy="34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2"/>
            <a:ext cx="1959067" cy="28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Фильм - Свадьб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356992"/>
            <a:ext cx="2927999" cy="2196000"/>
          </a:xfrm>
          <a:prstGeom prst="rect">
            <a:avLst/>
          </a:prstGeom>
          <a:noFill/>
        </p:spPr>
      </p:pic>
      <p:pic>
        <p:nvPicPr>
          <p:cNvPr id="8198" name="Picture 6" descr="http://im3-tub-ru.yandex.net/i?id=253e7a0ac64c833ec131814f3aa430df-101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196752"/>
            <a:ext cx="4464496" cy="2160000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Alexandrovskaya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str.,95</a:t>
            </a:r>
            <a:b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Frunze str.,10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Chekhov str., 76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9458" name="Рисунок 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4560000" cy="34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052736"/>
            <a:ext cx="1905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581128"/>
            <a:ext cx="2352000" cy="17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http://im2-tub-ru.yandex.net/i?id=ef4cc9b9e297588a69caf9f2f281feb1-111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204864"/>
            <a:ext cx="1996800" cy="2880000"/>
          </a:xfrm>
          <a:prstGeom prst="rect">
            <a:avLst/>
          </a:prstGeom>
          <a:noFill/>
        </p:spPr>
      </p:pic>
      <p:pic>
        <p:nvPicPr>
          <p:cNvPr id="7" name="Picture 8" descr="19ф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717032"/>
            <a:ext cx="1812350" cy="2556000"/>
          </a:xfrm>
          <a:prstGeom prst="rect">
            <a:avLst/>
          </a:prstGeom>
          <a:noFill/>
          <a:ln w="19050">
            <a:solidFill>
              <a:srgbClr val="3211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3600000" cy="3600000"/>
          </a:xfrm>
          <a:prstGeom prst="rect">
            <a:avLst/>
          </a:prstGeom>
          <a:noFill/>
        </p:spPr>
      </p:pic>
      <p:pic>
        <p:nvPicPr>
          <p:cNvPr id="21505" name="Рисунок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356992"/>
            <a:ext cx="2203110" cy="3276000"/>
          </a:xfrm>
          <a:prstGeom prst="rect">
            <a:avLst/>
          </a:prstGeom>
          <a:noFill/>
        </p:spPr>
      </p:pic>
      <p:pic>
        <p:nvPicPr>
          <p:cNvPr id="21508" name="Рисунок 1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340768"/>
            <a:ext cx="3348000" cy="22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143000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Gluschko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bystr.,44</a:t>
            </a:r>
            <a:b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The Central Park Entrance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theme/theme1.xml><?xml version="1.0" encoding="utf-8"?>
<a:theme xmlns:a="http://schemas.openxmlformats.org/drawingml/2006/main" name="Тема Office">
  <a:themeElements>
    <a:clrScheme name="Другая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336</Words>
  <Application>Microsoft Office PowerPoint</Application>
  <PresentationFormat>Экран (4:3)</PresentationFormat>
  <Paragraphs>55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A. P. Chekhov’s Literary Characters  Registered in Taganrog (literary mini-excursion)</vt:lpstr>
      <vt:lpstr>Слайд 2</vt:lpstr>
      <vt:lpstr>Слайд 3</vt:lpstr>
      <vt:lpstr>Слайд 4</vt:lpstr>
      <vt:lpstr>Chekhov str.,73</vt:lpstr>
      <vt:lpstr>Petrovskaya str. ,90</vt:lpstr>
      <vt:lpstr>Alexandrovskaya  str.,95 Frunze str.,10</vt:lpstr>
      <vt:lpstr>Chekhov str., 76</vt:lpstr>
      <vt:lpstr>Gluschko bystr.,44         The Central Park Entrance</vt:lpstr>
      <vt:lpstr>Frunze str.22</vt:lpstr>
      <vt:lpstr>Around the Town</vt:lpstr>
      <vt:lpstr>Слайд 12</vt:lpstr>
      <vt:lpstr>Слайд 13</vt:lpstr>
      <vt:lpstr>Где применить материал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1</cp:lastModifiedBy>
  <cp:revision>53</cp:revision>
  <dcterms:created xsi:type="dcterms:W3CDTF">2013-08-17T11:04:20Z</dcterms:created>
  <dcterms:modified xsi:type="dcterms:W3CDTF">2014-11-27T13:45:55Z</dcterms:modified>
</cp:coreProperties>
</file>