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3" r:id="rId13"/>
    <p:sldId id="274" r:id="rId14"/>
    <p:sldId id="275" r:id="rId15"/>
    <p:sldId id="267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4A1"/>
    <a:srgbClr val="BB1590"/>
    <a:srgbClr val="25FB39"/>
    <a:srgbClr val="32FA83"/>
    <a:srgbClr val="26FA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452D-15A4-46A4-94F9-E0BEF8E4908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DA4D-D2DA-41F1-8E02-15881312E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452D-15A4-46A4-94F9-E0BEF8E4908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DA4D-D2DA-41F1-8E02-15881312E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452D-15A4-46A4-94F9-E0BEF8E4908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DA4D-D2DA-41F1-8E02-15881312E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452D-15A4-46A4-94F9-E0BEF8E4908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DA4D-D2DA-41F1-8E02-15881312E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452D-15A4-46A4-94F9-E0BEF8E4908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DA4D-D2DA-41F1-8E02-15881312E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452D-15A4-46A4-94F9-E0BEF8E4908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DA4D-D2DA-41F1-8E02-15881312E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452D-15A4-46A4-94F9-E0BEF8E4908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DA4D-D2DA-41F1-8E02-15881312E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452D-15A4-46A4-94F9-E0BEF8E4908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DA4D-D2DA-41F1-8E02-15881312E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452D-15A4-46A4-94F9-E0BEF8E4908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DA4D-D2DA-41F1-8E02-15881312E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452D-15A4-46A4-94F9-E0BEF8E4908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DA4D-D2DA-41F1-8E02-15881312E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452D-15A4-46A4-94F9-E0BEF8E4908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CBDA4D-D2DA-41F1-8E02-15881312EB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FB39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04452D-15A4-46A4-94F9-E0BEF8E49081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CBDA4D-D2DA-41F1-8E02-15881312EB1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928670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Урок-сказка «КОЛОБОК»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4274" name="Picture 2" descr="http://schkola35.ucoz.ru/12997572874eac4662c78174.7661798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85992"/>
            <a:ext cx="3763982" cy="40544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3000372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BB1590"/>
                </a:solidFill>
              </a:rPr>
              <a:t>Задание </a:t>
            </a:r>
            <a:r>
              <a:rPr lang="ru-RU" sz="5400" b="1" dirty="0" smtClean="0">
                <a:solidFill>
                  <a:srgbClr val="BB1590"/>
                </a:solidFill>
              </a:rPr>
              <a:t>1</a:t>
            </a:r>
            <a:r>
              <a:rPr lang="ru-RU" sz="3600" b="1" dirty="0" smtClean="0">
                <a:solidFill>
                  <a:srgbClr val="BB1590"/>
                </a:solidFill>
              </a:rPr>
              <a:t>. </a:t>
            </a:r>
          </a:p>
          <a:p>
            <a:endParaRPr lang="ru-RU" sz="3600" b="1" dirty="0">
              <a:solidFill>
                <a:srgbClr val="BB1590"/>
              </a:solidFill>
            </a:endParaRPr>
          </a:p>
          <a:p>
            <a:r>
              <a:rPr lang="ru-RU" sz="3600" b="1" dirty="0" smtClean="0">
                <a:solidFill>
                  <a:srgbClr val="BB1590"/>
                </a:solidFill>
              </a:rPr>
              <a:t>Собери  лото.</a:t>
            </a:r>
            <a:endParaRPr lang="ru-RU" sz="3600" b="1" dirty="0">
              <a:solidFill>
                <a:srgbClr val="BB159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kola35.ucoz.ru/12997572874eac4662c78174.7661798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643446"/>
            <a:ext cx="1641311" cy="17679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357298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Сказка – ложь, да в ней намёк! 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Добрым молодцам урок!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3071810"/>
            <a:ext cx="5637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C04A1"/>
                </a:solidFill>
              </a:rPr>
              <a:t>Я понял, что…</a:t>
            </a:r>
          </a:p>
          <a:p>
            <a:endParaRPr lang="ru-RU" sz="2800" b="1" dirty="0" smtClean="0">
              <a:solidFill>
                <a:srgbClr val="CC04A1"/>
              </a:solidFill>
            </a:endParaRPr>
          </a:p>
          <a:p>
            <a:r>
              <a:rPr lang="ru-RU" sz="2800" b="1" dirty="0" smtClean="0">
                <a:solidFill>
                  <a:srgbClr val="CC04A1"/>
                </a:solidFill>
              </a:rPr>
              <a:t>Я сегодня убедился в том, что…</a:t>
            </a:r>
          </a:p>
          <a:p>
            <a:endParaRPr lang="ru-RU" sz="2800" b="1" dirty="0" smtClean="0">
              <a:solidFill>
                <a:srgbClr val="CC04A1"/>
              </a:solidFill>
            </a:endParaRPr>
          </a:p>
          <a:p>
            <a:r>
              <a:rPr lang="ru-RU" sz="2800" b="1" dirty="0" smtClean="0">
                <a:solidFill>
                  <a:srgbClr val="CC04A1"/>
                </a:solidFill>
              </a:rPr>
              <a:t>Мне стало ясно, что…</a:t>
            </a:r>
            <a:endParaRPr lang="ru-RU" sz="2800" b="1" dirty="0">
              <a:solidFill>
                <a:srgbClr val="CC04A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786182" y="714356"/>
            <a:ext cx="342902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ЗАЯЦ-БЕЛЯК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Фото заяц беляк зимо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 заяц беляк лето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1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357554" y="1214422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89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Заяц-беляк - это крупный заяц!!!!!</a:t>
            </a:r>
          </a:p>
          <a:p>
            <a:pPr marL="0" marR="0" lvl="0" indent="388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Длина тела взрослых животных 44 - 65 см,</a:t>
            </a:r>
          </a:p>
          <a:p>
            <a:pPr marL="0" marR="0" lvl="0" indent="388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изредка достигая 74 см, масса тела 1,6 - 4,5 кг.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2214553"/>
            <a:ext cx="5214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Зайцы-Беляки не имеют постоянного логова.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2857496"/>
            <a:ext cx="5143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Заяц-беляк обитает в тундровой, лесной и частично лесостепной зоне.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3571876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Заяц-беляк в основном сумеречное и ночное животное.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4286256"/>
            <a:ext cx="5143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 зайца-беляка лучше всего развит слух, а зрение и обоняние слабые.</a:t>
            </a:r>
            <a:endParaRPr lang="ru-RU" sz="16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214678" y="5000636"/>
            <a:ext cx="62151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89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Единственное средство защиты зайца-беляка от</a:t>
            </a:r>
          </a:p>
          <a:p>
            <a:pPr marL="0" marR="0" lvl="0" indent="3889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преследователей –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это умение быстро бегать.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14744" y="5786454"/>
            <a:ext cx="5214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Заяц-беляк - растительноядное животное. </a:t>
            </a: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Canis lupus 26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57628"/>
            <a:ext cx="3262282" cy="2446712"/>
          </a:xfrm>
          <a:prstGeom prst="rect">
            <a:avLst/>
          </a:prstGeom>
          <a:noFill/>
        </p:spPr>
      </p:pic>
      <p:pic>
        <p:nvPicPr>
          <p:cNvPr id="5124" name="Picture 4" descr="http://vechorka.ru/assets/images/2623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3214710" cy="22353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142852"/>
            <a:ext cx="492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Волк</a:t>
            </a:r>
            <a:r>
              <a:rPr lang="ru-RU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, </a:t>
            </a:r>
          </a:p>
          <a:p>
            <a:pPr algn="ctr"/>
            <a:r>
              <a:rPr lang="ru-RU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или </a:t>
            </a:r>
            <a:r>
              <a:rPr lang="ru-RU" b="1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серый волк</a:t>
            </a:r>
            <a:r>
              <a:rPr lang="ru-RU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, </a:t>
            </a:r>
          </a:p>
          <a:p>
            <a:pPr algn="ctr"/>
            <a:r>
              <a:rPr lang="ru-RU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или </a:t>
            </a:r>
            <a:r>
              <a:rPr lang="ru-RU" b="1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обыкновенный волк</a:t>
            </a:r>
            <a:endParaRPr lang="ru-RU" dirty="0">
              <a:latin typeface="Segoe UI" pitchFamily="34" charset="0"/>
              <a:ea typeface="Segoe UI Symbol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142985"/>
            <a:ext cx="5286412" cy="4667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Высота животных колеблется в пределах 60—95 см, длина 105—160 см, а вес 32—62 кг.</a:t>
            </a:r>
          </a:p>
          <a:p>
            <a:r>
              <a:rPr lang="ru-RU" dirty="0" smtClean="0"/>
              <a:t>В Сибири и на Аляске крупные матёрые волки могут весить более 77 кг.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2428868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Волки издают такие звуки, как вой, завывание, хныканье, ворчание, рычание, тявканье, лай.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3071810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Волк обитает в самых разных ландшафтах, но предпочитает степи, полупустыни, тундру, лесостепь, избегая густых лесных массивов.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071942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Волк — типичный хищник, добывающий пищу активным поиском и преследованием жертв.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5000636"/>
            <a:ext cx="5000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Волк наносит вред животноводству и охотничьему хозяйству, но с другой стороны, играет важную роль в экосистеме, контролируя численность животных и уничтожая слабых и больных особей.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tumix.ru/common-1200x700/0/data/content/816.med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3235777" cy="2298850"/>
          </a:xfrm>
          <a:prstGeom prst="rect">
            <a:avLst/>
          </a:prstGeom>
          <a:noFill/>
        </p:spPr>
      </p:pic>
      <p:pic>
        <p:nvPicPr>
          <p:cNvPr id="4100" name="Picture 4" descr="http://i021.radikal.ru/0811/63/98ab9beb9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1196876"/>
            <a:ext cx="2428892" cy="25112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43306" y="889844"/>
            <a:ext cx="55006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Медве́жьи-</a:t>
            </a:r>
            <a:r>
              <a:rPr lang="ru-RU" dirty="0" err="1" smtClean="0"/>
              <a:t>семейство</a:t>
            </a:r>
            <a:r>
              <a:rPr lang="ru-RU" dirty="0" smtClean="0"/>
              <a:t> млекопитающих отряда хищных. Это самые крупные из современных наземных хищных зверей.</a:t>
            </a:r>
          </a:p>
          <a:p>
            <a:r>
              <a:rPr lang="ru-RU" dirty="0" smtClean="0"/>
              <a:t>Медведи всеядны, хорошо лазают и плавают, быстро бегают, могут стоять и проходить короткие расстояния на задних лапах. </a:t>
            </a:r>
          </a:p>
          <a:p>
            <a:r>
              <a:rPr lang="ru-RU" dirty="0" smtClean="0"/>
              <a:t>Имеют короткий хвост, длинную и</a:t>
            </a:r>
          </a:p>
          <a:p>
            <a:r>
              <a:rPr lang="ru-RU" dirty="0" smtClean="0"/>
              <a:t>густую шерсть, а также отличные обоняние и слух. </a:t>
            </a:r>
          </a:p>
          <a:p>
            <a:r>
              <a:rPr lang="ru-RU" dirty="0" smtClean="0"/>
              <a:t>Охотятся вечером или на рассвете. Обычно боятся человека, но могут быть опасными в тех местах, где они привыкли к людям.</a:t>
            </a:r>
          </a:p>
          <a:p>
            <a:r>
              <a:rPr lang="ru-RU" dirty="0" smtClean="0"/>
              <a:t>Невосприимчивы к пчелиным укусам.</a:t>
            </a:r>
          </a:p>
          <a:p>
            <a:r>
              <a:rPr lang="ru-RU" dirty="0" smtClean="0"/>
              <a:t>В природе естественных врагов почти не имеют.  </a:t>
            </a:r>
          </a:p>
          <a:p>
            <a:r>
              <a:rPr lang="ru-RU" dirty="0" smtClean="0"/>
              <a:t>Бурый медведь, гималайский и чёрный медведи проводят большую часть зимы в логове (берлоге), в состоянии  спячки. В этот период они живут за счёт накопленных жировых запасов.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642918"/>
            <a:ext cx="5572164" cy="6144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Наиболее </a:t>
            </a:r>
            <a:r>
              <a:rPr lang="ru-RU" sz="1600" dirty="0" err="1" smtClean="0"/>
              <a:t>распространным</a:t>
            </a:r>
            <a:r>
              <a:rPr lang="ru-RU" sz="1600" dirty="0" smtClean="0"/>
              <a:t> в роду лисиц является вид </a:t>
            </a:r>
            <a:r>
              <a:rPr lang="ru-RU" sz="1600" i="1" dirty="0" err="1" smtClean="0"/>
              <a:t>vulpes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vulpes</a:t>
            </a:r>
            <a:r>
              <a:rPr lang="ru-RU" sz="1600" dirty="0" smtClean="0"/>
              <a:t>, или лисица обыкновенная, еще ее называют рыжей лисицей. Это обычная лиса, которая встречается на огромной территории земного шара, а также на территории России.</a:t>
            </a:r>
          </a:p>
          <a:p>
            <a:r>
              <a:rPr lang="ru-RU" sz="1600" dirty="0" smtClean="0"/>
              <a:t>Лиса очень красивое животное, оно стройное, грациозное, с красивым мехом и длинным пышным хвостом и длинной, заостренной мордочкой.</a:t>
            </a:r>
          </a:p>
          <a:p>
            <a:r>
              <a:rPr lang="ru-RU" sz="1600" dirty="0" smtClean="0"/>
              <a:t>Самый мелкий представитель рода лисиц – </a:t>
            </a:r>
            <a:r>
              <a:rPr lang="ru-RU" sz="1600" dirty="0" err="1" smtClean="0"/>
              <a:t>фенек</a:t>
            </a:r>
            <a:r>
              <a:rPr lang="ru-RU" sz="1600" dirty="0" smtClean="0"/>
              <a:t> (</a:t>
            </a:r>
            <a:r>
              <a:rPr lang="ru-RU" sz="1600" i="1" dirty="0" err="1" smtClean="0"/>
              <a:t>vulpes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zerda</a:t>
            </a:r>
            <a:r>
              <a:rPr lang="ru-RU" sz="1600" dirty="0" smtClean="0"/>
              <a:t>), по размерам он меньше домашней кошки. Длина его тела составляет 30-40см, хвоста – до 30см, масса тела </a:t>
            </a:r>
            <a:r>
              <a:rPr lang="ru-RU" sz="1600" dirty="0" err="1" smtClean="0"/>
              <a:t>фенька</a:t>
            </a:r>
            <a:r>
              <a:rPr lang="ru-RU" sz="1600" dirty="0" smtClean="0"/>
              <a:t> не превышает 1.5кг.</a:t>
            </a:r>
          </a:p>
          <a:p>
            <a:r>
              <a:rPr lang="ru-RU" sz="1600" dirty="0" smtClean="0"/>
              <a:t>Самой крупной является обыкновенная лисица, длина ее тела может доходить до 90см, длина хвоста до 60см, масса тела до 10кг. </a:t>
            </a:r>
          </a:p>
          <a:p>
            <a:r>
              <a:rPr lang="ru-RU" sz="1600" dirty="0" smtClean="0"/>
              <a:t>Лиса – типичный хищник-полифаг, для нее характерна всеядность. </a:t>
            </a:r>
          </a:p>
          <a:p>
            <a:r>
              <a:rPr lang="ru-RU" sz="1600" dirty="0" smtClean="0"/>
              <a:t>Лиса может охотиться и утром, и в ночные часы, а также, особенно в период бескормицы, в любое время суток. В зимнее время лисица в большинстве случаев не использует постоянных нор, а залегает на отдых на поверхности снежного покрова.</a:t>
            </a:r>
          </a:p>
          <a:p>
            <a:r>
              <a:rPr lang="ru-RU" sz="1600" dirty="0" smtClean="0"/>
              <a:t>Лиса – очень известный персонаж русских народных сказок, а также множества других сказок и рассказов.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214290"/>
            <a:ext cx="4714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Лисица обыкновенная</a:t>
            </a:r>
            <a:endParaRPr lang="ru-RU" sz="2000" b="1" dirty="0"/>
          </a:p>
        </p:txBody>
      </p:sp>
      <p:pic>
        <p:nvPicPr>
          <p:cNvPr id="3074" name="Picture 2" descr="Ли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857520" cy="1969865"/>
          </a:xfrm>
          <a:prstGeom prst="rect">
            <a:avLst/>
          </a:prstGeom>
          <a:noFill/>
        </p:spPr>
      </p:pic>
      <p:pic>
        <p:nvPicPr>
          <p:cNvPr id="3076" name="Picture 4" descr="http://lisa-fox.ru/wp/wp-content/uploads/2011/07/lisa-na-doroge1.jpg"/>
          <p:cNvPicPr>
            <a:picLocks noChangeAspect="1" noChangeArrowheads="1"/>
          </p:cNvPicPr>
          <p:nvPr/>
        </p:nvPicPr>
        <p:blipFill>
          <a:blip r:embed="rId3" cstate="print"/>
          <a:srcRect l="7559" r="22677"/>
          <a:stretch>
            <a:fillRect/>
          </a:stretch>
        </p:blipFill>
        <p:spPr bwMode="auto">
          <a:xfrm>
            <a:off x="214283" y="4374398"/>
            <a:ext cx="2857520" cy="2307401"/>
          </a:xfrm>
          <a:prstGeom prst="rect">
            <a:avLst/>
          </a:prstGeom>
          <a:noFill/>
        </p:spPr>
      </p:pic>
      <p:pic>
        <p:nvPicPr>
          <p:cNvPr id="3078" name="Picture 6" descr="Лиса на снег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85992"/>
            <a:ext cx="2857500" cy="189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kola35.ucoz.ru/12997572874eac4662c78174.7661798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928670"/>
            <a:ext cx="4625740" cy="49826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1928802"/>
            <a:ext cx="3500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04A1"/>
                </a:solidFill>
              </a:rPr>
              <a:t>Доброго </a:t>
            </a:r>
          </a:p>
          <a:p>
            <a:r>
              <a:rPr lang="ru-RU" sz="3200" b="1" dirty="0" smtClean="0">
                <a:solidFill>
                  <a:srgbClr val="CC04A1"/>
                </a:solidFill>
              </a:rPr>
              <a:t>        всем  </a:t>
            </a:r>
          </a:p>
          <a:p>
            <a:r>
              <a:rPr lang="ru-RU" sz="3200" b="1" dirty="0" smtClean="0">
                <a:solidFill>
                  <a:srgbClr val="CC04A1"/>
                </a:solidFill>
              </a:rPr>
              <a:t>              дня    и </a:t>
            </a:r>
          </a:p>
          <a:p>
            <a:r>
              <a:rPr lang="ru-RU" sz="3200" b="1" dirty="0" smtClean="0">
                <a:solidFill>
                  <a:srgbClr val="CC04A1"/>
                </a:solidFill>
              </a:rPr>
              <a:t>хорошего </a:t>
            </a:r>
          </a:p>
          <a:p>
            <a:r>
              <a:rPr lang="ru-RU" sz="3200" b="1" dirty="0" smtClean="0">
                <a:solidFill>
                  <a:srgbClr val="CC04A1"/>
                </a:solidFill>
              </a:rPr>
              <a:t>        настроения!</a:t>
            </a:r>
            <a:endParaRPr lang="ru-RU" sz="3200" b="1" dirty="0">
              <a:solidFill>
                <a:srgbClr val="CC04A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86454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C04A1"/>
                </a:solidFill>
              </a:rPr>
              <a:t>С уважением, Людмила Михайловна </a:t>
            </a:r>
            <a:r>
              <a:rPr lang="ru-RU" b="1" dirty="0" err="1" smtClean="0">
                <a:solidFill>
                  <a:srgbClr val="CC04A1"/>
                </a:solidFill>
              </a:rPr>
              <a:t>Кутырева</a:t>
            </a:r>
            <a:r>
              <a:rPr lang="ru-RU" b="1" dirty="0" smtClean="0">
                <a:solidFill>
                  <a:srgbClr val="CC04A1"/>
                </a:solidFill>
              </a:rPr>
              <a:t> и мой </a:t>
            </a:r>
            <a:r>
              <a:rPr lang="ru-RU" b="1" dirty="0" smtClean="0">
                <a:solidFill>
                  <a:srgbClr val="CC04A1"/>
                </a:solidFill>
                <a:latin typeface="+mj-lt"/>
              </a:rPr>
              <a:t>5</a:t>
            </a:r>
            <a:r>
              <a:rPr lang="ru-RU" b="1" dirty="0" smtClean="0">
                <a:solidFill>
                  <a:srgbClr val="CC04A1"/>
                </a:solidFill>
              </a:rPr>
              <a:t> класс</a:t>
            </a:r>
          </a:p>
          <a:p>
            <a:pPr algn="ctr"/>
            <a:r>
              <a:rPr lang="ru-RU" b="1" dirty="0" smtClean="0">
                <a:solidFill>
                  <a:srgbClr val="CC04A1"/>
                </a:solidFill>
              </a:rPr>
              <a:t>из с. Медведево  </a:t>
            </a:r>
            <a:r>
              <a:rPr lang="ru-RU" b="1" dirty="0" err="1" smtClean="0">
                <a:solidFill>
                  <a:srgbClr val="CC04A1"/>
                </a:solidFill>
              </a:rPr>
              <a:t>Голышмановского</a:t>
            </a:r>
            <a:r>
              <a:rPr lang="ru-RU" b="1" dirty="0" smtClean="0">
                <a:solidFill>
                  <a:srgbClr val="CC04A1"/>
                </a:solidFill>
              </a:rPr>
              <a:t> района Тюменской области</a:t>
            </a:r>
            <a:endParaRPr lang="ru-RU" b="1" dirty="0">
              <a:solidFill>
                <a:srgbClr val="CC04A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3" y="785794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Сказки – это уроки,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и если к ним добавить уроки, которые как сказки,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то добры молодцы и красны девицы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обнаружатся не только в сказочном прошлом.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F:\Фото2446.jpg"/>
          <p:cNvPicPr>
            <a:picLocks noChangeAspect="1" noChangeArrowheads="1"/>
          </p:cNvPicPr>
          <p:nvPr/>
        </p:nvPicPr>
        <p:blipFill>
          <a:blip r:embed="rId2" cstate="print"/>
          <a:srcRect t="19094" b="14370"/>
          <a:stretch>
            <a:fillRect/>
          </a:stretch>
        </p:blipFill>
        <p:spPr bwMode="auto">
          <a:xfrm>
            <a:off x="827584" y="2060848"/>
            <a:ext cx="7503278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785794"/>
            <a:ext cx="3786214" cy="568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schkola35.ucoz.ru/12997572874eac4662c78174.7661798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6174" y="4643446"/>
            <a:ext cx="1641311" cy="17679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1285860"/>
            <a:ext cx="6158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C04A1"/>
                </a:solidFill>
              </a:rPr>
              <a:t>П</a:t>
            </a:r>
          </a:p>
          <a:p>
            <a:r>
              <a:rPr lang="ru-RU" sz="3600" b="1" dirty="0" smtClean="0">
                <a:solidFill>
                  <a:srgbClr val="CC04A1"/>
                </a:solidFill>
              </a:rPr>
              <a:t>Р</a:t>
            </a:r>
            <a:br>
              <a:rPr lang="ru-RU" sz="3600" b="1" dirty="0" smtClean="0">
                <a:solidFill>
                  <a:srgbClr val="CC04A1"/>
                </a:solidFill>
              </a:rPr>
            </a:br>
            <a:r>
              <a:rPr lang="ru-RU" sz="3600" b="1" dirty="0" smtClean="0">
                <a:solidFill>
                  <a:srgbClr val="CC04A1"/>
                </a:solidFill>
              </a:rPr>
              <a:t>О</a:t>
            </a:r>
            <a:br>
              <a:rPr lang="ru-RU" sz="3600" b="1" dirty="0" smtClean="0">
                <a:solidFill>
                  <a:srgbClr val="CC04A1"/>
                </a:solidFill>
              </a:rPr>
            </a:br>
            <a:r>
              <a:rPr lang="ru-RU" sz="3600" b="1" dirty="0" smtClean="0">
                <a:solidFill>
                  <a:srgbClr val="CC04A1"/>
                </a:solidFill>
              </a:rPr>
              <a:t>В</a:t>
            </a:r>
            <a:br>
              <a:rPr lang="ru-RU" sz="3600" b="1" dirty="0" smtClean="0">
                <a:solidFill>
                  <a:srgbClr val="CC04A1"/>
                </a:solidFill>
              </a:rPr>
            </a:br>
            <a:r>
              <a:rPr lang="ru-RU" sz="3600" b="1" dirty="0" smtClean="0">
                <a:solidFill>
                  <a:srgbClr val="CC04A1"/>
                </a:solidFill>
              </a:rPr>
              <a:t>Е</a:t>
            </a:r>
            <a:br>
              <a:rPr lang="ru-RU" sz="3600" b="1" dirty="0" smtClean="0">
                <a:solidFill>
                  <a:srgbClr val="CC04A1"/>
                </a:solidFill>
              </a:rPr>
            </a:br>
            <a:r>
              <a:rPr lang="ru-RU" sz="3600" b="1" dirty="0" smtClean="0">
                <a:solidFill>
                  <a:srgbClr val="CC04A1"/>
                </a:solidFill>
              </a:rPr>
              <a:t>Р</a:t>
            </a:r>
            <a:br>
              <a:rPr lang="ru-RU" sz="3600" b="1" dirty="0" smtClean="0">
                <a:solidFill>
                  <a:srgbClr val="CC04A1"/>
                </a:solidFill>
              </a:rPr>
            </a:br>
            <a:r>
              <a:rPr lang="ru-RU" sz="3600" b="1" dirty="0" smtClean="0">
                <a:solidFill>
                  <a:srgbClr val="CC04A1"/>
                </a:solidFill>
              </a:rPr>
              <a:t>И</a:t>
            </a:r>
            <a:br>
              <a:rPr lang="ru-RU" sz="3600" b="1" dirty="0" smtClean="0">
                <a:solidFill>
                  <a:srgbClr val="CC04A1"/>
                </a:solidFill>
              </a:rPr>
            </a:br>
            <a:r>
              <a:rPr lang="ru-RU" sz="3600" b="1" dirty="0" smtClean="0">
                <a:solidFill>
                  <a:srgbClr val="CC04A1"/>
                </a:solidFill>
              </a:rPr>
              <a:t>М</a:t>
            </a:r>
            <a:endParaRPr lang="ru-RU" sz="3600" b="1" dirty="0">
              <a:solidFill>
                <a:srgbClr val="CC04A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kola35.ucoz.ru/12997572874eac4662c78174.7661798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6174" y="4643446"/>
            <a:ext cx="1641311" cy="17679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142984"/>
            <a:ext cx="8286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04A1"/>
                </a:solidFill>
              </a:rPr>
              <a:t>Тема урока: </a:t>
            </a:r>
            <a:r>
              <a:rPr lang="ru-RU" sz="3200" b="1" dirty="0" smtClean="0">
                <a:solidFill>
                  <a:srgbClr val="FF0000"/>
                </a:solidFill>
              </a:rPr>
              <a:t>«ПЛОЩАДИ  И  ОБЪЁМЫ»</a:t>
            </a:r>
          </a:p>
          <a:p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CC04A1"/>
                </a:solidFill>
              </a:rPr>
              <a:t>Цели урока:</a:t>
            </a:r>
          </a:p>
          <a:p>
            <a:r>
              <a:rPr lang="ru-RU" sz="3200" b="1" dirty="0" smtClean="0">
                <a:solidFill>
                  <a:srgbClr val="CC04A1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систематизировать знания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по теме «Площади и объёмы»; 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научиться применять формулы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для решения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практико-ориентированных задач.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a.convdocs.org/pars_docs/refs/20/19184/19184_html_7f66c435.png"/>
          <p:cNvPicPr>
            <a:picLocks noChangeAspect="1" noChangeArrowheads="1"/>
          </p:cNvPicPr>
          <p:nvPr/>
        </p:nvPicPr>
        <p:blipFill>
          <a:blip r:embed="rId2" cstate="print"/>
          <a:srcRect b="8189"/>
          <a:stretch>
            <a:fillRect/>
          </a:stretch>
        </p:blipFill>
        <p:spPr bwMode="auto">
          <a:xfrm>
            <a:off x="4857752" y="857232"/>
            <a:ext cx="3845479" cy="26479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1571612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Comic Sans MS" pitchFamily="66" charset="0"/>
              </a:rPr>
              <a:t>Зайкина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 полянка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643314"/>
            <a:ext cx="8749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C04A1"/>
                </a:solidFill>
              </a:rPr>
              <a:t>Вычислите периметр и площадь квадрата, сторона которого равна </a:t>
            </a:r>
            <a:r>
              <a:rPr lang="ru-RU" sz="2800" b="1" dirty="0" smtClean="0">
                <a:solidFill>
                  <a:srgbClr val="CC04A1"/>
                </a:solidFill>
                <a:latin typeface="Comic Sans MS" pitchFamily="66" charset="0"/>
              </a:rPr>
              <a:t>8</a:t>
            </a:r>
            <a:r>
              <a:rPr lang="ru-RU" sz="2800" b="1" dirty="0" smtClean="0">
                <a:solidFill>
                  <a:srgbClr val="CC04A1"/>
                </a:solidFill>
              </a:rPr>
              <a:t> м. </a:t>
            </a:r>
          </a:p>
          <a:p>
            <a:r>
              <a:rPr lang="ru-RU" sz="2800" b="1" dirty="0" smtClean="0">
                <a:solidFill>
                  <a:srgbClr val="CC04A1"/>
                </a:solidFill>
              </a:rPr>
              <a:t>На одном квадратном метре взошло </a:t>
            </a:r>
            <a:r>
              <a:rPr lang="ru-RU" sz="2800" b="1" dirty="0" smtClean="0">
                <a:solidFill>
                  <a:srgbClr val="CC04A1"/>
                </a:solidFill>
                <a:latin typeface="Comic Sans MS" pitchFamily="66" charset="0"/>
              </a:rPr>
              <a:t>5</a:t>
            </a:r>
            <a:r>
              <a:rPr lang="ru-RU" sz="2800" b="1" dirty="0" smtClean="0">
                <a:solidFill>
                  <a:srgbClr val="CC04A1"/>
                </a:solidFill>
              </a:rPr>
              <a:t> цветков. </a:t>
            </a:r>
          </a:p>
          <a:p>
            <a:r>
              <a:rPr lang="ru-RU" sz="2800" b="1" dirty="0" smtClean="0">
                <a:solidFill>
                  <a:srgbClr val="CC04A1"/>
                </a:solidFill>
              </a:rPr>
              <a:t>Каков будет доход Зайки, если стоимость одного цветка составляет </a:t>
            </a:r>
            <a:r>
              <a:rPr lang="ru-RU" sz="2800" b="1" dirty="0" smtClean="0">
                <a:solidFill>
                  <a:srgbClr val="CC04A1"/>
                </a:solidFill>
                <a:latin typeface="Comic Sans MS" pitchFamily="66" charset="0"/>
              </a:rPr>
              <a:t>100</a:t>
            </a:r>
            <a:r>
              <a:rPr lang="ru-RU" sz="2800" b="1" dirty="0" smtClean="0">
                <a:solidFill>
                  <a:srgbClr val="CC04A1"/>
                </a:solidFill>
              </a:rPr>
              <a:t> рублей?</a:t>
            </a:r>
            <a:endParaRPr lang="ru-RU" sz="2800" b="1" dirty="0">
              <a:solidFill>
                <a:srgbClr val="CC04A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571744"/>
            <a:ext cx="2928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C04A1"/>
                </a:solidFill>
              </a:rPr>
              <a:t> Задание </a:t>
            </a:r>
            <a:r>
              <a:rPr lang="ru-RU" sz="3600" b="1" dirty="0" smtClean="0">
                <a:solidFill>
                  <a:srgbClr val="CC04A1"/>
                </a:solidFill>
              </a:rPr>
              <a:t>2.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21.privet.ru/lr/0d0324ab03cd9b1601aa4feea985d7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1190" y="517521"/>
            <a:ext cx="3952512" cy="2967425"/>
          </a:xfrm>
          <a:prstGeom prst="rect">
            <a:avLst/>
          </a:prstGeom>
          <a:noFill/>
        </p:spPr>
      </p:pic>
      <p:pic>
        <p:nvPicPr>
          <p:cNvPr id="7172" name="Picture 4" descr="http://www.slova.by/wp-content/uploads/2012/01/1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0050">
            <a:off x="6049668" y="406097"/>
            <a:ext cx="2571728" cy="2571728"/>
          </a:xfrm>
          <a:prstGeom prst="rect">
            <a:avLst/>
          </a:prstGeom>
          <a:noFill/>
        </p:spPr>
      </p:pic>
      <p:pic>
        <p:nvPicPr>
          <p:cNvPr id="7174" name="Picture 6" descr="http://www.runetmusic.ru/upload/328/170_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20569">
            <a:off x="452427" y="309582"/>
            <a:ext cx="2571768" cy="2571768"/>
          </a:xfrm>
          <a:prstGeom prst="rect">
            <a:avLst/>
          </a:prstGeom>
          <a:noFill/>
        </p:spPr>
      </p:pic>
      <p:pic>
        <p:nvPicPr>
          <p:cNvPr id="7176" name="Picture 8" descr="http://trueimages.ru/img/70/5b/dbf03209e91e738d5cc0f05d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28783">
            <a:off x="610295" y="3182073"/>
            <a:ext cx="2714644" cy="2714644"/>
          </a:xfrm>
          <a:prstGeom prst="rect">
            <a:avLst/>
          </a:prstGeom>
          <a:noFill/>
        </p:spPr>
      </p:pic>
      <p:pic>
        <p:nvPicPr>
          <p:cNvPr id="7178" name="Picture 10" descr="http://i077.radikal.ru/1107/e2/fd0f0dafd7a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17146">
            <a:off x="6026856" y="3355272"/>
            <a:ext cx="2690808" cy="2690808"/>
          </a:xfrm>
          <a:prstGeom prst="rect">
            <a:avLst/>
          </a:prstGeom>
          <a:noFill/>
        </p:spPr>
      </p:pic>
      <p:pic>
        <p:nvPicPr>
          <p:cNvPr id="7180" name="Picture 12" descr="http://www.flamingo.ru/shop/files/images/gallery/full/169_img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3643314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ymn470.ru/proekt-sait/sites/belovkirill/kolobok/img/8.jpg"/>
          <p:cNvPicPr>
            <a:picLocks noChangeAspect="1" noChangeArrowheads="1"/>
          </p:cNvPicPr>
          <p:nvPr/>
        </p:nvPicPr>
        <p:blipFill>
          <a:blip r:embed="rId2" cstate="print"/>
          <a:srcRect l="25197" t="7087" b="14528"/>
          <a:stretch>
            <a:fillRect/>
          </a:stretch>
        </p:blipFill>
        <p:spPr bwMode="auto">
          <a:xfrm>
            <a:off x="6143636" y="428604"/>
            <a:ext cx="2684242" cy="3571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171448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Волчья площадь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85749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C04A1"/>
                </a:solidFill>
              </a:rPr>
              <a:t>Задание </a:t>
            </a:r>
            <a:r>
              <a:rPr lang="ru-RU" sz="2800" b="1" dirty="0" smtClean="0">
                <a:solidFill>
                  <a:srgbClr val="CC04A1"/>
                </a:solidFill>
                <a:latin typeface="+mj-lt"/>
              </a:rPr>
              <a:t>3</a:t>
            </a:r>
            <a:r>
              <a:rPr lang="ru-RU" sz="2800" b="1" dirty="0" smtClean="0">
                <a:solidFill>
                  <a:srgbClr val="CC04A1"/>
                </a:solidFill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071942"/>
            <a:ext cx="83582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C04A1"/>
                </a:solidFill>
              </a:rPr>
              <a:t>Ширина прямоугольного участка земли </a:t>
            </a:r>
            <a:r>
              <a:rPr lang="ru-RU" sz="2800" b="1" dirty="0" smtClean="0">
                <a:solidFill>
                  <a:srgbClr val="CC04A1"/>
                </a:solidFill>
                <a:latin typeface="Comic Sans MS" pitchFamily="66" charset="0"/>
              </a:rPr>
              <a:t>440</a:t>
            </a:r>
            <a:r>
              <a:rPr lang="ru-RU" sz="2800" b="1" dirty="0" smtClean="0">
                <a:solidFill>
                  <a:srgbClr val="CC04A1"/>
                </a:solidFill>
              </a:rPr>
              <a:t> м,       а длина на </a:t>
            </a:r>
            <a:r>
              <a:rPr lang="ru-RU" sz="2800" b="1" dirty="0" smtClean="0">
                <a:solidFill>
                  <a:srgbClr val="CC04A1"/>
                </a:solidFill>
                <a:latin typeface="Comic Sans MS" pitchFamily="66" charset="0"/>
              </a:rPr>
              <a:t>60</a:t>
            </a:r>
            <a:r>
              <a:rPr lang="ru-RU" sz="2800" b="1" dirty="0" smtClean="0">
                <a:solidFill>
                  <a:srgbClr val="CC04A1"/>
                </a:solidFill>
              </a:rPr>
              <a:t> м больше.</a:t>
            </a:r>
          </a:p>
          <a:p>
            <a:r>
              <a:rPr lang="ru-RU" sz="2800" b="1" dirty="0" smtClean="0">
                <a:solidFill>
                  <a:srgbClr val="CC04A1"/>
                </a:solidFill>
              </a:rPr>
              <a:t>Найти периметр и площадь участка. </a:t>
            </a:r>
          </a:p>
          <a:p>
            <a:r>
              <a:rPr lang="ru-RU" sz="2800" b="1" dirty="0" smtClean="0">
                <a:solidFill>
                  <a:srgbClr val="CC04A1"/>
                </a:solidFill>
              </a:rPr>
              <a:t>Площадь выразить в гектарах.</a:t>
            </a:r>
            <a:endParaRPr lang="ru-RU" sz="2800" b="1" dirty="0">
              <a:solidFill>
                <a:srgbClr val="CC04A1"/>
              </a:solidFill>
            </a:endParaRPr>
          </a:p>
        </p:txBody>
      </p:sp>
      <p:pic>
        <p:nvPicPr>
          <p:cNvPr id="7" name="Picture 2" descr="http://schkola35.ucoz.ru/12997572874eac4662c78174.7661798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29198"/>
            <a:ext cx="1641311" cy="1767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mg3.imgbb.ru/0/6/9/0691f4dda38236503f48cf9cc9620e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025376" cy="3857652"/>
          </a:xfrm>
          <a:prstGeom prst="rect">
            <a:avLst/>
          </a:prstGeom>
          <a:noFill/>
        </p:spPr>
      </p:pic>
      <p:pic>
        <p:nvPicPr>
          <p:cNvPr id="5124" name="Picture 4" descr="http://stat19.privet.ru/lr/0b1878a4e8f1f61fb7325592f84d50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357298"/>
            <a:ext cx="3747561" cy="3395867"/>
          </a:xfrm>
          <a:prstGeom prst="rect">
            <a:avLst/>
          </a:prstGeom>
          <a:noFill/>
        </p:spPr>
      </p:pic>
      <p:pic>
        <p:nvPicPr>
          <p:cNvPr id="4" name="Picture 2" descr="http://schkola35.ucoz.ru/12997572874eac4662c78174.7661798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4857760"/>
            <a:ext cx="1376027" cy="14822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572008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Чаепития приятного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     никогда не избегай,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              Море счастья необъятного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и восторга получай.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ymn470.ru/proekt-sait/sites/belovkirill/kolobok/img/9.jpg"/>
          <p:cNvPicPr>
            <a:picLocks noChangeAspect="1" noChangeArrowheads="1"/>
          </p:cNvPicPr>
          <p:nvPr/>
        </p:nvPicPr>
        <p:blipFill>
          <a:blip r:embed="rId2" cstate="print"/>
          <a:srcRect l="31395" t="12402"/>
          <a:stretch>
            <a:fillRect/>
          </a:stretch>
        </p:blipFill>
        <p:spPr bwMode="auto">
          <a:xfrm>
            <a:off x="6572264" y="214290"/>
            <a:ext cx="2309281" cy="37862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3" y="178592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Медвежья берлога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00037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C04A1"/>
                </a:solidFill>
              </a:rPr>
              <a:t> Задание </a:t>
            </a:r>
            <a:r>
              <a:rPr lang="ru-RU" sz="2800" b="1" dirty="0" smtClean="0">
                <a:solidFill>
                  <a:srgbClr val="CC04A1"/>
                </a:solidFill>
                <a:latin typeface="Comic Sans MS" pitchFamily="66" charset="0"/>
              </a:rPr>
              <a:t>4</a:t>
            </a:r>
            <a:r>
              <a:rPr lang="ru-RU" sz="2800" b="1" dirty="0" smtClean="0">
                <a:solidFill>
                  <a:srgbClr val="CC04A1"/>
                </a:solidFill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4000504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C04A1"/>
                </a:solidFill>
              </a:rPr>
              <a:t>Чему равен объём куба, ребро которого </a:t>
            </a:r>
            <a:r>
              <a:rPr lang="ru-RU" sz="2800" b="1" dirty="0" smtClean="0">
                <a:solidFill>
                  <a:srgbClr val="CC04A1"/>
                </a:solidFill>
                <a:latin typeface="Comic Sans MS" pitchFamily="66" charset="0"/>
              </a:rPr>
              <a:t>5</a:t>
            </a:r>
            <a:r>
              <a:rPr lang="ru-RU" sz="2800" b="1" dirty="0" smtClean="0">
                <a:solidFill>
                  <a:srgbClr val="CC04A1"/>
                </a:solidFill>
              </a:rPr>
              <a:t> м. </a:t>
            </a:r>
          </a:p>
          <a:p>
            <a:r>
              <a:rPr lang="ru-RU" sz="2800" b="1" dirty="0" smtClean="0">
                <a:solidFill>
                  <a:srgbClr val="CC04A1"/>
                </a:solidFill>
              </a:rPr>
              <a:t>Чему равна длина всех рёбер? </a:t>
            </a:r>
          </a:p>
          <a:p>
            <a:r>
              <a:rPr lang="ru-RU" sz="2800" b="1" dirty="0" smtClean="0">
                <a:solidFill>
                  <a:srgbClr val="CC04A1"/>
                </a:solidFill>
              </a:rPr>
              <a:t>Чему равна площадь поверхности?</a:t>
            </a:r>
            <a:endParaRPr lang="ru-RU" sz="2800" b="1" dirty="0">
              <a:solidFill>
                <a:srgbClr val="CC04A1"/>
              </a:solidFill>
            </a:endParaRPr>
          </a:p>
        </p:txBody>
      </p:sp>
      <p:pic>
        <p:nvPicPr>
          <p:cNvPr id="7" name="Picture 2" descr="http://schkola35.ucoz.ru/12997572874eac4662c78174.7661798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929198"/>
            <a:ext cx="1641311" cy="1767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hkola35.ucoz.ru/12997572874eac4662c78174.7661798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786322"/>
            <a:ext cx="1641311" cy="1767956"/>
          </a:xfrm>
          <a:prstGeom prst="rect">
            <a:avLst/>
          </a:prstGeom>
          <a:noFill/>
        </p:spPr>
      </p:pic>
      <p:pic>
        <p:nvPicPr>
          <p:cNvPr id="3074" name="Picture 2" descr="http://www.tversocium.ru/data/archives/1376292081_u/li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71480"/>
            <a:ext cx="2725722" cy="33319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1142984"/>
            <a:ext cx="4572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Comic Sans MS" pitchFamily="66" charset="0"/>
              </a:rPr>
              <a:t>Лисичкин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 домик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143116"/>
            <a:ext cx="271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C04A1"/>
                </a:solidFill>
              </a:rPr>
              <a:t>Задание </a:t>
            </a:r>
            <a:r>
              <a:rPr lang="ru-RU" sz="2800" b="1" dirty="0" smtClean="0">
                <a:solidFill>
                  <a:srgbClr val="CC04A1"/>
                </a:solidFill>
                <a:latin typeface="Comic Sans MS" pitchFamily="66" charset="0"/>
              </a:rPr>
              <a:t>5</a:t>
            </a:r>
            <a:r>
              <a:rPr lang="ru-RU" sz="2800" b="1" dirty="0" smtClean="0">
                <a:solidFill>
                  <a:srgbClr val="CC04A1"/>
                </a:solidFill>
              </a:rPr>
              <a:t>. </a:t>
            </a:r>
            <a:endParaRPr lang="ru-RU" sz="2800" b="1" dirty="0">
              <a:solidFill>
                <a:srgbClr val="CC04A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3071810"/>
            <a:ext cx="62151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C04A1"/>
                </a:solidFill>
              </a:rPr>
              <a:t>Длина прямоугольного параллелепипеда </a:t>
            </a:r>
            <a:r>
              <a:rPr lang="ru-RU" sz="2800" b="1" dirty="0" smtClean="0">
                <a:solidFill>
                  <a:srgbClr val="CC04A1"/>
                </a:solidFill>
                <a:latin typeface="Comic Sans MS" pitchFamily="66" charset="0"/>
              </a:rPr>
              <a:t>15</a:t>
            </a:r>
            <a:r>
              <a:rPr lang="ru-RU" sz="2800" b="1" dirty="0" smtClean="0">
                <a:solidFill>
                  <a:srgbClr val="CC04A1"/>
                </a:solidFill>
              </a:rPr>
              <a:t> см, </a:t>
            </a:r>
          </a:p>
          <a:p>
            <a:r>
              <a:rPr lang="ru-RU" sz="2800" b="1" dirty="0" smtClean="0">
                <a:solidFill>
                  <a:srgbClr val="CC04A1"/>
                </a:solidFill>
              </a:rPr>
              <a:t>Она больше ширины в </a:t>
            </a:r>
            <a:r>
              <a:rPr lang="ru-RU" sz="2800" b="1" dirty="0" smtClean="0">
                <a:solidFill>
                  <a:srgbClr val="CC04A1"/>
                </a:solidFill>
                <a:latin typeface="Comic Sans MS" pitchFamily="66" charset="0"/>
              </a:rPr>
              <a:t>3</a:t>
            </a:r>
            <a:r>
              <a:rPr lang="ru-RU" sz="2800" b="1" dirty="0" smtClean="0">
                <a:solidFill>
                  <a:srgbClr val="CC04A1"/>
                </a:solidFill>
              </a:rPr>
              <a:t> раза, </a:t>
            </a:r>
          </a:p>
          <a:p>
            <a:r>
              <a:rPr lang="ru-RU" sz="2800" b="1" dirty="0" smtClean="0">
                <a:solidFill>
                  <a:srgbClr val="CC04A1"/>
                </a:solidFill>
              </a:rPr>
              <a:t>а высота больше ширины на </a:t>
            </a:r>
            <a:r>
              <a:rPr lang="ru-RU" sz="2800" b="1" dirty="0" smtClean="0">
                <a:solidFill>
                  <a:srgbClr val="CC04A1"/>
                </a:solidFill>
                <a:latin typeface="Comic Sans MS" pitchFamily="66" charset="0"/>
              </a:rPr>
              <a:t>3</a:t>
            </a:r>
            <a:r>
              <a:rPr lang="ru-RU" sz="2800" b="1" dirty="0" smtClean="0">
                <a:solidFill>
                  <a:srgbClr val="CC04A1"/>
                </a:solidFill>
              </a:rPr>
              <a:t> см. </a:t>
            </a:r>
          </a:p>
          <a:p>
            <a:r>
              <a:rPr lang="ru-RU" sz="2800" b="1" dirty="0" smtClean="0">
                <a:solidFill>
                  <a:srgbClr val="CC04A1"/>
                </a:solidFill>
              </a:rPr>
              <a:t>Найти сумму длин всех рёбер, </a:t>
            </a:r>
          </a:p>
          <a:p>
            <a:r>
              <a:rPr lang="ru-RU" sz="2800" b="1" dirty="0" smtClean="0">
                <a:solidFill>
                  <a:srgbClr val="CC04A1"/>
                </a:solidFill>
              </a:rPr>
              <a:t>площадь поверхности, </a:t>
            </a:r>
          </a:p>
          <a:p>
            <a:r>
              <a:rPr lang="ru-RU" sz="2800" b="1" dirty="0" smtClean="0">
                <a:solidFill>
                  <a:srgbClr val="CC04A1"/>
                </a:solidFill>
              </a:rPr>
              <a:t>объём.</a:t>
            </a:r>
            <a:endParaRPr lang="ru-RU" sz="2800" b="1" dirty="0">
              <a:solidFill>
                <a:srgbClr val="CC04A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336</TotalTime>
  <Words>444</Words>
  <Application>Microsoft Office PowerPoint</Application>
  <PresentationFormat>Экран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37</cp:revision>
  <dcterms:created xsi:type="dcterms:W3CDTF">2014-02-15T05:42:10Z</dcterms:created>
  <dcterms:modified xsi:type="dcterms:W3CDTF">2014-02-20T06:00:49Z</dcterms:modified>
</cp:coreProperties>
</file>