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9" r:id="rId2"/>
    <p:sldId id="260" r:id="rId3"/>
    <p:sldId id="261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57" r:id="rId12"/>
    <p:sldId id="258" r:id="rId13"/>
    <p:sldId id="276" r:id="rId14"/>
    <p:sldId id="271" r:id="rId15"/>
    <p:sldId id="272" r:id="rId16"/>
    <p:sldId id="277" r:id="rId17"/>
    <p:sldId id="279" r:id="rId18"/>
    <p:sldId id="281" r:id="rId19"/>
    <p:sldId id="274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816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6A6C7-D7D2-4988-BF5B-E0F022CBEC04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455A7-FEF9-46CC-9B2F-664C0AE06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2588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455A7-FEF9-46CC-9B2F-664C0AE0655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64807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«Сказка»</a:t>
            </a: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7920880" cy="2880320"/>
          </a:xfrm>
        </p:spPr>
        <p:txBody>
          <a:bodyPr>
            <a:noAutofit/>
          </a:bodyPr>
          <a:lstStyle/>
          <a:p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«Использование нетрадиционных форм работы как одно из средств коррекции речи детей с ОНР»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endParaRPr lang="ru-RU" sz="1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учитель-логопед</a:t>
            </a:r>
            <a:endParaRPr lang="ru-RU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sz="1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Идкаева</a:t>
            </a:r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И.М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647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947796"/>
          </a:xfrm>
        </p:spPr>
        <p:txBody>
          <a:bodyPr>
            <a:normAutofit/>
          </a:bodyPr>
          <a:lstStyle/>
          <a:p>
            <a:pPr marL="324000" indent="-252000"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Седьмой этап</a:t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артикуляционной гимнастики с</a:t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биоэнергопластикой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использованием обеих рук</a:t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ребёнка.</a:t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 выполнения.</a:t>
            </a:r>
            <a:br>
              <a:rPr lang="ru-RU" sz="1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 рассказывает сказку, ребёнок самостоятельно</a:t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выполняет упражнения обеими руками с перчатками. </a:t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занятий: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февраль, март, апрель, май.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pic>
        <p:nvPicPr>
          <p:cNvPr id="6146" name="Picture 2" descr="C:\Documents and Settings\User\Рабочий стол\фотки\SDC118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071810"/>
            <a:ext cx="4643975" cy="3482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spc="-2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взаимовлияние </a:t>
            </a:r>
            <a:r>
              <a:rPr lang="ru-RU" sz="3200" spc="-20" dirty="0">
                <a:solidFill>
                  <a:srgbClr val="000000"/>
                </a:solidFill>
                <a:latin typeface="Times New Roman"/>
                <a:ea typeface="Times New Roman"/>
              </a:rPr>
              <a:t>отдельных участков нашего тела по принципу подобия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785926"/>
            <a:ext cx="340042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5451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500174"/>
            <a:ext cx="7408333" cy="4625989"/>
          </a:xfrm>
        </p:spPr>
        <p:txBody>
          <a:bodyPr/>
          <a:lstStyle/>
          <a:p>
            <a:pPr marL="365760" lvl="0" indent="-256032">
              <a:spcBef>
                <a:spcPts val="300"/>
              </a:spcBef>
              <a:buClr>
                <a:srgbClr val="E7BC29"/>
              </a:buClr>
              <a:buSzTx/>
              <a:buFont typeface="Georgia"/>
              <a:buChar char="•"/>
            </a:pPr>
            <a:r>
              <a:rPr lang="ru-RU" sz="2800" dirty="0">
                <a:solidFill>
                  <a:prstClr val="black"/>
                </a:solidFill>
                <a:latin typeface="Georgia"/>
              </a:rPr>
              <a:t>Цель: воздействовать на биологически активные точки по системе Су-</a:t>
            </a:r>
            <a:r>
              <a:rPr lang="ru-RU" sz="2800" dirty="0" err="1">
                <a:solidFill>
                  <a:prstClr val="black"/>
                </a:solidFill>
                <a:latin typeface="Georgia"/>
              </a:rPr>
              <a:t>Джок</a:t>
            </a:r>
            <a:r>
              <a:rPr lang="ru-RU" sz="2800" dirty="0">
                <a:solidFill>
                  <a:prstClr val="black"/>
                </a:solidFill>
                <a:latin typeface="Georgia"/>
              </a:rPr>
              <a:t>, стимулировать речевые зоны коры головного мозга. </a:t>
            </a:r>
            <a:br>
              <a:rPr lang="ru-RU" sz="2800" dirty="0">
                <a:solidFill>
                  <a:prstClr val="black"/>
                </a:solidFill>
                <a:latin typeface="Georgia"/>
              </a:rPr>
            </a:br>
            <a:endParaRPr lang="ru-RU" sz="2800" dirty="0">
              <a:solidFill>
                <a:prstClr val="black"/>
              </a:solidFill>
              <a:latin typeface="Georgia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444D26"/>
                </a:solidFill>
                <a:latin typeface="Trebuchet MS"/>
              </a:rPr>
              <a:t>Упражнения с </a:t>
            </a:r>
            <a:r>
              <a:rPr lang="ru-RU" sz="3600" dirty="0" smtClean="0">
                <a:solidFill>
                  <a:srgbClr val="444D26"/>
                </a:solidFill>
                <a:latin typeface="Trebuchet MS"/>
              </a:rPr>
              <a:t>элементами Су-</a:t>
            </a:r>
            <a:r>
              <a:rPr lang="ru-RU" sz="3600" dirty="0" err="1" smtClean="0">
                <a:solidFill>
                  <a:srgbClr val="444D26"/>
                </a:solidFill>
                <a:latin typeface="Trebuchet MS"/>
              </a:rPr>
              <a:t>Джок</a:t>
            </a:r>
            <a:r>
              <a:rPr lang="ru-RU" sz="3600" dirty="0" smtClean="0">
                <a:solidFill>
                  <a:srgbClr val="444D26"/>
                </a:solidFill>
                <a:latin typeface="Trebuchet MS"/>
              </a:rPr>
              <a:t> </a:t>
            </a:r>
            <a:endParaRPr lang="ru-RU" dirty="0"/>
          </a:p>
        </p:txBody>
      </p:sp>
      <p:pic>
        <p:nvPicPr>
          <p:cNvPr id="4" name="Picture 2" descr="E:\фотки занятия\P2150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559300"/>
            <a:ext cx="3457524" cy="300039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3564987"/>
            <a:ext cx="3312368" cy="298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4100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09600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Дыхательная гимнастика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838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1714488"/>
            <a:ext cx="7408333" cy="44116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4766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Песочная терапия   -это возможность выразить то, для чего трудно подобрать слова, соприкоснуться с тем, к чему трудно обратиться напрямую, увидеть в себе то, что обычно ускользает от сознательного восприятия.</a:t>
            </a:r>
            <a:endParaRPr lang="ru-RU" sz="2000" dirty="0"/>
          </a:p>
        </p:txBody>
      </p:sp>
      <p:pic>
        <p:nvPicPr>
          <p:cNvPr id="2055" name="Picture 7" descr="C:\Users\Ренат\Desktop\фотки рмо\Юбилей Рината 35 256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2708919"/>
            <a:ext cx="3744416" cy="31624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Ренат\Desktop\фотки рмо\Юбилей Рината 35 2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8920"/>
            <a:ext cx="3456384" cy="31624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Песочная игра</a:t>
            </a:r>
            <a:endParaRPr lang="ru-RU" sz="3200" dirty="0"/>
          </a:p>
        </p:txBody>
      </p:sp>
      <p:pic>
        <p:nvPicPr>
          <p:cNvPr id="2050" name="Picture 2" descr="D:\Юбилей Рината 35 26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</p:spPr>
      </p:pic>
      <p:pic>
        <p:nvPicPr>
          <p:cNvPr id="2054" name="Picture 6" descr="D:\фотки занятия\P215047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28802"/>
            <a:ext cx="3822700" cy="286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052736"/>
            <a:ext cx="7408333" cy="5073427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Звукотерапия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современное слово,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этимологически означающее «лечение звуком» или, что нам ближе-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«исцеление звуком».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Несмотря на то, что слово современное, сам метод исцеления звуком выходит из глубокой древности и весьма разнообразен.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751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Традиционная медицина считает, что звуковые колебания  благотворно воздействуют на органы и системы, которые входят с ними в резонанс.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 Ш-ш-ш (язык прижат к небу) – успокаивает, снимает раздражение.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Фу (резкий выдох) – помогает сбросить  резко нахлынувшие отрицательные эмоции. Мы, кстати, инстинктивно произносим «Фу», когда сталкиваемся с чем-нибудь  неприятным 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И-и-и (горловой звук на задержке дыхания) – стимулирует работу головного мозга.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Х-и-и-и (с выдохом) – благотворно влияет на сердце.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А-а-у-у-м – самая важная мантра. Гармонизирует человека с окружающим пространством. Может быть, наши предки, заблудившись в лесу , кричала «Ау!» вовсе не для того, чтобы самим сообразить, куда идти?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6600CC"/>
                </a:solidFill>
              </a:rPr>
              <a:t>Целебные звуки и звукосочетания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4076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Зрительная гимнастика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35097"/>
            <a:ext cx="7848872" cy="349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9860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3200" dirty="0" smtClean="0"/>
              <a:t>«В работе со своим и чужим мозгом – самое важное: обстановка, установка и дозировка»</a:t>
            </a:r>
            <a:br>
              <a:rPr lang="ru-RU" sz="3200" dirty="0" smtClean="0"/>
            </a:br>
            <a:r>
              <a:rPr lang="ru-RU" sz="3200" dirty="0" err="1" smtClean="0"/>
              <a:t>Т.Лири</a:t>
            </a:r>
            <a:endParaRPr lang="ru-RU" sz="3200" dirty="0"/>
          </a:p>
        </p:txBody>
      </p:sp>
      <p:pic>
        <p:nvPicPr>
          <p:cNvPr id="5122" name="Picture 2" descr="E:\лого\PC12035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643182"/>
            <a:ext cx="5037159" cy="3777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4708045" cy="4209331"/>
          </a:xfrm>
        </p:spPr>
        <p:txBody>
          <a:bodyPr>
            <a:normAutofit fontScale="92500" lnSpcReduction="10000"/>
          </a:bodyPr>
          <a:lstStyle/>
          <a:p>
            <a:pPr marL="27432" lvl="0" indent="0" algn="just">
              <a:lnSpc>
                <a:spcPct val="110000"/>
              </a:lnSpc>
              <a:spcBef>
                <a:spcPts val="600"/>
              </a:spcBef>
              <a:buClr>
                <a:srgbClr val="0F6FC6"/>
              </a:buClr>
              <a:buSzPct val="80000"/>
              <a:buNone/>
              <a:defRPr/>
            </a:pPr>
            <a:r>
              <a:rPr lang="ru-RU" sz="2600" b="1" dirty="0">
                <a:solidFill>
                  <a:srgbClr val="009DD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marL="27432" lvl="0" indent="0" algn="just">
              <a:lnSpc>
                <a:spcPct val="110000"/>
              </a:lnSpc>
              <a:spcBef>
                <a:spcPts val="600"/>
              </a:spcBef>
              <a:buClr>
                <a:srgbClr val="0F6FC6"/>
              </a:buClr>
              <a:buSzPct val="80000"/>
              <a:buFont typeface="Arial" pitchFamily="34" charset="0"/>
              <a:buChar char="•"/>
              <a:defRPr/>
            </a:pPr>
            <a:r>
              <a:rPr lang="ru-RU" sz="2600" b="1" dirty="0">
                <a:solidFill>
                  <a:srgbClr val="009DD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rgbClr val="009DD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укрепление мышц  </a:t>
            </a:r>
            <a:r>
              <a:rPr lang="ru-RU" sz="2600" dirty="0">
                <a:solidFill>
                  <a:srgbClr val="009DD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артикуляционного  аппарата</a:t>
            </a:r>
          </a:p>
          <a:p>
            <a:pPr marL="27432" lvl="0" indent="0" algn="just">
              <a:lnSpc>
                <a:spcPct val="110000"/>
              </a:lnSpc>
              <a:spcBef>
                <a:spcPts val="600"/>
              </a:spcBef>
              <a:buClr>
                <a:srgbClr val="0F6FC6"/>
              </a:buClr>
              <a:buSzPct val="80000"/>
              <a:buFont typeface="Arial" pitchFamily="34" charset="0"/>
              <a:buChar char="•"/>
              <a:defRPr/>
            </a:pPr>
            <a:r>
              <a:rPr lang="ru-RU" sz="2600" dirty="0">
                <a:solidFill>
                  <a:srgbClr val="009DD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развитие  силы, подвижности  и точности движений  органов,  участвующих  в  речевом процессе</a:t>
            </a:r>
          </a:p>
          <a:p>
            <a:pPr marL="27432" lvl="0" indent="0">
              <a:lnSpc>
                <a:spcPct val="110000"/>
              </a:lnSpc>
              <a:spcBef>
                <a:spcPts val="600"/>
              </a:spcBef>
              <a:buClr>
                <a:srgbClr val="0F6FC6"/>
              </a:buClr>
              <a:buSzPct val="80000"/>
              <a:buFont typeface="Arial" pitchFamily="34" charset="0"/>
              <a:buChar char="•"/>
              <a:defRPr/>
            </a:pPr>
            <a:r>
              <a:rPr lang="ru-RU" sz="2600" dirty="0">
                <a:solidFill>
                  <a:srgbClr val="009DD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объединение простых движений в сложные артикуляционные уклады  </a:t>
            </a:r>
          </a:p>
          <a:p>
            <a:pPr marL="27432" lvl="0" indent="0">
              <a:lnSpc>
                <a:spcPct val="110000"/>
              </a:lnSpc>
              <a:spcBef>
                <a:spcPts val="600"/>
              </a:spcBef>
              <a:buClr>
                <a:srgbClr val="0F6FC6"/>
              </a:buClr>
              <a:buSzPct val="80000"/>
              <a:buFont typeface="Arial" pitchFamily="34" charset="0"/>
              <a:buChar char="•"/>
              <a:defRPr/>
            </a:pPr>
            <a:endParaRPr lang="ru-RU" sz="1600" b="1" dirty="0">
              <a:solidFill>
                <a:srgbClr val="0F6FC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009DD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Артикуляционная</a:t>
            </a:r>
            <a:r>
              <a:rPr lang="ru-RU" sz="4000" b="1" dirty="0">
                <a:solidFill>
                  <a:srgbClr val="009DD9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9DD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гимнастика</a:t>
            </a:r>
            <a:r>
              <a:rPr lang="ru-RU" sz="3600" b="1" dirty="0">
                <a:solidFill>
                  <a:srgbClr val="009DD9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>
                <a:solidFill>
                  <a:srgbClr val="009DD9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9DD9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271" y="2708920"/>
            <a:ext cx="288269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0699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Tahoma" pitchFamily="34" charset="0"/>
              </a:rPr>
              <a:t>Спасибо за внимание !</a:t>
            </a:r>
            <a:endParaRPr lang="ru-RU" dirty="0"/>
          </a:p>
        </p:txBody>
      </p:sp>
      <p:pic>
        <p:nvPicPr>
          <p:cNvPr id="5" name="Рисунок 3" descr="flover_0057.gif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643182"/>
            <a:ext cx="757242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lvl="0" indent="-283464">
              <a:spcBef>
                <a:spcPts val="600"/>
              </a:spcBef>
              <a:buClr>
                <a:srgbClr val="0F6FC6"/>
              </a:buClr>
              <a:buSzPct val="80000"/>
              <a:buNone/>
              <a:defRPr/>
            </a:pPr>
            <a:r>
              <a:rPr lang="ru-RU" sz="2600" b="1" dirty="0">
                <a:solidFill>
                  <a:srgbClr val="009DD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marL="365760" lvl="0" indent="-283464">
              <a:spcBef>
                <a:spcPts val="600"/>
              </a:spcBef>
              <a:buClr>
                <a:srgbClr val="0F6FC6"/>
              </a:buClr>
              <a:buSzPct val="80000"/>
              <a:buFont typeface="Wingdings 2"/>
              <a:buChar char=""/>
              <a:defRPr/>
            </a:pPr>
            <a:r>
              <a:rPr lang="ru-RU" sz="2600" dirty="0">
                <a:solidFill>
                  <a:srgbClr val="009DD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развитие координации движений, мелкой моторики пальцев рук</a:t>
            </a:r>
          </a:p>
          <a:p>
            <a:pPr marL="365760" lvl="0" indent="-283464">
              <a:spcBef>
                <a:spcPts val="600"/>
              </a:spcBef>
              <a:buClr>
                <a:srgbClr val="0F6FC6"/>
              </a:buClr>
              <a:buSzPct val="80000"/>
              <a:buFont typeface="Wingdings 2"/>
              <a:buChar char=""/>
              <a:defRPr/>
            </a:pPr>
            <a:r>
              <a:rPr lang="ru-RU" sz="2600" dirty="0">
                <a:solidFill>
                  <a:srgbClr val="009DD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активизация интеллектуальной деятельности ребенка </a:t>
            </a:r>
          </a:p>
          <a:p>
            <a:pPr marL="365760" lvl="0" indent="-283464">
              <a:spcBef>
                <a:spcPts val="600"/>
              </a:spcBef>
              <a:buClr>
                <a:srgbClr val="0F6FC6"/>
              </a:buClr>
              <a:buSzPct val="80000"/>
              <a:buFont typeface="Wingdings 2"/>
              <a:buChar char=""/>
              <a:defRPr/>
            </a:pPr>
            <a:r>
              <a:rPr lang="ru-RU" sz="2600" dirty="0">
                <a:solidFill>
                  <a:srgbClr val="009DD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развитие памяти, произвольного внимания, зрительного и слухового восприятия, межполушарной взаимосвязи</a:t>
            </a:r>
            <a:endParaRPr lang="ru-RU" sz="2600" dirty="0">
              <a:solidFill>
                <a:srgbClr val="009DD9">
                  <a:lumMod val="75000"/>
                </a:srgbClr>
              </a:solidFill>
              <a:latin typeface="Corbel"/>
            </a:endParaRPr>
          </a:p>
          <a:p>
            <a:pPr marL="365760" lvl="0" indent="-283464">
              <a:spcBef>
                <a:spcPts val="600"/>
              </a:spcBef>
              <a:buClr>
                <a:srgbClr val="0F6FC6"/>
              </a:buClr>
              <a:buSzPct val="80000"/>
              <a:buFont typeface="Wingdings 2"/>
              <a:buChar char=""/>
              <a:defRPr/>
            </a:pPr>
            <a:r>
              <a:rPr lang="ru-RU" sz="2600" dirty="0">
                <a:solidFill>
                  <a:srgbClr val="009DD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формирование умения действовать по словесным инструкциям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err="1">
                <a:solidFill>
                  <a:srgbClr val="009DD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Биоэнергопластика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156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этап</a:t>
            </a:r>
          </a:p>
          <a:p>
            <a:pPr algn="just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Обследование  строения и подвижности органов</a:t>
            </a:r>
          </a:p>
          <a:p>
            <a:pPr algn="just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артикуляции, подбор комплекса упражнений с учётом</a:t>
            </a:r>
          </a:p>
          <a:p>
            <a:pPr algn="just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нарушенных звуков.</a:t>
            </a:r>
          </a:p>
          <a:p>
            <a:pPr algn="just">
              <a:buFont typeface="Wingdings 2" pitchFamily="18" charset="2"/>
              <a:buNone/>
              <a:defRPr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 выполнения.</a:t>
            </a:r>
          </a:p>
          <a:p>
            <a:pPr algn="just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Повторить за учителем – логопедом, рука в упражнения не</a:t>
            </a:r>
          </a:p>
          <a:p>
            <a:pPr algn="just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включается.</a:t>
            </a:r>
          </a:p>
          <a:p>
            <a:pPr algn="just">
              <a:buFont typeface="Wingdings 2" pitchFamily="18" charset="2"/>
              <a:buNone/>
              <a:defRPr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занятий: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сентябрь, первые 2 недели.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Примерное планирование занятий с использованием артикуляционной гимнастики с </a:t>
            </a:r>
            <a:r>
              <a:rPr lang="ru-RU" sz="27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биоэнергопластикой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1910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Второй этап</a:t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 артикуляционными органами, выполнение гимнастики по традиционной методике. </a:t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 выполнения. </a:t>
            </a:r>
            <a:br>
              <a:rPr lang="ru-RU" sz="1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Повторить за учителем – логопедом, педагог включает в упражнения свою ведущую руку.</a:t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занятий: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сентябрь, третья, четвёртая недели.</a:t>
            </a:r>
            <a:endParaRPr lang="ru-RU" sz="1800" dirty="0"/>
          </a:p>
        </p:txBody>
      </p:sp>
      <p:pic>
        <p:nvPicPr>
          <p:cNvPr id="4098" name="Picture 2" descr="E:\рмо\рмо\фотки рмо\Юбилей Рината 35 2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53307" y="2908093"/>
            <a:ext cx="4200699" cy="3385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9054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Третий этап</a:t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артикуляционной гимнастики по традиционной методике. </a:t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 выполнения.</a:t>
            </a:r>
            <a:br>
              <a:rPr lang="ru-RU" sz="1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Повторить за учителем – логопедом, педагог включает в упражнения свою ведущую  руку с перчаткой. </a:t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занятий: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октябрь, первая неделя.</a:t>
            </a:r>
            <a:endParaRPr lang="ru-RU" sz="1800" dirty="0"/>
          </a:p>
        </p:txBody>
      </p:sp>
      <p:pic>
        <p:nvPicPr>
          <p:cNvPr id="4" name="Picture 2" descr="E:\фотки занятия\P21504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500306"/>
            <a:ext cx="5422973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73348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Четвёртый этап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артикуляционной гимнастики с 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биоэнергопластикой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использованием ведущей руки ребёнка).</a:t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 выполнения.</a:t>
            </a:r>
            <a:br>
              <a:rPr lang="ru-RU" sz="1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Повторить за учителем – логопедом, педагог показывает движения и включает в упражнения ведущую  руку ребёнка с перчаткой. </a:t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занятий: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октябрь, 2-3-4 недели, ноябрь.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pic>
        <p:nvPicPr>
          <p:cNvPr id="7170" name="Picture 2" descr="E:\рмо\рмо\фотки рмо\Юбилей Рината 35 2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61008" y="3275929"/>
            <a:ext cx="3914786" cy="2936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51916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Пятый этап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артикуляционной гимнастики с 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биоэнергопластикой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использованием другой руки ребёнка).</a:t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 выполнения.</a:t>
            </a:r>
            <a:br>
              <a:rPr lang="ru-RU" sz="1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Повторить за учителем – логопедом, педагог показывает движения и включает в упражнения другую руку ребёнка с перчаткой. </a:t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занятий: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декабрь, 1-2 недели. </a:t>
            </a: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Documents and Settings\User\Рабочий стол\фотки\SDC118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5153" y="2928934"/>
            <a:ext cx="4262972" cy="3197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44773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Шестой этап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артикуляционной гимнастики с 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биоэнергопластикой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использованием обеих рук ребёнка).</a:t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 выполнения.</a:t>
            </a:r>
            <a:br>
              <a:rPr lang="ru-RU" sz="1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Повторить за учителем – логопедом, педагог показывает движения и включает в упражнения обе руки ребёнка с перчатками. </a:t>
            </a:r>
            <a:b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занятий: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декабрь, 3-4 недели, январь. </a:t>
            </a:r>
            <a:r>
              <a:rPr lang="ru-RU" sz="1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pic>
        <p:nvPicPr>
          <p:cNvPr id="4" name="Содержимое 3" descr="SDC118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575705" y="2703521"/>
            <a:ext cx="4000528" cy="3451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425</Words>
  <Application>Microsoft Office PowerPoint</Application>
  <PresentationFormat>Экран (4:3)</PresentationFormat>
  <Paragraphs>57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МБДОУ «Сказка»</vt:lpstr>
      <vt:lpstr>Артикуляционная гимнастика   </vt:lpstr>
      <vt:lpstr>Биоэнергопластика</vt:lpstr>
      <vt:lpstr> Примерное планирование занятий с использованием артикуляционной гимнастики с биоэнергопластикой </vt:lpstr>
      <vt:lpstr>Второй этап Знакомство с артикуляционными органами, выполнение гимнастики по традиционной методике.  Способ выполнения.  Повторить за учителем – логопедом, педагог включает в упражнения свою ведущую руку. Период занятий: сентябрь, третья, четвёртая недели.</vt:lpstr>
      <vt:lpstr>Третий этап Выполнение артикуляционной гимнастики по традиционной методике.  Способ выполнения. Повторить за учителем – логопедом, педагог включает в упражнения свою ведущую  руку с перчаткой.  Период занятий: октябрь, первая неделя.</vt:lpstr>
      <vt:lpstr>Четвёртый этап Выполнение артикуляционной гимнастики с биоэнергопластикой (с использованием ведущей руки ребёнка). Способ выполнения. Повторить за учителем – логопедом, педагог показывает движения и включает в упражнения ведущую  руку ребёнка с перчаткой.  Период занятий: октябрь, 2-3-4 недели, ноябрь.  </vt:lpstr>
      <vt:lpstr>Пятый этап Выполнение артикуляционной гимнастики с биоэнергопластикой (с использованием другой руки ребёнка). Способ выполнения. Повторить за учителем – логопедом, педагог показывает движения и включает в упражнения другую руку ребёнка с перчаткой.  Период занятий: декабрь, 1-2 недели. </vt:lpstr>
      <vt:lpstr>Шестой этап Выполнение артикуляционной гимнастики с биоэнергопластикой (с использованием обеих рук ребёнка). Способ выполнения. Повторить за учителем – логопедом, педагог показывает движения и включает в упражнения обе руки ребёнка с перчатками.  Период занятий: декабрь, 3-4 недели, январь.  </vt:lpstr>
      <vt:lpstr>Седьмой этап Выполнение артикуляционной гимнастики с биоэнергопластикой с использованием обеих рук ребёнка. Способ выполнения. Педагог рассказывает сказку, ребёнок самостоятельно выполняет упражнения обеими руками с перчатками.  Период занятий: февраль, март, апрель, май.  </vt:lpstr>
      <vt:lpstr>взаимовлияние отдельных участков нашего тела по принципу подобия</vt:lpstr>
      <vt:lpstr>Упражнения с элементами Су-Джок </vt:lpstr>
      <vt:lpstr>Дыхательная гимнастика</vt:lpstr>
      <vt:lpstr>Песочная терапия   -это возможность выразить то, для чего трудно подобрать слова, соприкоснуться с тем, к чему трудно обратиться напрямую, увидеть в себе то, что обычно ускользает от сознательного восприятия.</vt:lpstr>
      <vt:lpstr>Песочная игра</vt:lpstr>
      <vt:lpstr>Слайд 16</vt:lpstr>
      <vt:lpstr>Целебные звуки и звукосочетания</vt:lpstr>
      <vt:lpstr>Зрительная гимнастика</vt:lpstr>
      <vt:lpstr>«В работе со своим и чужим мозгом – самое важное: обстановка, установка и дозировка» Т.Лири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Ренат</dc:creator>
  <cp:lastModifiedBy>Компьютер-1</cp:lastModifiedBy>
  <cp:revision>45</cp:revision>
  <dcterms:created xsi:type="dcterms:W3CDTF">2013-03-17T09:04:39Z</dcterms:created>
  <dcterms:modified xsi:type="dcterms:W3CDTF">2015-01-19T10:24:24Z</dcterms:modified>
</cp:coreProperties>
</file>