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8" r:id="rId10"/>
    <p:sldId id="273" r:id="rId11"/>
    <p:sldId id="269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FE6A9-AECD-4FBD-981D-521700710C12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F6E77-CC32-421F-8F76-451E482F1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3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9E74-3E67-4BFD-9593-6D5C4807A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5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6F99C4-D584-46F5-981E-2864353A575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3A94EF-8466-474F-ACF8-62F4DDFBD1A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0.wmf"/><Relationship Id="rId22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517232"/>
            <a:ext cx="4608512" cy="936104"/>
          </a:xfrm>
        </p:spPr>
        <p:txBody>
          <a:bodyPr>
            <a:normAutofit fontScale="77500" lnSpcReduction="20000"/>
          </a:bodyPr>
          <a:lstStyle/>
          <a:p>
            <a:r>
              <a:rPr lang="ru-RU" sz="1800" b="1" dirty="0" smtClean="0"/>
              <a:t>МБОУ СОШ №4 </a:t>
            </a:r>
            <a:endParaRPr lang="ru-RU" sz="1800" b="1" dirty="0" smtClean="0"/>
          </a:p>
          <a:p>
            <a:r>
              <a:rPr lang="ru-RU" sz="1800" b="1" dirty="0" smtClean="0"/>
              <a:t>им</a:t>
            </a:r>
            <a:r>
              <a:rPr lang="ru-RU" sz="1800" b="1" dirty="0" smtClean="0"/>
              <a:t>. Героя Советского Союза А. Б. Михайлова</a:t>
            </a:r>
          </a:p>
          <a:p>
            <a:r>
              <a:rPr lang="ru-RU" sz="1800" b="1" dirty="0" smtClean="0"/>
              <a:t>Учитель: Зуева О.И.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846640" cy="2232248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bg2"/>
                </a:solidFill>
              </a:rPr>
              <a:t>Психодидактика</a:t>
            </a:r>
            <a:r>
              <a:rPr lang="ru-RU" sz="4000" b="1" dirty="0" smtClean="0">
                <a:solidFill>
                  <a:schemeClr val="bg2"/>
                </a:solidFill>
              </a:rPr>
              <a:t>: </a:t>
            </a:r>
            <a:br>
              <a:rPr lang="ru-RU" sz="4000" b="1" dirty="0" smtClean="0">
                <a:solidFill>
                  <a:schemeClr val="bg2"/>
                </a:solidFill>
              </a:rPr>
            </a:br>
            <a:r>
              <a:rPr lang="ru-RU" sz="4000" b="1" dirty="0" smtClean="0">
                <a:solidFill>
                  <a:schemeClr val="bg2"/>
                </a:solidFill>
              </a:rPr>
              <a:t>новые технологии </a:t>
            </a:r>
            <a:r>
              <a:rPr lang="ru-RU" sz="4000" b="1" dirty="0" smtClean="0">
                <a:solidFill>
                  <a:schemeClr val="bg2"/>
                </a:solidFill>
              </a:rPr>
              <a:t/>
            </a:r>
            <a:br>
              <a:rPr lang="ru-RU" sz="4000" b="1" dirty="0" smtClean="0">
                <a:solidFill>
                  <a:schemeClr val="bg2"/>
                </a:solidFill>
              </a:rPr>
            </a:br>
            <a:r>
              <a:rPr lang="ru-RU" sz="4000" b="1" dirty="0" smtClean="0">
                <a:solidFill>
                  <a:schemeClr val="bg2"/>
                </a:solidFill>
              </a:rPr>
              <a:t>в преподавании </a:t>
            </a:r>
            <a:r>
              <a:rPr lang="ru-RU" sz="4000" b="1" dirty="0" smtClean="0">
                <a:solidFill>
                  <a:schemeClr val="bg2"/>
                </a:solidFill>
              </a:rPr>
              <a:t>математики</a:t>
            </a:r>
            <a:endParaRPr lang="ru-RU" sz="4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6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969135"/>
              </p:ext>
            </p:extLst>
          </p:nvPr>
        </p:nvGraphicFramePr>
        <p:xfrm>
          <a:off x="467544" y="1052736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Вопросы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Страницы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учебника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2"/>
                          </a:solidFill>
                        </a:rPr>
                        <a:t>Ответ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1.Что называется числовым выражением</a:t>
                      </a:r>
                      <a:r>
                        <a:rPr lang="en-US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2.Что значит найти значение числового</a:t>
                      </a:r>
                      <a:r>
                        <a:rPr lang="ru-RU" sz="1200" baseline="0" dirty="0" smtClean="0"/>
                        <a:t> выражения</a:t>
                      </a:r>
                      <a:r>
                        <a:rPr lang="en-US" sz="1200" baseline="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3.Каков порядок </a:t>
                      </a:r>
                      <a:r>
                        <a:rPr lang="ru-RU" sz="1200" baseline="0" dirty="0" smtClean="0"/>
                        <a:t> действий в числовом выражении</a:t>
                      </a:r>
                      <a:r>
                        <a:rPr lang="en-US" sz="1200" baseline="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4.Какие свойства необходимо знать для нахождения</a:t>
                      </a:r>
                      <a:r>
                        <a:rPr lang="ru-RU" sz="1200" baseline="0" dirty="0" smtClean="0"/>
                        <a:t> значения числового выражения</a:t>
                      </a:r>
                      <a:r>
                        <a:rPr lang="en-US" sz="1200" baseline="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5.Что называется алгебраическим выражением</a:t>
                      </a:r>
                      <a:r>
                        <a:rPr lang="en-US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6.Как называются буквы в алгебраическом выражении</a:t>
                      </a:r>
                      <a:r>
                        <a:rPr lang="en-US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7.Как найти значение алгебраического выражения</a:t>
                      </a:r>
                      <a:r>
                        <a:rPr lang="en-US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8.Какие значения переменных называются допустимыми</a:t>
                      </a:r>
                      <a:r>
                        <a:rPr lang="en-US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9.Какие значения переменных называются</a:t>
                      </a:r>
                      <a:r>
                        <a:rPr lang="ru-RU" sz="1200" baseline="0" dirty="0" smtClean="0"/>
                        <a:t> недопустимыми</a:t>
                      </a:r>
                      <a:r>
                        <a:rPr lang="en-US" sz="1200" baseline="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10.Как найти допустимые значения переменных</a:t>
                      </a:r>
                      <a:r>
                        <a:rPr lang="en-US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11.Как найти недопустимые значения переменных</a:t>
                      </a:r>
                      <a:r>
                        <a:rPr lang="en-US" sz="1200" dirty="0" smtClean="0"/>
                        <a:t>?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068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bg2"/>
                </a:solidFill>
              </a:rPr>
              <a:t>Доминирующие  элементы  знания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4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/>
                </a:solidFill>
              </a:rPr>
              <a:t>Структурная схема</a:t>
            </a:r>
            <a:endParaRPr lang="ru-RU" sz="3600" dirty="0">
              <a:solidFill>
                <a:schemeClr val="bg2"/>
              </a:solidFill>
            </a:endParaRPr>
          </a:p>
        </p:txBody>
      </p:sp>
      <p:pic>
        <p:nvPicPr>
          <p:cNvPr id="1026" name="Picture 2" descr="Обобщающие таблицы по математике (9 таблиц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579921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1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404664"/>
            <a:ext cx="8229600" cy="73833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600" b="1" dirty="0" smtClean="0">
                <a:solidFill>
                  <a:schemeClr val="bg2"/>
                </a:solidFill>
              </a:rPr>
              <a:t>Логическая схема</a:t>
            </a:r>
            <a:br>
              <a:rPr lang="ru-RU" sz="3600" b="1" dirty="0" smtClean="0">
                <a:solidFill>
                  <a:schemeClr val="bg2"/>
                </a:solidFill>
              </a:rPr>
            </a:br>
            <a:r>
              <a:rPr lang="ru-RU" sz="1800" b="1" dirty="0" smtClean="0">
                <a:solidFill>
                  <a:schemeClr val="bg2"/>
                </a:solidFill>
              </a:rPr>
              <a:t>Вывод формулы</a:t>
            </a:r>
            <a:r>
              <a:rPr lang="en-US" sz="1800" b="1" dirty="0" smtClean="0">
                <a:solidFill>
                  <a:schemeClr val="bg2"/>
                </a:solidFill>
              </a:rPr>
              <a:t> </a:t>
            </a:r>
            <a:r>
              <a:rPr lang="ru-RU" sz="1800" b="1" dirty="0" smtClean="0">
                <a:solidFill>
                  <a:schemeClr val="bg2"/>
                </a:solidFill>
              </a:rPr>
              <a:t>корней квадратного уравнения</a:t>
            </a:r>
          </a:p>
        </p:txBody>
      </p:sp>
      <p:graphicFrame>
        <p:nvGraphicFramePr>
          <p:cNvPr id="17420" name="Object 1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1259593"/>
              </p:ext>
            </p:extLst>
          </p:nvPr>
        </p:nvGraphicFramePr>
        <p:xfrm>
          <a:off x="4542574" y="1432843"/>
          <a:ext cx="216058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3" imgW="1422400" imgH="241300" progId="Equation.3">
                  <p:embed/>
                </p:oleObj>
              </mc:Choice>
              <mc:Fallback>
                <p:oleObj name="Формула" r:id="rId3" imgW="14224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574" y="1432843"/>
                        <a:ext cx="2160587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665648482"/>
              </p:ext>
            </p:extLst>
          </p:nvPr>
        </p:nvGraphicFramePr>
        <p:xfrm>
          <a:off x="4545126" y="1916832"/>
          <a:ext cx="21605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5" imgW="1422400" imgH="457200" progId="Equation.3">
                  <p:embed/>
                </p:oleObj>
              </mc:Choice>
              <mc:Fallback>
                <p:oleObj name="Формула" r:id="rId5" imgW="142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126" y="1916832"/>
                        <a:ext cx="2160587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31" name="Object 23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59551791"/>
              </p:ext>
            </p:extLst>
          </p:nvPr>
        </p:nvGraphicFramePr>
        <p:xfrm>
          <a:off x="3951209" y="2492896"/>
          <a:ext cx="432117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7" imgW="3111500" imgH="736600" progId="Equation.3">
                  <p:embed/>
                </p:oleObj>
              </mc:Choice>
              <mc:Fallback>
                <p:oleObj name="Формула" r:id="rId7" imgW="31115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09" y="2492896"/>
                        <a:ext cx="432117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09551" y="1202656"/>
            <a:ext cx="8569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i="1" dirty="0"/>
              <a:t>     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79388" y="1340768"/>
            <a:ext cx="4210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Разделим обе части уравнения на </a:t>
            </a:r>
            <a:r>
              <a:rPr lang="ru-RU" sz="2400" i="1" dirty="0">
                <a:latin typeface="Verdana" pitchFamily="34" charset="0"/>
              </a:rPr>
              <a:t>а.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323528" y="1988840"/>
            <a:ext cx="32146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Выделим квадрат двучлена.</a:t>
            </a:r>
          </a:p>
        </p:txBody>
      </p:sp>
      <p:graphicFrame>
        <p:nvGraphicFramePr>
          <p:cNvPr id="1743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452871"/>
              </p:ext>
            </p:extLst>
          </p:nvPr>
        </p:nvGraphicFramePr>
        <p:xfrm>
          <a:off x="4177880" y="3356992"/>
          <a:ext cx="388778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9" imgW="2768600" imgH="533400" progId="Equation.3">
                  <p:embed/>
                </p:oleObj>
              </mc:Choice>
              <mc:Fallback>
                <p:oleObj name="Формула" r:id="rId9" imgW="27686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880" y="3356992"/>
                        <a:ext cx="3887787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0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728807"/>
              </p:ext>
            </p:extLst>
          </p:nvPr>
        </p:nvGraphicFramePr>
        <p:xfrm>
          <a:off x="5307998" y="4086225"/>
          <a:ext cx="2592387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11" imgW="1765300" imgH="533400" progId="Equation.3">
                  <p:embed/>
                </p:oleObj>
              </mc:Choice>
              <mc:Fallback>
                <p:oleObj name="Формула" r:id="rId11" imgW="17653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7998" y="4086225"/>
                        <a:ext cx="2592387" cy="78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47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71977"/>
              </p:ext>
            </p:extLst>
          </p:nvPr>
        </p:nvGraphicFramePr>
        <p:xfrm>
          <a:off x="4618037" y="4943211"/>
          <a:ext cx="11525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13" imgW="825500" imgH="469900" progId="Equation.3">
                  <p:embed/>
                </p:oleObj>
              </mc:Choice>
              <mc:Fallback>
                <p:oleObj name="Формула" r:id="rId13" imgW="8255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7" y="4943211"/>
                        <a:ext cx="115252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209551" y="4868863"/>
            <a:ext cx="41798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Число корней зависит от знака дроби</a:t>
            </a:r>
          </a:p>
        </p:txBody>
      </p:sp>
      <p:sp>
        <p:nvSpPr>
          <p:cNvPr id="17450" name="Text Box 42"/>
          <p:cNvSpPr txBox="1">
            <a:spLocks noChangeArrowheads="1"/>
          </p:cNvSpPr>
          <p:nvPr/>
        </p:nvSpPr>
        <p:spPr bwMode="auto">
          <a:xfrm>
            <a:off x="323528" y="5562146"/>
            <a:ext cx="1004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Так как </a:t>
            </a:r>
          </a:p>
        </p:txBody>
      </p:sp>
      <p:graphicFrame>
        <p:nvGraphicFramePr>
          <p:cNvPr id="17452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123983"/>
              </p:ext>
            </p:extLst>
          </p:nvPr>
        </p:nvGraphicFramePr>
        <p:xfrm>
          <a:off x="1384699" y="5592308"/>
          <a:ext cx="93662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15" imgW="660113" imgH="215806" progId="Equation.3">
                  <p:embed/>
                </p:oleObj>
              </mc:Choice>
              <mc:Fallback>
                <p:oleObj name="Формула" r:id="rId15" imgW="66011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699" y="5592308"/>
                        <a:ext cx="936625" cy="30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2195736" y="5608638"/>
            <a:ext cx="546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, то знак дроби определяется знаком выражения </a:t>
            </a:r>
          </a:p>
        </p:txBody>
      </p:sp>
      <p:sp>
        <p:nvSpPr>
          <p:cNvPr id="5139" name="Text Box 50"/>
          <p:cNvSpPr txBox="1">
            <a:spLocks noChangeArrowheads="1"/>
          </p:cNvSpPr>
          <p:nvPr/>
        </p:nvSpPr>
        <p:spPr bwMode="auto">
          <a:xfrm>
            <a:off x="8728075" y="5608638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.</a:t>
            </a:r>
          </a:p>
        </p:txBody>
      </p: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179388" y="6046788"/>
            <a:ext cx="3152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pitchFamily="34" charset="0"/>
              </a:rPr>
              <a:t>Это выражение называется</a:t>
            </a: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grpSp>
        <p:nvGrpSpPr>
          <p:cNvPr id="2" name="Group 53"/>
          <p:cNvGrpSpPr>
            <a:grpSpLocks noChangeAspect="1"/>
          </p:cNvGrpSpPr>
          <p:nvPr/>
        </p:nvGrpSpPr>
        <p:grpSpPr bwMode="auto">
          <a:xfrm>
            <a:off x="7803167" y="5637238"/>
            <a:ext cx="1152525" cy="338138"/>
            <a:chOff x="4921" y="3566"/>
            <a:chExt cx="646" cy="189"/>
          </a:xfrm>
        </p:grpSpPr>
        <p:sp>
          <p:nvSpPr>
            <p:cNvPr id="5144" name="AutoShape 52"/>
            <p:cNvSpPr>
              <a:spLocks noChangeAspect="1" noChangeArrowheads="1" noTextEdit="1"/>
            </p:cNvSpPr>
            <p:nvPr/>
          </p:nvSpPr>
          <p:spPr bwMode="auto">
            <a:xfrm>
              <a:off x="4921" y="3566"/>
              <a:ext cx="64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Rectangle 54"/>
            <p:cNvSpPr>
              <a:spLocks noChangeArrowheads="1"/>
            </p:cNvSpPr>
            <p:nvPr/>
          </p:nvSpPr>
          <p:spPr bwMode="auto">
            <a:xfrm>
              <a:off x="5366" y="3566"/>
              <a:ext cx="15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i="1">
                  <a:solidFill>
                    <a:srgbClr val="FF0000"/>
                  </a:solidFill>
                  <a:latin typeface="Verdana" pitchFamily="34" charset="0"/>
                </a:rPr>
                <a:t>ac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146" name="Rectangle 55"/>
            <p:cNvSpPr>
              <a:spLocks noChangeArrowheads="1"/>
            </p:cNvSpPr>
            <p:nvPr/>
          </p:nvSpPr>
          <p:spPr bwMode="auto">
            <a:xfrm>
              <a:off x="4938" y="3566"/>
              <a:ext cx="89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i="1">
                  <a:solidFill>
                    <a:srgbClr val="FF0000"/>
                  </a:solidFill>
                  <a:latin typeface="Verdana" pitchFamily="34" charset="0"/>
                </a:rPr>
                <a:t>b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147" name="Rectangle 56"/>
            <p:cNvSpPr>
              <a:spLocks noChangeArrowheads="1"/>
            </p:cNvSpPr>
            <p:nvPr/>
          </p:nvSpPr>
          <p:spPr bwMode="auto">
            <a:xfrm>
              <a:off x="5266" y="3566"/>
              <a:ext cx="91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>
                  <a:solidFill>
                    <a:srgbClr val="FF0000"/>
                  </a:solidFill>
                  <a:latin typeface="Verdana" pitchFamily="34" charset="0"/>
                </a:rPr>
                <a:t>4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148" name="Rectangle 57"/>
            <p:cNvSpPr>
              <a:spLocks noChangeArrowheads="1"/>
            </p:cNvSpPr>
            <p:nvPr/>
          </p:nvSpPr>
          <p:spPr bwMode="auto">
            <a:xfrm>
              <a:off x="5035" y="3574"/>
              <a:ext cx="45" cy="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000">
                  <a:solidFill>
                    <a:srgbClr val="FF0000"/>
                  </a:solidFill>
                  <a:latin typeface="Verdana" pitchFamily="34" charset="0"/>
                </a:rPr>
                <a:t>2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149" name="Rectangle 58"/>
            <p:cNvSpPr>
              <a:spLocks noChangeArrowheads="1"/>
            </p:cNvSpPr>
            <p:nvPr/>
          </p:nvSpPr>
          <p:spPr bwMode="auto">
            <a:xfrm>
              <a:off x="5140" y="3566"/>
              <a:ext cx="78" cy="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2000" dirty="0">
                  <a:solidFill>
                    <a:srgbClr val="FF0000"/>
                  </a:solidFill>
                  <a:latin typeface="Symbol" pitchFamily="18" charset="2"/>
                </a:rPr>
                <a:t>-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3348038" y="6021388"/>
            <a:ext cx="5795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дискриминантом квадратного уравнения</a:t>
            </a:r>
            <a:endParaRPr lang="ru-RU" sz="2000">
              <a:latin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4896067" y="6888909"/>
            <a:ext cx="4038600" cy="218598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55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30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7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7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38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1000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1000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000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93" presetID="20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4" dur="500" autoRev="1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500" autoRev="1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autoRev="1" fill="hold"/>
                                        <p:tgtEl>
                                          <p:spTgt spid="17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26" grpId="0"/>
      <p:bldP spid="17427" grpId="0"/>
      <p:bldP spid="17450" grpId="0"/>
      <p:bldP spid="17453" grpId="0"/>
      <p:bldP spid="17459" grpId="0" build="allAtOnce"/>
      <p:bldP spid="17467" grpId="0"/>
      <p:bldP spid="1746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99" name="Object 2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57884220"/>
              </p:ext>
            </p:extLst>
          </p:nvPr>
        </p:nvGraphicFramePr>
        <p:xfrm>
          <a:off x="4931569" y="2055564"/>
          <a:ext cx="12239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Формула" r:id="rId3" imgW="1104421" imgH="495085" progId="Equation.3">
                  <p:embed/>
                </p:oleObj>
              </mc:Choice>
              <mc:Fallback>
                <p:oleObj name="Формула" r:id="rId3" imgW="1104421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1569" y="2055564"/>
                        <a:ext cx="122396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62356106"/>
              </p:ext>
            </p:extLst>
          </p:nvPr>
        </p:nvGraphicFramePr>
        <p:xfrm>
          <a:off x="3744515" y="1140465"/>
          <a:ext cx="20161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Формула" r:id="rId5" imgW="1396394" imgH="533169" progId="Equation.3">
                  <p:embed/>
                </p:oleObj>
              </mc:Choice>
              <mc:Fallback>
                <p:oleObj name="Формула" r:id="rId5" imgW="1396394" imgH="5331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515" y="1140465"/>
                        <a:ext cx="2016125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174750" y="195263"/>
            <a:ext cx="6665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Дискриминант квадратного уравнения обозначают буквой </a:t>
            </a:r>
            <a:r>
              <a:rPr lang="en-US" dirty="0"/>
              <a:t>D</a:t>
            </a:r>
            <a:r>
              <a:rPr lang="ru-RU" dirty="0"/>
              <a:t>.</a:t>
            </a:r>
            <a:endParaRPr lang="en-US" dirty="0"/>
          </a:p>
          <a:p>
            <a:pPr eaLnBrk="1" hangingPunct="1"/>
            <a:endParaRPr lang="ru-RU" dirty="0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68313" y="1340768"/>
            <a:ext cx="33480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/>
              <a:t>Запишем уравнение </a:t>
            </a:r>
            <a:r>
              <a:rPr lang="ru-RU" dirty="0" smtClean="0"/>
              <a:t> </a:t>
            </a:r>
            <a:r>
              <a:rPr lang="ru-RU" dirty="0"/>
              <a:t>в виде: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223837" y="2060848"/>
            <a:ext cx="1901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dirty="0"/>
              <a:t>Если </a:t>
            </a:r>
            <a:r>
              <a:rPr lang="en-US" dirty="0"/>
              <a:t>D&gt;0</a:t>
            </a:r>
            <a:r>
              <a:rPr lang="ru-RU" dirty="0"/>
              <a:t>, то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4181078" y="2203578"/>
            <a:ext cx="571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или</a:t>
            </a:r>
          </a:p>
        </p:txBody>
      </p:sp>
      <p:graphicFrame>
        <p:nvGraphicFramePr>
          <p:cNvPr id="2460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5380172"/>
              </p:ext>
            </p:extLst>
          </p:nvPr>
        </p:nvGraphicFramePr>
        <p:xfrm>
          <a:off x="2600037" y="2020887"/>
          <a:ext cx="136683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Формула" r:id="rId7" imgW="1244060" imgH="495085" progId="Equation.3">
                  <p:embed/>
                </p:oleObj>
              </mc:Choice>
              <mc:Fallback>
                <p:oleObj name="Формула" r:id="rId7" imgW="1244060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0037" y="2020887"/>
                        <a:ext cx="136683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054622"/>
              </p:ext>
            </p:extLst>
          </p:nvPr>
        </p:nvGraphicFramePr>
        <p:xfrm>
          <a:off x="2553097" y="2721473"/>
          <a:ext cx="1439862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Формула" r:id="rId9" imgW="1231366" imgH="495085" progId="Equation.3">
                  <p:embed/>
                </p:oleObj>
              </mc:Choice>
              <mc:Fallback>
                <p:oleObj name="Формула" r:id="rId9" imgW="1231366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097" y="2721473"/>
                        <a:ext cx="1439862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518339"/>
              </p:ext>
            </p:extLst>
          </p:nvPr>
        </p:nvGraphicFramePr>
        <p:xfrm>
          <a:off x="4870847" y="2708920"/>
          <a:ext cx="15128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Формула" r:id="rId11" imgW="1244060" imgH="495085" progId="Equation.3">
                  <p:embed/>
                </p:oleObj>
              </mc:Choice>
              <mc:Fallback>
                <p:oleObj name="Формула" r:id="rId11" imgW="1244060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847" y="2708920"/>
                        <a:ext cx="1512888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17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425230"/>
              </p:ext>
            </p:extLst>
          </p:nvPr>
        </p:nvGraphicFramePr>
        <p:xfrm>
          <a:off x="2630885" y="3429000"/>
          <a:ext cx="1295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Формула" r:id="rId13" imgW="1129810" imgH="495085" progId="Equation.3">
                  <p:embed/>
                </p:oleObj>
              </mc:Choice>
              <mc:Fallback>
                <p:oleObj name="Формула" r:id="rId13" imgW="1129810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0885" y="3429000"/>
                        <a:ext cx="12954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21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45430"/>
              </p:ext>
            </p:extLst>
          </p:nvPr>
        </p:nvGraphicFramePr>
        <p:xfrm>
          <a:off x="4937522" y="3356992"/>
          <a:ext cx="13684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Формула" r:id="rId15" imgW="1129810" imgH="495085" progId="Equation.3">
                  <p:embed/>
                </p:oleObj>
              </mc:Choice>
              <mc:Fallback>
                <p:oleObj name="Формула" r:id="rId15" imgW="1129810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522" y="3356992"/>
                        <a:ext cx="13684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3"/>
          <p:cNvGrpSpPr>
            <a:grpSpLocks noChangeAspect="1"/>
          </p:cNvGrpSpPr>
          <p:nvPr/>
        </p:nvGrpSpPr>
        <p:grpSpPr bwMode="auto">
          <a:xfrm>
            <a:off x="3273028" y="601951"/>
            <a:ext cx="2663825" cy="530225"/>
            <a:chOff x="1701" y="752"/>
            <a:chExt cx="1678" cy="334"/>
          </a:xfrm>
        </p:grpSpPr>
        <p:sp>
          <p:nvSpPr>
            <p:cNvPr id="6184" name="AutoShape 52"/>
            <p:cNvSpPr>
              <a:spLocks noChangeAspect="1" noChangeArrowheads="1" noTextEdit="1"/>
            </p:cNvSpPr>
            <p:nvPr/>
          </p:nvSpPr>
          <p:spPr bwMode="auto">
            <a:xfrm>
              <a:off x="1701" y="754"/>
              <a:ext cx="1678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5" name="Rectangle 54"/>
            <p:cNvSpPr>
              <a:spLocks noChangeArrowheads="1"/>
            </p:cNvSpPr>
            <p:nvPr/>
          </p:nvSpPr>
          <p:spPr bwMode="auto">
            <a:xfrm>
              <a:off x="3028" y="752"/>
              <a:ext cx="305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400" i="1">
                  <a:solidFill>
                    <a:srgbClr val="FF0000"/>
                  </a:solidFill>
                  <a:latin typeface="Verdana" pitchFamily="34" charset="0"/>
                </a:rPr>
                <a:t>ac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186" name="Rectangle 55"/>
            <p:cNvSpPr>
              <a:spLocks noChangeArrowheads="1"/>
            </p:cNvSpPr>
            <p:nvPr/>
          </p:nvSpPr>
          <p:spPr bwMode="auto">
            <a:xfrm>
              <a:off x="2280" y="752"/>
              <a:ext cx="16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400" i="1" dirty="0">
                  <a:solidFill>
                    <a:srgbClr val="FF0000"/>
                  </a:solidFill>
                  <a:latin typeface="Verdana" pitchFamily="34" charset="0"/>
                </a:rPr>
                <a:t>b</a:t>
              </a:r>
              <a:endParaRPr lang="ru-RU" dirty="0">
                <a:solidFill>
                  <a:srgbClr val="FF0000"/>
                </a:solidFill>
              </a:endParaRPr>
            </a:p>
          </p:txBody>
        </p:sp>
        <p:sp>
          <p:nvSpPr>
            <p:cNvPr id="6187" name="Rectangle 56"/>
            <p:cNvSpPr>
              <a:spLocks noChangeArrowheads="1"/>
            </p:cNvSpPr>
            <p:nvPr/>
          </p:nvSpPr>
          <p:spPr bwMode="auto">
            <a:xfrm>
              <a:off x="1731" y="752"/>
              <a:ext cx="20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400" i="1">
                  <a:solidFill>
                    <a:srgbClr val="FF0000"/>
                  </a:solidFill>
                  <a:latin typeface="Verdana" pitchFamily="34" charset="0"/>
                </a:rPr>
                <a:t>D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188" name="Rectangle 57"/>
            <p:cNvSpPr>
              <a:spLocks noChangeArrowheads="1"/>
            </p:cNvSpPr>
            <p:nvPr/>
          </p:nvSpPr>
          <p:spPr bwMode="auto">
            <a:xfrm>
              <a:off x="2853" y="752"/>
              <a:ext cx="173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400">
                  <a:solidFill>
                    <a:srgbClr val="FF0000"/>
                  </a:solidFill>
                  <a:latin typeface="Verdana" pitchFamily="34" charset="0"/>
                </a:rPr>
                <a:t>4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189" name="Rectangle 58"/>
            <p:cNvSpPr>
              <a:spLocks noChangeArrowheads="1"/>
            </p:cNvSpPr>
            <p:nvPr/>
          </p:nvSpPr>
          <p:spPr bwMode="auto">
            <a:xfrm>
              <a:off x="2449" y="768"/>
              <a:ext cx="8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1700">
                  <a:solidFill>
                    <a:srgbClr val="FF0000"/>
                  </a:solidFill>
                  <a:latin typeface="Verdana" pitchFamily="34" charset="0"/>
                </a:rPr>
                <a:t>2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190" name="Rectangle 59"/>
            <p:cNvSpPr>
              <a:spLocks noChangeArrowheads="1"/>
            </p:cNvSpPr>
            <p:nvPr/>
          </p:nvSpPr>
          <p:spPr bwMode="auto">
            <a:xfrm>
              <a:off x="2633" y="752"/>
              <a:ext cx="1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400">
                  <a:solidFill>
                    <a:srgbClr val="FF0000"/>
                  </a:solidFill>
                  <a:latin typeface="Symbol" pitchFamily="18" charset="2"/>
                </a:rPr>
                <a:t>-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191" name="Rectangle 60"/>
            <p:cNvSpPr>
              <a:spLocks noChangeArrowheads="1"/>
            </p:cNvSpPr>
            <p:nvPr/>
          </p:nvSpPr>
          <p:spPr bwMode="auto">
            <a:xfrm>
              <a:off x="2038" y="752"/>
              <a:ext cx="14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sz="3400" dirty="0">
                  <a:solidFill>
                    <a:srgbClr val="FF0000"/>
                  </a:solidFill>
                  <a:latin typeface="Symbol" pitchFamily="18" charset="2"/>
                </a:rPr>
                <a:t>=</a:t>
              </a: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251292" y="4149080"/>
            <a:ext cx="49688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/>
              <a:t>2) </a:t>
            </a:r>
            <a:r>
              <a:rPr lang="ru-RU" sz="2000" dirty="0" smtClean="0"/>
              <a:t>Если </a:t>
            </a:r>
            <a:r>
              <a:rPr lang="en-US" sz="2000" dirty="0"/>
              <a:t>D = 0</a:t>
            </a:r>
            <a:r>
              <a:rPr lang="ru-RU" sz="2000" dirty="0"/>
              <a:t>, то уравнение примет вид: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392872"/>
              </p:ext>
            </p:extLst>
          </p:nvPr>
        </p:nvGraphicFramePr>
        <p:xfrm>
          <a:off x="5362160" y="3973660"/>
          <a:ext cx="1655763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Формула" r:id="rId17" imgW="1180588" imgH="533169" progId="Equation.3">
                  <p:embed/>
                </p:oleObj>
              </mc:Choice>
              <mc:Fallback>
                <p:oleObj name="Формула" r:id="rId17" imgW="1180588" imgH="53316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2160" y="3973660"/>
                        <a:ext cx="1655763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103070"/>
              </p:ext>
            </p:extLst>
          </p:nvPr>
        </p:nvGraphicFramePr>
        <p:xfrm>
          <a:off x="5436096" y="4653136"/>
          <a:ext cx="15843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Формула" r:id="rId19" imgW="914400" imgH="457200" progId="Equation.3">
                  <p:embed/>
                </p:oleObj>
              </mc:Choice>
              <mc:Fallback>
                <p:oleObj name="Формула" r:id="rId19" imgW="914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653136"/>
                        <a:ext cx="15843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95891"/>
              </p:ext>
            </p:extLst>
          </p:nvPr>
        </p:nvGraphicFramePr>
        <p:xfrm>
          <a:off x="5508104" y="5373216"/>
          <a:ext cx="12969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Формула" r:id="rId21" imgW="749300" imgH="457200" progId="Equation.3">
                  <p:embed/>
                </p:oleObj>
              </mc:Choice>
              <mc:Fallback>
                <p:oleObj name="Формула" r:id="rId21" imgW="7493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373216"/>
                        <a:ext cx="1296988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272742" y="6093296"/>
            <a:ext cx="5413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 dirty="0"/>
              <a:t>3) Если </a:t>
            </a:r>
            <a:r>
              <a:rPr lang="en-US" sz="2000" dirty="0"/>
              <a:t>D&lt;0</a:t>
            </a:r>
            <a:r>
              <a:rPr lang="ru-RU" sz="2000" dirty="0"/>
              <a:t>, то уравнение не имеет корней.</a:t>
            </a:r>
          </a:p>
        </p:txBody>
      </p:sp>
    </p:spTree>
    <p:extLst>
      <p:ext uri="{BB962C8B-B14F-4D97-AF65-F5344CB8AC3E}">
        <p14:creationId xmlns:p14="http://schemas.microsoft.com/office/powerpoint/2010/main" val="258236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2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4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8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8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6" grpId="0"/>
      <p:bldP spid="24592" grpId="0"/>
      <p:bldP spid="24598" grpId="0"/>
      <p:bldP spid="49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1763688" y="3933056"/>
            <a:ext cx="5976664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ПСИХОДИДАКТИКА</a:t>
            </a:r>
            <a:endParaRPr lang="ru-RU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3734">
            <a:off x="2538124" y="2521060"/>
            <a:ext cx="11953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11560" y="666047"/>
            <a:ext cx="3240360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Психологические учения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8064" y="640530"/>
            <a:ext cx="3240360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Дидактические концепции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85766">
            <a:off x="5717067" y="2380567"/>
            <a:ext cx="1431925" cy="1347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6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100" dirty="0" smtClean="0">
                <a:solidFill>
                  <a:schemeClr val="tx2">
                    <a:lumMod val="25000"/>
                  </a:schemeClr>
                </a:solidFill>
              </a:rPr>
              <a:t>Мотивационный блок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3200" dirty="0" smtClean="0"/>
              <a:t>(историко-библиографический, игровой);</a:t>
            </a:r>
          </a:p>
          <a:p>
            <a:r>
              <a:rPr lang="ru-RU" sz="4100" dirty="0" smtClean="0">
                <a:solidFill>
                  <a:schemeClr val="tx2">
                    <a:lumMod val="25000"/>
                  </a:schemeClr>
                </a:solidFill>
              </a:rPr>
              <a:t>Блок формирования мышления</a:t>
            </a:r>
            <a:r>
              <a:rPr lang="ru-RU" sz="3200" dirty="0" smtClean="0"/>
              <a:t> (проблемный, программированный);</a:t>
            </a:r>
          </a:p>
          <a:p>
            <a:r>
              <a:rPr lang="ru-RU" sz="4100" dirty="0" smtClean="0">
                <a:solidFill>
                  <a:schemeClr val="tx2">
                    <a:lumMod val="25000"/>
                  </a:schemeClr>
                </a:solidFill>
              </a:rPr>
              <a:t>Блок системного усвоения </a:t>
            </a:r>
            <a:r>
              <a:rPr lang="ru-RU" sz="3200" dirty="0" smtClean="0"/>
              <a:t>(дискретный, системно-функциональный, системно-структурный, системно-логический, </a:t>
            </a:r>
            <a:r>
              <a:rPr lang="ru-RU" sz="3200" dirty="0" err="1" smtClean="0"/>
              <a:t>межпредметный</a:t>
            </a:r>
            <a:r>
              <a:rPr lang="ru-RU" sz="3200" dirty="0" smtClean="0"/>
              <a:t>);</a:t>
            </a:r>
          </a:p>
          <a:p>
            <a:r>
              <a:rPr lang="ru-RU" sz="4100" dirty="0" smtClean="0">
                <a:solidFill>
                  <a:schemeClr val="tx2">
                    <a:lumMod val="25000"/>
                  </a:schemeClr>
                </a:solidFill>
              </a:rPr>
              <a:t>Блок адаптации и стимулирования</a:t>
            </a:r>
            <a:r>
              <a:rPr lang="ru-RU" sz="32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3200" dirty="0" smtClean="0"/>
              <a:t>(индивидуально-дифференцированный, коммуникативный, демонстрационно-технический);</a:t>
            </a:r>
          </a:p>
          <a:p>
            <a:r>
              <a:rPr lang="ru-RU" sz="4100" dirty="0" smtClean="0">
                <a:solidFill>
                  <a:schemeClr val="tx2">
                    <a:lumMod val="25000"/>
                  </a:schemeClr>
                </a:solidFill>
              </a:rPr>
              <a:t>Моделирующий блок</a:t>
            </a:r>
            <a:r>
              <a:rPr lang="ru-RU" sz="46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3200" dirty="0" smtClean="0"/>
              <a:t>(задачный, модельный).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Методологические  подходы  </a:t>
            </a:r>
            <a:br>
              <a:rPr lang="ru-RU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ru-RU" sz="32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к обучению:</a:t>
            </a:r>
            <a:endParaRPr lang="ru-RU" sz="3200" b="1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70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Постановка конкретных дидактических целей;</a:t>
            </a:r>
          </a:p>
          <a:p>
            <a:r>
              <a:rPr lang="ru-RU" dirty="0" smtClean="0"/>
              <a:t>Выявление психических функций  личности, способствующих достижению этих целей;</a:t>
            </a:r>
          </a:p>
          <a:p>
            <a:r>
              <a:rPr lang="ru-RU" dirty="0" smtClean="0"/>
              <a:t>Оперативное преобразование учебного материала к виду, дающему возможность реализовывать выбранные функции личности и достигать дидактические цели;</a:t>
            </a:r>
          </a:p>
          <a:p>
            <a:r>
              <a:rPr lang="ru-RU" dirty="0" smtClean="0"/>
              <a:t>Выбор методов и средств, дающих возможность приведения учащихся в психическое состояние, способствующее с помощью преобразованного учебного материала в оптимальном режиме усваивать нужные знания и формировать понятия.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51216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</a:rPr>
              <a:t>Процесс  обучения с применением  выделенных методологических подходов основан на следующих методологических действиях:</a:t>
            </a:r>
            <a:endParaRPr lang="ru-RU" sz="3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6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Дискретный подход к обучению и усвоению знаний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Блок-схема: решение 4"/>
          <p:cNvSpPr/>
          <p:nvPr/>
        </p:nvSpPr>
        <p:spPr>
          <a:xfrm>
            <a:off x="2411217" y="1574351"/>
            <a:ext cx="4752528" cy="214394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Учебный материал</a:t>
            </a:r>
            <a:endParaRPr lang="ru-RU" sz="2400" dirty="0"/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7596336" y="2420888"/>
            <a:ext cx="1152128" cy="24592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976028" y="2436900"/>
            <a:ext cx="1080120" cy="23872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07704" y="4723402"/>
            <a:ext cx="2160240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Доминирующие</a:t>
            </a:r>
          </a:p>
          <a:p>
            <a:pPr algn="ctr"/>
            <a:r>
              <a:rPr lang="ru-RU" dirty="0" smtClean="0"/>
              <a:t>элементы знаний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610" y="4723403"/>
            <a:ext cx="2194750" cy="168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24128" y="5228329"/>
            <a:ext cx="2016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Второстепенные элементы 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83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Общая структура системно-функционального подхода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9193" y="1678680"/>
            <a:ext cx="5038033" cy="552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Анализ структуры и выделение элементов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46666" y="2551890"/>
            <a:ext cx="5040560" cy="340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Выделение  функций  элементов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84476" y="3236963"/>
            <a:ext cx="50405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Систематизация  по  общности функ</a:t>
            </a:r>
            <a:r>
              <a:rPr lang="ru-RU" dirty="0" smtClean="0"/>
              <a:t>ций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66669" y="3885920"/>
            <a:ext cx="50405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Формализация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84476" y="4585344"/>
            <a:ext cx="50265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Синтез  правил  системного  усвоения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9734" y="5661248"/>
            <a:ext cx="295232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Обучение  правилам системного  усвоения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171578" y="5661248"/>
            <a:ext cx="280831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Обучение  методам системного  усвоения</a:t>
            </a:r>
            <a:endParaRPr lang="ru-RU" sz="2000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2447764" y="5024170"/>
            <a:ext cx="54006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196" y="5033306"/>
            <a:ext cx="634039" cy="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Стрелка вниз 21"/>
          <p:cNvSpPr/>
          <p:nvPr/>
        </p:nvSpPr>
        <p:spPr>
          <a:xfrm>
            <a:off x="4555691" y="2268596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593501" y="2930784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586949" y="3615527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586746" y="4293096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углом вверх 27"/>
          <p:cNvSpPr/>
          <p:nvPr/>
        </p:nvSpPr>
        <p:spPr>
          <a:xfrm rot="16200000">
            <a:off x="5546580" y="3351272"/>
            <a:ext cx="388843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3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109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Общая структура системно-функционального подхода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10489" y="1916832"/>
            <a:ext cx="5038033" cy="552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Анализ структуры  состава знания учебного материала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03127" y="2852936"/>
            <a:ext cx="5040560" cy="545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Выделение  его элементов и их функций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10489" y="3789040"/>
            <a:ext cx="50405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Систематизация  по  общности функ</a:t>
            </a:r>
            <a:r>
              <a:rPr lang="ru-RU" dirty="0" smtClean="0"/>
              <a:t>ций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03127" y="4581128"/>
            <a:ext cx="5040560" cy="730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Классификация в соответствии со структурой изучаемых тем</a:t>
            </a:r>
            <a:endParaRPr lang="ru-RU" sz="20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4535318" y="2575501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537616" y="3481090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558295" y="4265374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4152" y="1539044"/>
            <a:ext cx="8008286" cy="44999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28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2"/>
                </a:solidFill>
              </a:rPr>
              <a:t>Основы системно-логического подхода</a:t>
            </a:r>
            <a:endParaRPr lang="ru-RU" sz="3200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67133" y="1124744"/>
            <a:ext cx="5038033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Выделить наиболее существенные элементы, разбив материала на части, каждая из которых доступна для понимания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00873" y="2228216"/>
            <a:ext cx="5040560" cy="447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Освободить части от излишней информации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7751" y="2878682"/>
            <a:ext cx="5040560" cy="664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Расположить в логике, соответствующей порядку выводимости одного элемента знания из другого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98047" y="3775483"/>
            <a:ext cx="5040560" cy="365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Пронумеровать</a:t>
            </a:r>
            <a:endParaRPr lang="ru-RU" sz="1600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4335715" y="2025206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376011" y="2675672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343833" y="3543001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68370" y="1032852"/>
            <a:ext cx="8008286" cy="5636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64606" y="4384154"/>
            <a:ext cx="5040560" cy="791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мере возможности дополнительно показать логику с помощью различных знаков, стрелок, рамок и других графических средств</a:t>
            </a:r>
            <a:endParaRPr lang="ru-RU" sz="16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335715" y="4140742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376011" y="5175653"/>
            <a:ext cx="484632" cy="203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067133" y="5390999"/>
            <a:ext cx="5040560" cy="1174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Содержание каждого блока сделать кратким, изобразив его по мере возможности с помощью знаков и рисунков, снабженных ключевыми словами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102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Соединение психологических и дидактических концепций в школьном процессе обучения посредством разработки </a:t>
            </a:r>
            <a:r>
              <a:rPr lang="ru-RU" sz="3200" dirty="0" err="1" smtClean="0"/>
              <a:t>психодидактических</a:t>
            </a:r>
            <a:r>
              <a:rPr lang="ru-RU" sz="3200" dirty="0" smtClean="0"/>
              <a:t> пакетов по каждой теме учебного предмета, реализующих все методологические подходы к обучению.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2"/>
                </a:solidFill>
              </a:rPr>
              <a:t>Основная задача и конечная цель </a:t>
            </a:r>
            <a:r>
              <a:rPr lang="ru-RU" sz="3600" dirty="0" err="1" smtClean="0">
                <a:solidFill>
                  <a:schemeClr val="bg2"/>
                </a:solidFill>
              </a:rPr>
              <a:t>психодидактики</a:t>
            </a:r>
            <a:r>
              <a:rPr lang="ru-RU" sz="3600" dirty="0" smtClean="0">
                <a:solidFill>
                  <a:schemeClr val="bg2"/>
                </a:solidFill>
              </a:rPr>
              <a:t>: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9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319</TotalTime>
  <Words>497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Бумажная</vt:lpstr>
      <vt:lpstr>Формула</vt:lpstr>
      <vt:lpstr>Психодидактика:  новые технологии  в преподавании математики</vt:lpstr>
      <vt:lpstr>Презентация PowerPoint</vt:lpstr>
      <vt:lpstr>Методологические  подходы   к обучению:</vt:lpstr>
      <vt:lpstr>Процесс  обучения с применением  выделенных методологических подходов основан на следующих методологических действиях:</vt:lpstr>
      <vt:lpstr>Дискретный подход к обучению и усвоению знаний</vt:lpstr>
      <vt:lpstr>Общая структура системно-функционального подхода</vt:lpstr>
      <vt:lpstr>Общая структура системно-функционального подхода</vt:lpstr>
      <vt:lpstr>Основы системно-логического подхода</vt:lpstr>
      <vt:lpstr>Основная задача и конечная цель психодидактики:</vt:lpstr>
      <vt:lpstr>Доминирующие  элементы  знания</vt:lpstr>
      <vt:lpstr>Структурная схема</vt:lpstr>
      <vt:lpstr>Логическая схема Вывод формулы корней квадратного уравнения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Психодидактика:  новые технологии в преподавании физики и математики</dc:title>
  <dc:creator>User</dc:creator>
  <cp:lastModifiedBy>User</cp:lastModifiedBy>
  <cp:revision>29</cp:revision>
  <dcterms:created xsi:type="dcterms:W3CDTF">2013-10-07T16:53:51Z</dcterms:created>
  <dcterms:modified xsi:type="dcterms:W3CDTF">2015-01-05T12:32:53Z</dcterms:modified>
</cp:coreProperties>
</file>