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F6EC28-8937-4137-9D4A-02CFD1BB5EEE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9E35BE-088C-410E-81D6-0837F1B911A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9E35BE-088C-410E-81D6-0837F1B911A0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8CC07-85F5-4B8B-A63D-DCD6BBC67591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03EFE-B6B8-4B3B-823F-43E5F880F3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8CC07-85F5-4B8B-A63D-DCD6BBC67591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03EFE-B6B8-4B3B-823F-43E5F880F3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8CC07-85F5-4B8B-A63D-DCD6BBC67591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03EFE-B6B8-4B3B-823F-43E5F880F3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8CC07-85F5-4B8B-A63D-DCD6BBC67591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03EFE-B6B8-4B3B-823F-43E5F880F3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8CC07-85F5-4B8B-A63D-DCD6BBC67591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03EFE-B6B8-4B3B-823F-43E5F880F3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8CC07-85F5-4B8B-A63D-DCD6BBC67591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03EFE-B6B8-4B3B-823F-43E5F880F3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8CC07-85F5-4B8B-A63D-DCD6BBC67591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03EFE-B6B8-4B3B-823F-43E5F880F3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8CC07-85F5-4B8B-A63D-DCD6BBC67591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03EFE-B6B8-4B3B-823F-43E5F880F3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8CC07-85F5-4B8B-A63D-DCD6BBC67591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03EFE-B6B8-4B3B-823F-43E5F880F3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8CC07-85F5-4B8B-A63D-DCD6BBC67591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03EFE-B6B8-4B3B-823F-43E5F880F3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8CC07-85F5-4B8B-A63D-DCD6BBC67591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6403EFE-B6B8-4B3B-823F-43E5F880F3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788CC07-85F5-4B8B-A63D-DCD6BBC67591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6403EFE-B6B8-4B3B-823F-43E5F880F32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dissolv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Логопедическое занятие</a:t>
            </a:r>
            <a:br>
              <a:rPr lang="ru-RU" dirty="0" smtClean="0"/>
            </a:br>
            <a:r>
              <a:rPr lang="ru-RU" sz="4900" dirty="0" smtClean="0"/>
              <a:t>«Дифференциация </a:t>
            </a:r>
            <a:r>
              <a:rPr lang="ru-RU" sz="4900" smtClean="0"/>
              <a:t>гласных О-Ё»</a:t>
            </a:r>
            <a:endParaRPr lang="ru-RU" sz="49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1800" dirty="0" smtClean="0"/>
              <a:t>                                                </a:t>
            </a:r>
            <a:r>
              <a:rPr lang="ru-RU" sz="1800" dirty="0" smtClean="0"/>
              <a:t>подготовила: учитель- </a:t>
            </a:r>
            <a:r>
              <a:rPr lang="ru-RU" sz="1800" dirty="0" err="1" smtClean="0"/>
              <a:t>логопед:Абдуллаева</a:t>
            </a:r>
            <a:r>
              <a:rPr lang="ru-RU" sz="1800" dirty="0" smtClean="0"/>
              <a:t> Г.З.</a:t>
            </a:r>
          </a:p>
          <a:p>
            <a:r>
              <a:rPr lang="ru-RU" sz="1800" dirty="0" smtClean="0"/>
              <a:t> </a:t>
            </a:r>
            <a:r>
              <a:rPr lang="ru-RU" sz="1800" dirty="0" smtClean="0"/>
              <a:t>                                                                  МБОУ»</a:t>
            </a:r>
            <a:r>
              <a:rPr lang="ru-RU" sz="1800" dirty="0" err="1" smtClean="0"/>
              <a:t>Трехпротокская</a:t>
            </a:r>
            <a:r>
              <a:rPr lang="ru-RU" sz="1800" dirty="0" smtClean="0"/>
              <a:t> СОШ»</a:t>
            </a:r>
            <a:endParaRPr lang="ru-RU" sz="1800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2428868"/>
            <a:ext cx="3857652" cy="4071966"/>
          </a:xfrm>
        </p:spPr>
      </p:pic>
      <p:pic>
        <p:nvPicPr>
          <p:cNvPr id="5" name="Рисунок 4" descr="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2500306"/>
            <a:ext cx="3929090" cy="3857652"/>
          </a:xfrm>
          <a:prstGeom prst="rect">
            <a:avLst/>
          </a:prstGeom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Трав копытами касаясь</a:t>
            </a:r>
            <a:br>
              <a:rPr lang="ru-RU" dirty="0" smtClean="0"/>
            </a:br>
            <a:r>
              <a:rPr lang="ru-RU" dirty="0" smtClean="0"/>
              <a:t>Ходит по лесу красавец,</a:t>
            </a:r>
            <a:br>
              <a:rPr lang="ru-RU" dirty="0" smtClean="0"/>
            </a:br>
            <a:r>
              <a:rPr lang="ru-RU" dirty="0" smtClean="0"/>
              <a:t>Ходит смело и легко,</a:t>
            </a:r>
            <a:br>
              <a:rPr lang="ru-RU" dirty="0" smtClean="0"/>
            </a:br>
            <a:r>
              <a:rPr lang="ru-RU" dirty="0" smtClean="0"/>
              <a:t>Рога раскинув широко. </a:t>
            </a:r>
          </a:p>
          <a:p>
            <a:r>
              <a:rPr lang="ru-RU" dirty="0" smtClean="0"/>
              <a:t>                                                   </a:t>
            </a:r>
            <a:endParaRPr lang="ru-RU" dirty="0"/>
          </a:p>
        </p:txBody>
      </p:sp>
      <p:pic>
        <p:nvPicPr>
          <p:cNvPr id="4" name="Рисунок 3" descr="990- red-deer-Cervus-elaphus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7752" y="3286124"/>
            <a:ext cx="3951922" cy="296394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Под кустами,</a:t>
            </a:r>
            <a:br>
              <a:rPr lang="ru-RU" sz="3200" dirty="0" smtClean="0"/>
            </a:br>
            <a:r>
              <a:rPr lang="ru-RU" sz="3200" dirty="0" smtClean="0"/>
              <a:t>Под ёлками катится</a:t>
            </a:r>
            <a:br>
              <a:rPr lang="ru-RU" sz="3200" dirty="0" smtClean="0"/>
            </a:br>
            <a:r>
              <a:rPr lang="ru-RU" sz="3200" dirty="0" smtClean="0"/>
              <a:t>Клубочек с иголками</a:t>
            </a:r>
            <a:endParaRPr lang="ru-RU" sz="3200" dirty="0"/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876" y="3500438"/>
            <a:ext cx="3143272" cy="2643206"/>
          </a:xfrm>
          <a:prstGeom prst="rect">
            <a:avLst/>
          </a:prstGeom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8000" dirty="0" smtClean="0">
                <a:solidFill>
                  <a:srgbClr val="FF0000"/>
                </a:solidFill>
              </a:rPr>
              <a:t>О</a:t>
            </a:r>
            <a:r>
              <a:rPr lang="ru-RU" sz="8000" dirty="0" smtClean="0"/>
              <a:t>лень</a:t>
            </a:r>
          </a:p>
          <a:p>
            <a:r>
              <a:rPr lang="ru-RU" sz="8000" dirty="0" smtClean="0">
                <a:solidFill>
                  <a:srgbClr val="FF0000"/>
                </a:solidFill>
              </a:rPr>
              <a:t>Ё</a:t>
            </a:r>
            <a:r>
              <a:rPr lang="ru-RU" sz="8000" dirty="0" smtClean="0"/>
              <a:t>жик</a:t>
            </a:r>
            <a:endParaRPr lang="ru-RU" sz="80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1010457" y="809012"/>
            <a:ext cx="6400800" cy="5073744"/>
          </a:xfrm>
          <a:prstGeom prst="rect">
            <a:avLst/>
          </a:prstGeom>
        </p:spPr>
        <p:txBody>
          <a:bodyPr/>
          <a:lstStyle/>
          <a:p>
            <a:pPr marL="45720" indent="0">
              <a:buNone/>
            </a:pPr>
            <a:r>
              <a:rPr lang="ru-RU" sz="3600" dirty="0"/>
              <a:t>З</a:t>
            </a:r>
            <a:r>
              <a:rPr lang="ru-RU" sz="3600" dirty="0" smtClean="0"/>
              <a:t>вук О – буква О</a:t>
            </a:r>
          </a:p>
          <a:p>
            <a:pPr marL="45720" indent="0">
              <a:buNone/>
            </a:pPr>
            <a:r>
              <a:rPr lang="ru-RU" sz="3600" dirty="0"/>
              <a:t>З</a:t>
            </a:r>
            <a:r>
              <a:rPr lang="ru-RU" sz="3600" dirty="0" smtClean="0"/>
              <a:t>вук Й+О – буква Ё</a:t>
            </a:r>
          </a:p>
          <a:p>
            <a:pPr marL="45720" indent="0">
              <a:buNone/>
            </a:pPr>
            <a:endParaRPr lang="ru-RU" sz="3600" dirty="0" smtClean="0"/>
          </a:p>
          <a:p>
            <a:pPr marL="45720" indent="0">
              <a:buNone/>
            </a:pPr>
            <a:endParaRPr lang="ru-RU" sz="3600" dirty="0"/>
          </a:p>
          <a:p>
            <a:pPr marL="45720" indent="0">
              <a:buNone/>
            </a:pPr>
            <a:endParaRPr lang="ru-RU" sz="3600" dirty="0" smtClean="0"/>
          </a:p>
          <a:p>
            <a:pPr marL="45720" indent="0">
              <a:buNone/>
            </a:pPr>
            <a:endParaRPr lang="ru-RU" dirty="0" smtClean="0"/>
          </a:p>
          <a:p>
            <a:pPr marL="45720" indent="0">
              <a:buNone/>
            </a:pPr>
            <a:endParaRPr lang="ru-RU" dirty="0" smtClean="0"/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296404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b="1" dirty="0" smtClean="0"/>
          </a:p>
          <a:p>
            <a:endParaRPr lang="ru-RU" b="1" dirty="0" smtClean="0"/>
          </a:p>
          <a:p>
            <a:r>
              <a:rPr lang="ru-RU" sz="6600" b="1" dirty="0" smtClean="0">
                <a:solidFill>
                  <a:srgbClr val="FF0000"/>
                </a:solidFill>
              </a:rPr>
              <a:t>а, о, у, </a:t>
            </a:r>
            <a:r>
              <a:rPr lang="ru-RU" sz="6600" b="1" dirty="0" err="1" smtClean="0">
                <a:solidFill>
                  <a:srgbClr val="FF0000"/>
                </a:solidFill>
              </a:rPr>
              <a:t>ы</a:t>
            </a:r>
            <a:r>
              <a:rPr lang="ru-RU" sz="6600" b="1" dirty="0" smtClean="0">
                <a:solidFill>
                  <a:srgbClr val="FF0000"/>
                </a:solidFill>
              </a:rPr>
              <a:t>, э</a:t>
            </a:r>
          </a:p>
          <a:p>
            <a:endParaRPr lang="ru-RU" b="1" dirty="0" smtClean="0"/>
          </a:p>
          <a:p>
            <a:r>
              <a:rPr lang="ru-RU" sz="6000" b="1" dirty="0" smtClean="0">
                <a:solidFill>
                  <a:srgbClr val="FF0000"/>
                </a:solidFill>
              </a:rPr>
              <a:t>я, </a:t>
            </a:r>
            <a:r>
              <a:rPr lang="ru-RU" sz="6000" b="1" dirty="0" err="1" smtClean="0">
                <a:solidFill>
                  <a:srgbClr val="FF0000"/>
                </a:solidFill>
              </a:rPr>
              <a:t>ю</a:t>
            </a:r>
            <a:r>
              <a:rPr lang="ru-RU" sz="6000" b="1" dirty="0" smtClean="0">
                <a:solidFill>
                  <a:srgbClr val="FF0000"/>
                </a:solidFill>
              </a:rPr>
              <a:t>, ё, и, е. </a:t>
            </a:r>
            <a:endParaRPr lang="ru-RU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Нос –   нёс</a:t>
            </a:r>
            <a:br>
              <a:rPr lang="ru-RU" sz="3600" dirty="0" smtClean="0"/>
            </a:br>
            <a:r>
              <a:rPr lang="ru-RU" sz="3600" dirty="0" smtClean="0"/>
              <a:t>Вол –    вёл  </a:t>
            </a:r>
            <a:br>
              <a:rPr lang="ru-RU" sz="3600" dirty="0" smtClean="0"/>
            </a:br>
            <a:r>
              <a:rPr lang="ru-RU" sz="3600" dirty="0" smtClean="0"/>
              <a:t>Воз –    вёз  </a:t>
            </a:r>
            <a:br>
              <a:rPr lang="ru-RU" sz="3600" dirty="0" smtClean="0"/>
            </a:br>
            <a:r>
              <a:rPr lang="ru-RU" sz="3600" dirty="0" smtClean="0"/>
              <a:t>ров –    рёв  </a:t>
            </a:r>
            <a:br>
              <a:rPr lang="ru-RU" sz="3600" dirty="0" smtClean="0"/>
            </a:br>
            <a:r>
              <a:rPr lang="ru-RU" sz="3600" dirty="0" smtClean="0"/>
              <a:t>рад –    ряд</a:t>
            </a:r>
            <a:br>
              <a:rPr lang="ru-RU" sz="3600" dirty="0" smtClean="0"/>
            </a:br>
            <a:r>
              <a:rPr lang="ru-RU" sz="3600" dirty="0" smtClean="0"/>
              <a:t>тук –    тюк </a:t>
            </a:r>
            <a:endParaRPr lang="ru-RU" sz="3600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10400"/>
          </a:xfrm>
        </p:spPr>
        <p:txBody>
          <a:bodyPr/>
          <a:lstStyle/>
          <a:p>
            <a:r>
              <a:rPr lang="ru-RU" dirty="0" smtClean="0"/>
              <a:t>Вставить </a:t>
            </a:r>
            <a:r>
              <a:rPr lang="ru-RU" dirty="0" err="1" smtClean="0"/>
              <a:t>о-ё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928926" y="2643182"/>
            <a:ext cx="2197283" cy="100013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_ </a:t>
            </a:r>
            <a:r>
              <a:rPr lang="ru-RU" sz="3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кно</a:t>
            </a:r>
            <a:r>
              <a:rPr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endParaRPr lang="ru-RU" sz="32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6429388" y="1935480"/>
            <a:ext cx="2257412" cy="99345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</a:t>
            </a:r>
            <a:r>
              <a:rPr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_ да</a:t>
            </a:r>
            <a:endParaRPr lang="ru-RU" sz="3200" b="1" dirty="0">
              <a:ln w="1905">
                <a:solidFill>
                  <a:schemeClr val="tx1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67648" y="2857497"/>
            <a:ext cx="2197283" cy="131696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_ </a:t>
            </a:r>
            <a:r>
              <a:rPr lang="ru-RU" sz="3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лка</a:t>
            </a:r>
            <a:r>
              <a:rPr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endParaRPr lang="ru-RU" sz="3200" dirty="0"/>
          </a:p>
        </p:txBody>
      </p:sp>
      <p:sp>
        <p:nvSpPr>
          <p:cNvPr id="7" name="Овал 6"/>
          <p:cNvSpPr/>
          <p:nvPr/>
        </p:nvSpPr>
        <p:spPr>
          <a:xfrm>
            <a:off x="6000760" y="4000504"/>
            <a:ext cx="2158305" cy="117409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кл_н</a:t>
            </a:r>
            <a:endParaRPr lang="ru-RU" sz="3200" b="1" dirty="0">
              <a:ln w="1905">
                <a:solidFill>
                  <a:schemeClr val="tx1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071802" y="4572008"/>
            <a:ext cx="2158305" cy="117409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к_в_р</a:t>
            </a:r>
            <a:endParaRPr lang="ru-RU" sz="3200" b="1" dirty="0">
              <a:ln w="1905">
                <a:solidFill>
                  <a:schemeClr val="tx1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364878" y="2123788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_</a:t>
            </a:r>
            <a:endParaRPr lang="ru-RU" sz="3200" b="1" dirty="0">
              <a:ln w="1905">
                <a:solidFill>
                  <a:prstClr val="black"/>
                </a:solidFill>
              </a:ln>
              <a:gradFill>
                <a:gsLst>
                  <a:gs pos="0">
                    <a:srgbClr val="A5C249">
                      <a:shade val="20000"/>
                      <a:satMod val="200000"/>
                    </a:srgbClr>
                  </a:gs>
                  <a:gs pos="78000">
                    <a:srgbClr val="A5C249">
                      <a:tint val="90000"/>
                      <a:shade val="89000"/>
                      <a:satMod val="220000"/>
                    </a:srgbClr>
                  </a:gs>
                  <a:gs pos="100000">
                    <a:srgbClr val="A5C249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 себя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4800" dirty="0" smtClean="0">
                <a:solidFill>
                  <a:srgbClr val="FF0000"/>
                </a:solidFill>
              </a:rPr>
              <a:t>Ё</a:t>
            </a:r>
            <a:r>
              <a:rPr lang="ru-RU" sz="4800" dirty="0" smtClean="0"/>
              <a:t>лка               </a:t>
            </a:r>
            <a:r>
              <a:rPr lang="ru-RU" sz="4800" dirty="0" smtClean="0">
                <a:solidFill>
                  <a:srgbClr val="FF0000"/>
                </a:solidFill>
              </a:rPr>
              <a:t>О</a:t>
            </a:r>
            <a:r>
              <a:rPr lang="ru-RU" sz="4800" dirty="0" smtClean="0"/>
              <a:t>кно</a:t>
            </a:r>
          </a:p>
          <a:p>
            <a:pPr>
              <a:buNone/>
            </a:pPr>
            <a:r>
              <a:rPr lang="ru-RU" sz="4800" dirty="0" smtClean="0"/>
              <a:t>Кл</a:t>
            </a:r>
            <a:r>
              <a:rPr lang="ru-RU" sz="4800" dirty="0" smtClean="0">
                <a:solidFill>
                  <a:srgbClr val="FF0000"/>
                </a:solidFill>
              </a:rPr>
              <a:t>ё</a:t>
            </a:r>
            <a:r>
              <a:rPr lang="ru-RU" sz="4800" dirty="0" smtClean="0"/>
              <a:t>н              Вод</a:t>
            </a:r>
            <a:r>
              <a:rPr lang="ru-RU" sz="4800" dirty="0" smtClean="0">
                <a:solidFill>
                  <a:srgbClr val="FF0000"/>
                </a:solidFill>
              </a:rPr>
              <a:t>а</a:t>
            </a:r>
            <a:r>
              <a:rPr lang="ru-RU" sz="4800" dirty="0" smtClean="0"/>
              <a:t>   </a:t>
            </a:r>
          </a:p>
          <a:p>
            <a:pPr>
              <a:buNone/>
            </a:pPr>
            <a:r>
              <a:rPr lang="ru-RU" sz="4800" dirty="0" smtClean="0"/>
              <a:t>К</a:t>
            </a:r>
            <a:r>
              <a:rPr lang="ru-RU" sz="4800" dirty="0" smtClean="0">
                <a:solidFill>
                  <a:srgbClr val="FF0000"/>
                </a:solidFill>
              </a:rPr>
              <a:t>о</a:t>
            </a:r>
            <a:r>
              <a:rPr lang="ru-RU" sz="4800" dirty="0" smtClean="0"/>
              <a:t>в</a:t>
            </a:r>
            <a:r>
              <a:rPr lang="ru-RU" sz="4800" dirty="0" smtClean="0">
                <a:solidFill>
                  <a:srgbClr val="FF0000"/>
                </a:solidFill>
              </a:rPr>
              <a:t>ё</a:t>
            </a:r>
            <a:r>
              <a:rPr lang="ru-RU" sz="4800" dirty="0" smtClean="0"/>
              <a:t>р</a:t>
            </a:r>
            <a:endParaRPr lang="ru-RU" sz="4800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125</TotalTime>
  <Words>73</Words>
  <Application>Microsoft Office PowerPoint</Application>
  <PresentationFormat>Экран (4:3)</PresentationFormat>
  <Paragraphs>39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Логопедическое занятие «Дифференциация гласных О-Ё»</vt:lpstr>
      <vt:lpstr>Слайд 2</vt:lpstr>
      <vt:lpstr>Слайд 3</vt:lpstr>
      <vt:lpstr>Слайд 4</vt:lpstr>
      <vt:lpstr>Слайд 5</vt:lpstr>
      <vt:lpstr>Слайд 6</vt:lpstr>
      <vt:lpstr>Слайд 7</vt:lpstr>
      <vt:lpstr>Вставить о-ё</vt:lpstr>
      <vt:lpstr>Проверь себя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Логопедическое занятие «Дифференциация гласных О-Ё»</dc:title>
  <dc:creator>123</dc:creator>
  <cp:lastModifiedBy>123</cp:lastModifiedBy>
  <cp:revision>3</cp:revision>
  <dcterms:created xsi:type="dcterms:W3CDTF">2014-12-15T18:16:58Z</dcterms:created>
  <dcterms:modified xsi:type="dcterms:W3CDTF">2014-12-17T06:06:03Z</dcterms:modified>
</cp:coreProperties>
</file>