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94" r:id="rId7"/>
    <p:sldId id="260" r:id="rId8"/>
    <p:sldId id="261" r:id="rId9"/>
    <p:sldId id="262" r:id="rId10"/>
    <p:sldId id="283" r:id="rId11"/>
    <p:sldId id="284" r:id="rId12"/>
    <p:sldId id="292" r:id="rId13"/>
    <p:sldId id="293" r:id="rId14"/>
    <p:sldId id="285" r:id="rId15"/>
    <p:sldId id="263" r:id="rId16"/>
    <p:sldId id="286" r:id="rId17"/>
    <p:sldId id="287" r:id="rId18"/>
    <p:sldId id="289" r:id="rId19"/>
    <p:sldId id="290" r:id="rId20"/>
    <p:sldId id="288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91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  <a:srgbClr val="0099FF"/>
    <a:srgbClr val="0066FF"/>
    <a:srgbClr val="3366FF"/>
    <a:srgbClr val="3419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inline_popup('1164981931822537831')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javascript:inline_popup('1164981819282244808');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5.jpeg"/><Relationship Id="rId7" Type="http://schemas.openxmlformats.org/officeDocument/2006/relationships/image" Target="../media/image56.png"/><Relationship Id="rId12" Type="http://schemas.openxmlformats.org/officeDocument/2006/relationships/image" Target="../media/image7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image" Target="../media/image63.jpeg"/><Relationship Id="rId5" Type="http://schemas.openxmlformats.org/officeDocument/2006/relationships/image" Target="../media/image48.png"/><Relationship Id="rId10" Type="http://schemas.openxmlformats.org/officeDocument/2006/relationships/image" Target="../media/image61.jpeg"/><Relationship Id="rId4" Type="http://schemas.openxmlformats.org/officeDocument/2006/relationships/image" Target="../media/image46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6">
                <a:lumMod val="75000"/>
              </a:schemeClr>
            </a:gs>
            <a:gs pos="77000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27684">
            <a:off x="1660400" y="961677"/>
            <a:ext cx="6670414" cy="9144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Священные животные Древнего Египта в украшениях и предметах быта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5486400" cy="1219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341902"/>
                </a:solidFill>
              </a:rPr>
              <a:t>Учитель ИЗО, черчения и МХК </a:t>
            </a:r>
          </a:p>
          <a:p>
            <a:pPr algn="r"/>
            <a:r>
              <a:rPr lang="ru-RU" sz="2400" b="1" dirty="0" smtClean="0">
                <a:solidFill>
                  <a:srgbClr val="341902"/>
                </a:solidFill>
              </a:rPr>
              <a:t>Мошенец Татьяна Валерьевна</a:t>
            </a:r>
          </a:p>
          <a:p>
            <a:pPr algn="r"/>
            <a:r>
              <a:rPr lang="ru-RU" sz="2000" b="1" dirty="0" smtClean="0">
                <a:solidFill>
                  <a:srgbClr val="341902"/>
                </a:solidFill>
              </a:rPr>
              <a:t>МБОУ «СОШ №26» г. Зима, Иркутской области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7" name="Picture 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0227">
            <a:off x="887277" y="4943013"/>
            <a:ext cx="1026210" cy="79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oldegypt.info/system/thumb.php?type=inline&amp;img_id=1164981931822537831">
            <a:hlinkClick r:id="rId3"/>
          </p:cNvPr>
          <p:cNvPicPr/>
          <p:nvPr/>
        </p:nvPicPr>
        <p:blipFill>
          <a:blip r:embed="rId4"/>
          <a:srcRect t="21908" b="21908"/>
          <a:stretch>
            <a:fillRect/>
          </a:stretch>
        </p:blipFill>
        <p:spPr bwMode="auto">
          <a:xfrm>
            <a:off x="2819400" y="2514600"/>
            <a:ext cx="3429000" cy="1905000"/>
          </a:xfrm>
          <a:prstGeom prst="round2DiagRect">
            <a:avLst>
              <a:gd name="adj1" fmla="val 28975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257800"/>
            <a:ext cx="7162800" cy="7620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Украшения древнего Египта</a:t>
            </a:r>
            <a:endParaRPr lang="ru-RU" dirty="0"/>
          </a:p>
        </p:txBody>
      </p:sp>
      <p:pic>
        <p:nvPicPr>
          <p:cNvPr id="3" name="Рисунок 2" descr="img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48000"/>
            <a:ext cx="16764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://festival.1september.ru/articles/591302/img6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124200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914400"/>
            <a:ext cx="2365705" cy="186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57600" y="2362200"/>
            <a:ext cx="2133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Капсула-амулет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914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53200" y="2209800"/>
            <a:ext cx="1447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пряжка</a:t>
            </a:r>
            <a:endParaRPr lang="ru-RU" sz="2400" dirty="0"/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914400"/>
            <a:ext cx="2133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95400" y="1143000"/>
            <a:ext cx="105484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диадема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41902"/>
                </a:solidFill>
              </a:rPr>
              <a:t>Декоративная символика Древнего Египта </a:t>
            </a:r>
            <a:endParaRPr lang="ru-RU" sz="3200" b="1" dirty="0">
              <a:solidFill>
                <a:srgbClr val="34190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600200"/>
            <a:ext cx="3048000" cy="41910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341902"/>
                </a:solidFill>
              </a:rPr>
              <a:t>Лотос</a:t>
            </a:r>
            <a:r>
              <a:rPr lang="ru-RU" sz="4400" dirty="0" smtClean="0"/>
              <a:t> </a:t>
            </a:r>
          </a:p>
          <a:p>
            <a:r>
              <a:rPr lang="ru-RU" sz="4400" b="1" dirty="0" smtClean="0">
                <a:solidFill>
                  <a:srgbClr val="341902"/>
                </a:solidFill>
              </a:rPr>
              <a:t>Скарабей</a:t>
            </a:r>
            <a:r>
              <a:rPr lang="ru-RU" sz="4400" dirty="0" smtClean="0"/>
              <a:t> </a:t>
            </a:r>
            <a:endParaRPr lang="ru-RU" sz="800" dirty="0" smtClean="0"/>
          </a:p>
          <a:p>
            <a:r>
              <a:rPr lang="ru-RU" sz="4400" b="1" dirty="0" smtClean="0">
                <a:solidFill>
                  <a:srgbClr val="341902"/>
                </a:solidFill>
              </a:rPr>
              <a:t>Глаз</a:t>
            </a:r>
            <a:r>
              <a:rPr lang="ru-RU" sz="4400" dirty="0" smtClean="0"/>
              <a:t> </a:t>
            </a:r>
            <a:endParaRPr lang="ru-RU" sz="900" dirty="0" smtClean="0"/>
          </a:p>
          <a:p>
            <a:r>
              <a:rPr lang="ru-RU" sz="4400" b="1" dirty="0" smtClean="0">
                <a:solidFill>
                  <a:srgbClr val="341902"/>
                </a:solidFill>
              </a:rPr>
              <a:t>Шар</a:t>
            </a:r>
            <a:r>
              <a:rPr lang="ru-RU" sz="4400" dirty="0" smtClean="0"/>
              <a:t>  </a:t>
            </a:r>
            <a:endParaRPr lang="ru-RU" sz="1200" dirty="0" smtClean="0"/>
          </a:p>
          <a:p>
            <a:r>
              <a:rPr lang="ru-RU" sz="4400" b="1" dirty="0" smtClean="0">
                <a:solidFill>
                  <a:srgbClr val="341902"/>
                </a:solidFill>
              </a:rPr>
              <a:t>Ладья</a:t>
            </a:r>
            <a:r>
              <a:rPr lang="ru-RU" sz="4400" dirty="0" smtClean="0"/>
              <a:t>  </a:t>
            </a:r>
            <a:endParaRPr lang="ru-RU" sz="4400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2501872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961615" cy="86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9756" t="8108" r="12195" b="8108"/>
          <a:stretch>
            <a:fillRect/>
          </a:stretch>
        </p:blipFill>
        <p:spPr bwMode="auto">
          <a:xfrm>
            <a:off x="1295400" y="2895600"/>
            <a:ext cx="17526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5"/>
          <a:srcRect l="18680" t="25973" r="70621" b="69255"/>
          <a:stretch>
            <a:fillRect/>
          </a:stretch>
        </p:blipFill>
        <p:spPr bwMode="auto">
          <a:xfrm>
            <a:off x="2895600" y="3810000"/>
            <a:ext cx="12954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Скоробей. Украшение древнего Египта"/>
          <p:cNvPicPr/>
          <p:nvPr/>
        </p:nvPicPr>
        <p:blipFill>
          <a:blip r:embed="rId6" cstate="print"/>
          <a:srcRect l="34000" t="3928" r="34000" b="58760"/>
          <a:stretch>
            <a:fillRect/>
          </a:stretch>
        </p:blipFill>
        <p:spPr bwMode="auto">
          <a:xfrm>
            <a:off x="1676400" y="4953000"/>
            <a:ext cx="21336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05200" y="381000"/>
            <a:ext cx="2590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Лотос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81400" y="1371600"/>
            <a:ext cx="2521738" cy="3124200"/>
          </a:xfrm>
          <a:prstGeom prst="round2DiagRect">
            <a:avLst>
              <a:gd name="adj1" fmla="val 50000"/>
              <a:gd name="adj2" fmla="val 200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0600" y="1143000"/>
            <a:ext cx="2337071" cy="1600200"/>
          </a:xfrm>
          <a:prstGeom prst="rect">
            <a:avLst/>
          </a:prstGeom>
          <a:noFill/>
          <a:ln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/>
          <a:srcRect b="9434"/>
          <a:stretch>
            <a:fillRect/>
          </a:stretch>
        </p:blipFill>
        <p:spPr>
          <a:xfrm>
            <a:off x="6477000" y="2666999"/>
            <a:ext cx="1635125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6629400" y="838200"/>
          <a:ext cx="1295400" cy="1613979"/>
        </p:xfrm>
        <a:graphic>
          <a:graphicData uri="http://schemas.openxmlformats.org/presentationml/2006/ole">
            <p:oleObj spid="_x0000_s2050" name="Фотография Photo Editor" r:id="rId6" imgW="5420482" imgH="6752381" progId="">
              <p:embed/>
            </p:oleObj>
          </a:graphicData>
        </a:graphic>
      </p:graphicFrame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429000"/>
            <a:ext cx="1832905" cy="129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38200" y="5181600"/>
            <a:ext cx="7467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олицетворял собой красоту, бессмертие, </a:t>
            </a:r>
          </a:p>
          <a:p>
            <a:pPr algn="ctr"/>
            <a:r>
              <a:rPr lang="ru-RU" sz="2400" dirty="0" smtClean="0"/>
              <a:t>вечную жизнь.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52800" y="457200"/>
            <a:ext cx="4343400" cy="868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Глаз - Уджат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7800" y="4953000"/>
            <a:ext cx="6400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защищал от любой беды и символизировал жизнь после смерти </a:t>
            </a:r>
          </a:p>
        </p:txBody>
      </p:sp>
      <p:pic>
        <p:nvPicPr>
          <p:cNvPr id="12" name="Рисунок 11" descr="img10"/>
          <p:cNvPicPr/>
          <p:nvPr/>
        </p:nvPicPr>
        <p:blipFill>
          <a:blip r:embed="rId2"/>
          <a:srcRect l="55483" t="25588"/>
          <a:stretch>
            <a:fillRect/>
          </a:stretch>
        </p:blipFill>
        <p:spPr bwMode="auto">
          <a:xfrm flipH="1">
            <a:off x="1676400" y="3352800"/>
            <a:ext cx="1447800" cy="1371600"/>
          </a:xfrm>
          <a:prstGeom prst="round2DiagRect">
            <a:avLst>
              <a:gd name="adj1" fmla="val 0"/>
              <a:gd name="adj2" fmla="val 23497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10"/>
          <p:cNvPicPr/>
          <p:nvPr/>
        </p:nvPicPr>
        <p:blipFill>
          <a:blip r:embed="rId2"/>
          <a:srcRect r="52741"/>
          <a:stretch>
            <a:fillRect/>
          </a:stretch>
        </p:blipFill>
        <p:spPr bwMode="auto">
          <a:xfrm>
            <a:off x="1600200" y="1447800"/>
            <a:ext cx="1676400" cy="1600200"/>
          </a:xfrm>
          <a:prstGeom prst="round2DiagRect">
            <a:avLst>
              <a:gd name="adj1" fmla="val 0"/>
              <a:gd name="adj2" fmla="val 1954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3" name="Picture 1" descr="Украшения Древнего Египта"/>
          <p:cNvPicPr>
            <a:picLocks noChangeAspect="1" noChangeArrowheads="1"/>
          </p:cNvPicPr>
          <p:nvPr/>
        </p:nvPicPr>
        <p:blipFill>
          <a:blip r:embed="rId3"/>
          <a:srcRect r="72429" b="76883"/>
          <a:stretch>
            <a:fillRect/>
          </a:stretch>
        </p:blipFill>
        <p:spPr bwMode="auto">
          <a:xfrm>
            <a:off x="902094" y="1524000"/>
            <a:ext cx="3387476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5800" y="1600200"/>
            <a:ext cx="3429000" cy="3231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Проницательный глаз бога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Символизировал исцеление и защиту. Он является символом силы бога света и потому популярным амулетом. В «Книге мертвых» (гл.42) говорится: «Глаз Гора награждается вечной жизнью; и он защищает меня, даже когда он закрыт». Поэтому уджаты часто рисовались на гробницах.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/>
              <a:t>знаки – обереги</a:t>
            </a:r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800600" y="1981200"/>
            <a:ext cx="3886200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массивная подвеска – пектораль великолепной работы с изображением крылатого скарабея, поддерживающего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ладью Луны.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Скоробей. Украшение древнего Египта"/>
          <p:cNvPicPr/>
          <p:nvPr/>
        </p:nvPicPr>
        <p:blipFill>
          <a:blip r:embed="rId2" cstate="print"/>
          <a:srcRect b="3774"/>
          <a:stretch>
            <a:fillRect/>
          </a:stretch>
        </p:blipFill>
        <p:spPr bwMode="auto">
          <a:xfrm>
            <a:off x="533400" y="2133600"/>
            <a:ext cx="3810000" cy="373380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2133600"/>
            <a:ext cx="8458200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 золотисто-желтый</a:t>
            </a:r>
            <a:r>
              <a:rPr lang="ru-RU" sz="4000" dirty="0" smtClean="0"/>
              <a:t> обозначал солнце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 белый -</a:t>
            </a:r>
            <a:r>
              <a:rPr lang="ru-RU" sz="4000" dirty="0" smtClean="0"/>
              <a:t> луну 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зеленый - </a:t>
            </a:r>
            <a:r>
              <a:rPr lang="ru-RU" sz="4000" dirty="0" smtClean="0"/>
              <a:t>символизировал воскресение природы и ее плодородие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 синий </a:t>
            </a:r>
            <a:r>
              <a:rPr lang="ru-RU" sz="4000" dirty="0" smtClean="0"/>
              <a:t>- небо и воду</a:t>
            </a:r>
            <a:endParaRPr lang="ru-RU" sz="4000" dirty="0"/>
          </a:p>
        </p:txBody>
      </p:sp>
      <p:pic>
        <p:nvPicPr>
          <p:cNvPr id="36865" name="Picture 1" descr="Украшения Древнего Египта"/>
          <p:cNvPicPr>
            <a:picLocks noChangeAspect="1" noChangeArrowheads="1"/>
          </p:cNvPicPr>
          <p:nvPr/>
        </p:nvPicPr>
        <p:blipFill>
          <a:blip r:embed="rId2"/>
          <a:srcRect l="30000" t="17792" r="44000" b="50780"/>
          <a:stretch>
            <a:fillRect/>
          </a:stretch>
        </p:blipFill>
        <p:spPr bwMode="auto">
          <a:xfrm>
            <a:off x="990600" y="228600"/>
            <a:ext cx="993119" cy="1447800"/>
          </a:xfrm>
          <a:prstGeom prst="round2DiagRect">
            <a:avLst>
              <a:gd name="adj1" fmla="val 0"/>
              <a:gd name="adj2" fmla="val 438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2" descr="Украшения Древнего Египта"/>
          <p:cNvPicPr>
            <a:picLocks noChangeAspect="1" noChangeArrowheads="1"/>
          </p:cNvPicPr>
          <p:nvPr/>
        </p:nvPicPr>
        <p:blipFill>
          <a:blip r:embed="rId2"/>
          <a:srcRect l="28143" t="1949" r="43168" b="81558"/>
          <a:stretch>
            <a:fillRect/>
          </a:stretch>
        </p:blipFill>
        <p:spPr bwMode="auto">
          <a:xfrm>
            <a:off x="4648200" y="457200"/>
            <a:ext cx="1828800" cy="1219200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95600"/>
            <a:ext cx="1371600" cy="1447800"/>
          </a:xfrm>
          <a:prstGeom prst="roundRect">
            <a:avLst>
              <a:gd name="adj" fmla="val 378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6867" name="Picture 3" descr="Украшения Древнего Египта"/>
          <p:cNvPicPr>
            <a:picLocks noChangeAspect="1" noChangeArrowheads="1"/>
          </p:cNvPicPr>
          <p:nvPr/>
        </p:nvPicPr>
        <p:blipFill>
          <a:blip r:embed="rId2"/>
          <a:srcRect l="55142" t="67014" r="21715"/>
          <a:stretch>
            <a:fillRect/>
          </a:stretch>
        </p:blipFill>
        <p:spPr bwMode="auto">
          <a:xfrm>
            <a:off x="2819400" y="228600"/>
            <a:ext cx="1066800" cy="1580444"/>
          </a:xfrm>
          <a:prstGeom prst="round2DiagRect">
            <a:avLst>
              <a:gd name="adj1" fmla="val 257"/>
              <a:gd name="adj2" fmla="val 3190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Золотой браслет с камнями. Древний Егип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105400"/>
            <a:ext cx="1876425" cy="1164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l="20317" t="43890" r="12137"/>
          <a:stretch>
            <a:fillRect/>
          </a:stretch>
        </p:blipFill>
        <p:spPr bwMode="auto">
          <a:xfrm>
            <a:off x="7391400" y="228600"/>
            <a:ext cx="1219200" cy="1392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705600" y="4495800"/>
            <a:ext cx="1979581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 smtClean="0"/>
              <a:t>Пояс царевне Меререт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676400"/>
            <a:ext cx="4876800" cy="13716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Что привлекло ваше внимание?</a:t>
            </a:r>
          </a:p>
        </p:txBody>
      </p:sp>
      <p:sp>
        <p:nvSpPr>
          <p:cNvPr id="4" name="Прямоугольник 3"/>
          <p:cNvSpPr/>
          <p:nvPr/>
        </p:nvSpPr>
        <p:spPr>
          <a:xfrm rot="20888733">
            <a:off x="609600" y="1143000"/>
            <a:ext cx="137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15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872839">
            <a:off x="609600" y="3429000"/>
            <a:ext cx="137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15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33600" y="3886200"/>
            <a:ext cx="57912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можно сказать об их форме и декоре?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3048000" cy="9144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Статуэтка  бога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Аписа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солнечным диском между рогов. VII в. до н. э.; Эрмитаж.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467600" cy="15240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Умерших быков бальзамировали, мумии укладывали в саркофаги, которые затем устанавливали в подземных галереях Мемфисского некрополя на западном берегу Нила. </a:t>
            </a:r>
          </a:p>
        </p:txBody>
      </p:sp>
      <p:pic>
        <p:nvPicPr>
          <p:cNvPr id="4" name="Рисунок 3" descr="http://stat11.privet.ru/lr/080543cad4051e2e2a49da3679ef864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6482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8710">
            <a:off x="463971" y="3950414"/>
            <a:ext cx="3048000" cy="1459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81200" y="3429000"/>
            <a:ext cx="2590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Корова, бык</a:t>
            </a:r>
            <a:endParaRPr lang="ru-RU" sz="2800" b="1" dirty="0"/>
          </a:p>
        </p:txBody>
      </p:sp>
      <p:pic>
        <p:nvPicPr>
          <p:cNvPr id="7" name="Рисунок 6" descr="БЫКИ и КОРОВЫ Египтяне поклонялись божествен-ному черному быку Апису"/>
          <p:cNvPicPr/>
          <p:nvPr/>
        </p:nvPicPr>
        <p:blipFill>
          <a:blip r:embed="rId4"/>
          <a:srcRect l="26794" t="39652" r="21637" b="8609"/>
          <a:stretch>
            <a:fillRect/>
          </a:stretch>
        </p:blipFill>
        <p:spPr bwMode="auto">
          <a:xfrm>
            <a:off x="3733800" y="4495800"/>
            <a:ext cx="19812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/>
          <a:srcRect l="62884" t="15151" r="2707" b="28139"/>
          <a:stretch>
            <a:fillRect/>
          </a:stretch>
        </p:blipFill>
        <p:spPr bwMode="auto">
          <a:xfrm>
            <a:off x="1066800" y="2209800"/>
            <a:ext cx="1143000" cy="1415491"/>
          </a:xfrm>
          <a:prstGeom prst="round2DiagRect">
            <a:avLst>
              <a:gd name="adj1" fmla="val 45385"/>
              <a:gd name="adj2" fmla="val 4410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://oldegypt.info/system/thumb.php?type=inline&amp;img_id=1164981819282244808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00400"/>
            <a:ext cx="1752600" cy="1154430"/>
          </a:xfrm>
          <a:prstGeom prst="roundRect">
            <a:avLst>
              <a:gd name="adj" fmla="val 4053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667000" y="2286000"/>
            <a:ext cx="56388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Белый бык с черными пятнами, ипостась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сын небесной коровы.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Черный Бык (Апис)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895600"/>
            <a:ext cx="1616710" cy="15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0" y="5486400"/>
            <a:ext cx="7543800" cy="7620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бог-крокодил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Фаюма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Конец эпохи Птолемеев</a:t>
            </a:r>
          </a:p>
        </p:txBody>
      </p:sp>
      <p:pic>
        <p:nvPicPr>
          <p:cNvPr id="5" name="Рисунок 4" descr="http://stat11.privet.ru/lr/0805a30ba6a599abae805bfa49c2cb3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86200"/>
            <a:ext cx="7467600" cy="129540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38200" y="2133600"/>
            <a:ext cx="7467600" cy="12763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5000" y="914400"/>
            <a:ext cx="231595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Крокодил</a:t>
            </a:r>
            <a:endParaRPr lang="ru-RU" sz="4000" dirty="0"/>
          </a:p>
        </p:txBody>
      </p:sp>
      <p:pic>
        <p:nvPicPr>
          <p:cNvPr id="8" name="Рисунок 7" descr="http://festival.1september.ru/articles/529020/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685800"/>
            <a:ext cx="1676400" cy="990600"/>
          </a:xfrm>
          <a:prstGeom prst="round2DiagRect">
            <a:avLst>
              <a:gd name="adj1" fmla="val 0"/>
              <a:gd name="adj2" fmla="val 38389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/>
          <a:srcRect t="72504"/>
          <a:stretch>
            <a:fillRect/>
          </a:stretch>
        </p:blipFill>
        <p:spPr bwMode="auto">
          <a:xfrm>
            <a:off x="762000" y="1143000"/>
            <a:ext cx="2424226" cy="4655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3352800" cy="3124200"/>
          </a:xfrm>
          <a:prstGeom prst="round2DiagRect">
            <a:avLst>
              <a:gd name="adj1" fmla="val 16051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 descr="Украшения Древнего Египта"/>
          <p:cNvPicPr>
            <a:picLocks noChangeAspect="1" noChangeArrowheads="1"/>
          </p:cNvPicPr>
          <p:nvPr/>
        </p:nvPicPr>
        <p:blipFill>
          <a:blip r:embed="rId3"/>
          <a:srcRect l="34713" t="34333" r="44000" b="50780"/>
          <a:stretch>
            <a:fillRect/>
          </a:stretch>
        </p:blipFill>
        <p:spPr bwMode="auto">
          <a:xfrm>
            <a:off x="2971800" y="1066800"/>
            <a:ext cx="1966626" cy="1524000"/>
          </a:xfrm>
          <a:prstGeom prst="round2DiagRect">
            <a:avLst>
              <a:gd name="adj1" fmla="val 0"/>
              <a:gd name="adj2" fmla="val 438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5367338"/>
            <a:ext cx="6477000" cy="804862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увенчанный солнечным диском. Бронзовая статуэтка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219200"/>
            <a:ext cx="14943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Баран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981200" cy="9144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Цель: 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36225">
            <a:off x="590867" y="1039944"/>
            <a:ext cx="8229600" cy="15240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выполнить эскиз одного из украшений в стиле древнеегипетского искусства, через образы священных животных Древнего Египта.</a:t>
            </a:r>
          </a:p>
          <a:p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8349">
            <a:off x="3581803" y="3086245"/>
            <a:ext cx="4410752" cy="2653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5029200"/>
            <a:ext cx="5562600" cy="15240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 Умерших кошек бальзамировали и хоронили в особом святилище при храме богини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Бубастисе</a:t>
            </a:r>
            <a:endParaRPr lang="ru-RU" sz="2800" dirty="0"/>
          </a:p>
        </p:txBody>
      </p:sp>
      <p:pic>
        <p:nvPicPr>
          <p:cNvPr id="4" name="Рисунок 3" descr="КОШКА Широко был распрос-транен культ кошки. Великий бог Ра счи-тался великим ко"/>
          <p:cNvPicPr/>
          <p:nvPr/>
        </p:nvPicPr>
        <p:blipFill>
          <a:blip r:embed="rId2"/>
          <a:srcRect l="59131" t="5284" r="9584" b="12154"/>
          <a:stretch>
            <a:fillRect/>
          </a:stretch>
        </p:blipFill>
        <p:spPr bwMode="auto">
          <a:xfrm>
            <a:off x="457200" y="1752600"/>
            <a:ext cx="2514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1378462" cy="904875"/>
          </a:xfrm>
          <a:prstGeom prst="round2DiagRect">
            <a:avLst>
              <a:gd name="adj1" fmla="val 2480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В Древнем Египте хоронили бальзамированных умерших кошек, помещая в украшенные с"/>
          <p:cNvPicPr/>
          <p:nvPr/>
        </p:nvPicPr>
        <p:blipFill>
          <a:blip r:embed="rId4"/>
          <a:srcRect l="3588" t="32754" r="39686" b="12058"/>
          <a:stretch>
            <a:fillRect/>
          </a:stretch>
        </p:blipFill>
        <p:spPr bwMode="auto">
          <a:xfrm rot="20985371">
            <a:off x="5046929" y="570652"/>
            <a:ext cx="2270971" cy="154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81200"/>
            <a:ext cx="13716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895600" y="609600"/>
            <a:ext cx="157575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Кошка</a:t>
            </a:r>
            <a:endParaRPr lang="ru-RU" sz="4000" dirty="0"/>
          </a:p>
        </p:txBody>
      </p:sp>
      <p:pic>
        <p:nvPicPr>
          <p:cNvPr id="10" name="Рисунок 9" descr="http://stat11.privet.ru/lr/08055470bd9591bf19140cf6a3378dd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752600"/>
            <a:ext cx="1752599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334000"/>
            <a:ext cx="70257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Рисунок 11"/>
          <p:cNvPicPr/>
          <p:nvPr/>
        </p:nvPicPr>
        <p:blipFill>
          <a:blip r:embed="rId8" cstate="print"/>
          <a:srcRect l="44633" t="63283" r="3766" b="5330"/>
          <a:stretch>
            <a:fillRect/>
          </a:stretch>
        </p:blipFill>
        <p:spPr bwMode="auto">
          <a:xfrm>
            <a:off x="7620000" y="457200"/>
            <a:ext cx="914400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867400" y="4038600"/>
            <a:ext cx="239065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Мумифицированные </a:t>
            </a:r>
          </a:p>
          <a:p>
            <a:pPr algn="ctr"/>
            <a:r>
              <a:rPr lang="ru-RU" b="1" dirty="0" smtClean="0"/>
              <a:t>кошки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0" y="685800"/>
            <a:ext cx="27787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Гиппопотам</a:t>
            </a:r>
            <a:endParaRPr lang="ru-RU" sz="4000" dirty="0"/>
          </a:p>
        </p:txBody>
      </p:sp>
      <p:pic>
        <p:nvPicPr>
          <p:cNvPr id="3" name="Рисунок 2" descr="http://stat11.privet.ru/lr/0805cb975bb596efd3eefb01ec38c98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28956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38200" y="5715000"/>
            <a:ext cx="39624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Лепидот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Бронзовая статуэтка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000" y="1752600"/>
            <a:ext cx="37338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культ гиппопотама особого распространения не получил: гиппопотамы почитались только в Папремитском округе и ещё в некоторых местах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941" t="5263" r="5882" b="10526"/>
          <a:stretch>
            <a:fillRect/>
          </a:stretch>
        </p:blipFill>
        <p:spPr bwMode="auto">
          <a:xfrm>
            <a:off x="5715000" y="487680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38200" y="609600"/>
            <a:ext cx="3962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Амат</a:t>
            </a:r>
            <a:r>
              <a:rPr lang="ru-RU" sz="2400" b="1" dirty="0" smtClean="0">
                <a:solidFill>
                  <a:srgbClr val="002060"/>
                </a:solidFill>
              </a:rPr>
              <a:t> - </a:t>
            </a:r>
            <a:r>
              <a:rPr lang="ru-RU" dirty="0" smtClean="0"/>
              <a:t>Имеет тело гиппопотама, лапы и гриву льва, пасть крокодила.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00200"/>
            <a:ext cx="3886200" cy="3429000"/>
          </a:xfrm>
          <a:prstGeom prst="round2DiagRect">
            <a:avLst>
              <a:gd name="adj1" fmla="val 15436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0" y="609600"/>
            <a:ext cx="173957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Свинья</a:t>
            </a:r>
            <a:endParaRPr lang="ru-RU" sz="4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76600" y="5410200"/>
            <a:ext cx="5029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Фаянсовый амулет-статуэтка с изображением свиньи. VII в. до н. э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524000"/>
            <a:ext cx="26670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dirty="0" smtClean="0"/>
              <a:t>В виде свиньи с поросятами-звёздами на животе иногда изображалась </a:t>
            </a:r>
            <a:r>
              <a:rPr lang="ru-RU" sz="3200" b="1" dirty="0" smtClean="0">
                <a:solidFill>
                  <a:srgbClr val="002060"/>
                </a:solidFill>
              </a:rPr>
              <a:t>Нут.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3048000" cy="4419600"/>
          </a:xfrm>
          <a:prstGeom prst="round2DiagRect">
            <a:avLst>
              <a:gd name="adj1" fmla="val 38821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2200" y="457200"/>
            <a:ext cx="19668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Мангуст</a:t>
            </a:r>
            <a:endParaRPr lang="ru-RU" sz="4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038600" y="5562600"/>
            <a:ext cx="4343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Ихневмон, стоящий на задних лапках. Бронзовая статуэтка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676400"/>
            <a:ext cx="37338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Священным животным ихневмон стал считаться с периода правления XXII династии, однако упоминания его в религиозных текстах встречаются и раньше. Ихневмоны посвящались Солнцу, Ра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Уаджет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3657600" cy="3276600"/>
          </a:xfrm>
          <a:prstGeom prst="round2DiagRect">
            <a:avLst>
              <a:gd name="adj1" fmla="val 26094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62000" y="5486400"/>
            <a:ext cx="4114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Фаянсовый сосуд для благовоний в виде ежа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5400" y="1066800"/>
            <a:ext cx="29718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dirty="0" smtClean="0"/>
              <a:t>Культ ежа был распространён повсеместно. </a:t>
            </a:r>
          </a:p>
          <a:p>
            <a:r>
              <a:rPr lang="ru-RU" sz="3200" dirty="0" smtClean="0"/>
              <a:t>В виде этого животного часто изготовляли сосуды для возлияний.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533400"/>
            <a:ext cx="7873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Ёж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4267200" cy="1828800"/>
          </a:xfrm>
          <a:prstGeom prst="roundRect">
            <a:avLst>
              <a:gd name="adj" fmla="val 4948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4800" y="5715000"/>
            <a:ext cx="845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Бронзовый амулет в виде лягушки, сидящей на жертвеннике. На жертвеннике выгравированы изображения даров — сосуды, хлеба и птица. XXVI династия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1524000"/>
            <a:ext cx="3048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Египте существовало поверье, будто лягушка обладает способностью самозарождения, поэтому она связывалась с загробным культом и воскресением после смерти.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7400" y="381000"/>
            <a:ext cx="19997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Лягушка</a:t>
            </a:r>
            <a:endParaRPr lang="ru-RU" sz="4000" dirty="0"/>
          </a:p>
        </p:txBody>
      </p:sp>
      <p:pic>
        <p:nvPicPr>
          <p:cNvPr id="7" name="Рисунок 6" descr="http://festival.1september.ru/articles/529020/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1371600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http://stat11.privet.ru/lr/0805dd95d30314ef874e857ada92938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576145">
            <a:off x="1712654" y="1960188"/>
            <a:ext cx="2998917" cy="1735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2133600"/>
            <a:ext cx="27432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Священным считался навозный жук - скарабей. </a:t>
            </a:r>
          </a:p>
          <a:p>
            <a:r>
              <a:rPr lang="ru-RU" sz="2800" dirty="0" smtClean="0"/>
              <a:t>Культ его связывался с культом Хепри.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562600"/>
            <a:ext cx="50292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Хепри</a:t>
            </a:r>
            <a:r>
              <a:rPr lang="ru-RU" dirty="0" smtClean="0"/>
              <a:t> - божество с головой скарабея – символизирует утреннее, </a:t>
            </a:r>
          </a:p>
          <a:p>
            <a:pPr algn="ctr"/>
            <a:r>
              <a:rPr lang="ru-RU" dirty="0" smtClean="0"/>
              <a:t>восходящее Солнце. </a:t>
            </a:r>
            <a:endParaRPr lang="ru-RU" dirty="0"/>
          </a:p>
        </p:txBody>
      </p:sp>
      <p:pic>
        <p:nvPicPr>
          <p:cNvPr id="6" name="Рисунок 5" descr="Скарабей питается помётом живот-ных, из которого предварительно скатывает шары."/>
          <p:cNvPicPr/>
          <p:nvPr/>
        </p:nvPicPr>
        <p:blipFill>
          <a:blip r:embed="rId3"/>
          <a:srcRect l="21637" t="39652" r="13902" b="12058"/>
          <a:stretch>
            <a:fillRect/>
          </a:stretch>
        </p:blipFill>
        <p:spPr bwMode="auto">
          <a:xfrm>
            <a:off x="1143000" y="609600"/>
            <a:ext cx="1752600" cy="1143000"/>
          </a:xfrm>
          <a:prstGeom prst="round2DiagRect">
            <a:avLst>
              <a:gd name="adj1" fmla="val 35129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Хепри - божество с головой скарабея – символизирует утреннее, восходящее Солнце."/>
          <p:cNvPicPr/>
          <p:nvPr/>
        </p:nvPicPr>
        <p:blipFill>
          <a:blip r:embed="rId4"/>
          <a:srcRect l="7380" t="8536" r="56218" b="18883"/>
          <a:stretch>
            <a:fillRect/>
          </a:stretch>
        </p:blipFill>
        <p:spPr bwMode="auto">
          <a:xfrm>
            <a:off x="5562600" y="1752600"/>
            <a:ext cx="3352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stat11.privet.ru/lr/0805cf9639421a4c0b26dc85ef1574f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286000"/>
            <a:ext cx="15382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Изображения Скарабея священного, вырезанные из камня служили в Древнем Египте пр"/>
          <p:cNvPicPr/>
          <p:nvPr/>
        </p:nvPicPr>
        <p:blipFill>
          <a:blip r:embed="rId6"/>
          <a:srcRect l="57181" t="45365" r="7646" b="11333"/>
          <a:stretch>
            <a:fillRect/>
          </a:stretch>
        </p:blipFill>
        <p:spPr bwMode="auto">
          <a:xfrm>
            <a:off x="3962400" y="3886200"/>
            <a:ext cx="1219200" cy="1295400"/>
          </a:xfrm>
          <a:prstGeom prst="round2DiagRect">
            <a:avLst>
              <a:gd name="adj1" fmla="val 39987"/>
              <a:gd name="adj2" fmla="val 4081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410200" y="838200"/>
            <a:ext cx="3124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Жук-скарабей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6324600" y="1981200"/>
          <a:ext cx="838200" cy="1033895"/>
        </p:xfrm>
        <a:graphic>
          <a:graphicData uri="http://schemas.openxmlformats.org/presentationml/2006/ole">
            <p:oleObj spid="_x0000_s3074" name="Фотография Photo Editor" r:id="rId7" imgW="2000000" imgH="2486372" progId="">
              <p:embed/>
            </p:oleObj>
          </a:graphicData>
        </a:graphic>
      </p:graphicFrame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62400" y="762000"/>
            <a:ext cx="1143000" cy="1273286"/>
          </a:xfrm>
          <a:prstGeom prst="round2DiagRect">
            <a:avLst>
              <a:gd name="adj1" fmla="val 42513"/>
              <a:gd name="adj2" fmla="val 40616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lum contrast="18000"/>
          </a:blip>
          <a:srcRect l="6610" t="58998" r="54997" b="1524"/>
          <a:stretch>
            <a:fillRect/>
          </a:stretch>
        </p:blipFill>
        <p:spPr>
          <a:xfrm>
            <a:off x="6851551" y="4800600"/>
            <a:ext cx="2034425" cy="1524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9"/>
          <p:cNvPicPr/>
          <p:nvPr/>
        </p:nvPicPr>
        <p:blipFill>
          <a:blip r:embed="rId2"/>
          <a:srcRect l="16667" r="14583"/>
          <a:stretch>
            <a:fillRect/>
          </a:stretch>
        </p:blipFill>
        <p:spPr bwMode="auto">
          <a:xfrm>
            <a:off x="6400800" y="2057400"/>
            <a:ext cx="1752600" cy="3962400"/>
          </a:xfrm>
          <a:prstGeom prst="round2DiagRect">
            <a:avLst>
              <a:gd name="adj1" fmla="val 46667"/>
              <a:gd name="adj2" fmla="val 46538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38200" y="4876800"/>
            <a:ext cx="533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 египтян считалась символом могущества, ее изображением украшали головной убор фараона.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990600"/>
            <a:ext cx="15143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Кобра</a:t>
            </a:r>
            <a:endParaRPr lang="ru-RU" sz="4000" dirty="0"/>
          </a:p>
        </p:txBody>
      </p:sp>
      <p:pic>
        <p:nvPicPr>
          <p:cNvPr id="5" name="Рисунок 4" descr="img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5105400" cy="3657600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9600"/>
            <a:ext cx="685800" cy="1219200"/>
          </a:xfrm>
          <a:prstGeom prst="round2DiagRect">
            <a:avLst>
              <a:gd name="adj1" fmla="val 31026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festival.1september.ru/articles/529020/1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257800"/>
            <a:ext cx="1143000" cy="1066800"/>
          </a:xfrm>
          <a:prstGeom prst="roundRect">
            <a:avLst>
              <a:gd name="adj" fmla="val 3410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66800" y="609600"/>
            <a:ext cx="45720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Упес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Богиня испепеляющего пламени с головой змеи.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43400" y="3276600"/>
            <a:ext cx="28528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dirty="0" smtClean="0"/>
              <a:t>Корова, бык</a:t>
            </a:r>
            <a:endParaRPr lang="ru-RU" sz="400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0668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знаки-символы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священных животных 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Древнего Египта </a:t>
            </a:r>
            <a:endParaRPr lang="ru-RU" sz="3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9600" y="32766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4000" dirty="0" smtClean="0"/>
              <a:t>Крокодил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5800" y="32766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Баран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3276600"/>
            <a:ext cx="2819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Кошка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3276600"/>
            <a:ext cx="27787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Гиппопотам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3276600"/>
            <a:ext cx="2819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Свинья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3276600"/>
            <a:ext cx="2819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Мангуст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3276600"/>
            <a:ext cx="2895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Ёж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3276600"/>
            <a:ext cx="2895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Лягушка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3400" y="3276600"/>
            <a:ext cx="2895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Скарабей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43400" y="3276600"/>
            <a:ext cx="2895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Кобра</a:t>
            </a:r>
            <a:endParaRPr lang="ru-RU" sz="4000" dirty="0"/>
          </a:p>
        </p:txBody>
      </p:sp>
      <p:pic>
        <p:nvPicPr>
          <p:cNvPr id="15" name="Рисунок 14" descr="БЫКИ и КОРОВЫ Египтяне поклонялись божествен-ному черному быку Апису"/>
          <p:cNvPicPr/>
          <p:nvPr/>
        </p:nvPicPr>
        <p:blipFill>
          <a:blip r:embed="rId2"/>
          <a:srcRect l="26794" t="39652" r="21637" b="8609"/>
          <a:stretch>
            <a:fillRect/>
          </a:stretch>
        </p:blipFill>
        <p:spPr bwMode="auto">
          <a:xfrm>
            <a:off x="1905000" y="2971800"/>
            <a:ext cx="16764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http://festival.1september.ru/articles/529020/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71800"/>
            <a:ext cx="1905000" cy="990600"/>
          </a:xfrm>
          <a:prstGeom prst="round2DiagRect">
            <a:avLst>
              <a:gd name="adj1" fmla="val 0"/>
              <a:gd name="adj2" fmla="val 38389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895600"/>
            <a:ext cx="1981200" cy="1143000"/>
          </a:xfrm>
          <a:prstGeom prst="round2DiagRect">
            <a:avLst>
              <a:gd name="adj1" fmla="val 16051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895600"/>
            <a:ext cx="1981200" cy="1066800"/>
          </a:xfrm>
          <a:prstGeom prst="round2DiagRect">
            <a:avLst>
              <a:gd name="adj1" fmla="val 2480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http://stat11.privet.ru/lr/0805cb975bb596efd3eefb01ec38c98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2895600"/>
            <a:ext cx="20574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2895600"/>
            <a:ext cx="2133600" cy="1295400"/>
          </a:xfrm>
          <a:prstGeom prst="round2DiagRect">
            <a:avLst>
              <a:gd name="adj1" fmla="val 15436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514600"/>
            <a:ext cx="2209800" cy="1676400"/>
          </a:xfrm>
          <a:prstGeom prst="round2DiagRect">
            <a:avLst>
              <a:gd name="adj1" fmla="val 38821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2590800"/>
            <a:ext cx="2286000" cy="1600200"/>
          </a:xfrm>
          <a:prstGeom prst="round2DiagRect">
            <a:avLst>
              <a:gd name="adj1" fmla="val 26094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 descr="http://stat11.privet.ru/lr/0805dd95d30314ef874e857ada929385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179248">
            <a:off x="1623199" y="2666711"/>
            <a:ext cx="2343534" cy="1449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Скарабей питается помётом живот-ных, из которого предварительно скатывает шары."/>
          <p:cNvPicPr/>
          <p:nvPr/>
        </p:nvPicPr>
        <p:blipFill>
          <a:blip r:embed="rId11"/>
          <a:srcRect l="21637" t="39652" r="13902" b="12058"/>
          <a:stretch>
            <a:fillRect/>
          </a:stretch>
        </p:blipFill>
        <p:spPr bwMode="auto">
          <a:xfrm>
            <a:off x="1600200" y="2590800"/>
            <a:ext cx="2438400" cy="1676400"/>
          </a:xfrm>
          <a:prstGeom prst="round2DiagRect">
            <a:avLst>
              <a:gd name="adj1" fmla="val 35129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2514600"/>
            <a:ext cx="2362200" cy="1828800"/>
          </a:xfrm>
          <a:prstGeom prst="round2DiagRect">
            <a:avLst>
              <a:gd name="adj1" fmla="val 31026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4" grpId="0" animBg="1"/>
      <p:bldP spid="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97716">
            <a:off x="4010380" y="1255074"/>
            <a:ext cx="3276600" cy="799904"/>
          </a:xfrm>
          <a:solidFill>
            <a:srgbClr val="FF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Задание: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438400"/>
            <a:ext cx="4800600" cy="2590800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Выполнить эскиз ювелирного украшения Древнего Египтянина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74631" t="13369" b="68609"/>
          <a:stretch>
            <a:fillRect/>
          </a:stretch>
        </p:blipFill>
        <p:spPr bwMode="auto">
          <a:xfrm>
            <a:off x="990600" y="2438400"/>
            <a:ext cx="2133600" cy="2590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09600"/>
            <a:ext cx="7315200" cy="46482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дать более широкое представление о декоративно-прикладном искусстве Древнего Египта с помощью образов священных животных;</a:t>
            </a:r>
          </a:p>
          <a:p>
            <a:pPr lvl="0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сформировать представление о символике украшений у египтян;</a:t>
            </a:r>
          </a:p>
          <a:p>
            <a:pPr lvl="0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воспитывать эстетический вкус и уважение к культуре другого народа; </a:t>
            </a:r>
          </a:p>
          <a:p>
            <a:pPr lvl="0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развивать ассоциативно-образное мышление, творческую фантазию.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59516">
            <a:off x="5616296" y="5230401"/>
            <a:ext cx="3076168" cy="867157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 smtClean="0"/>
              <a:t>Задачи</a:t>
            </a:r>
            <a:r>
              <a:rPr lang="ru-RU" dirty="0" smtClean="0"/>
              <a:t>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781800" cy="8382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b="1" dirty="0" smtClean="0"/>
              <a:t>Как же можно нарисовать египетскую кошку?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2286000" y="1752600"/>
            <a:ext cx="6019800" cy="44958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600" dirty="0" smtClean="0"/>
              <a:t>Начните рисовать животное с наметок</a:t>
            </a:r>
          </a:p>
          <a:p>
            <a:r>
              <a:rPr lang="ru-RU" sz="1600" dirty="0" smtClean="0"/>
              <a:t>Голову кошки нарисуйте в виде небольшого круга, а туловище и лапы в форме наклонных удлиненных овалов. </a:t>
            </a:r>
          </a:p>
          <a:p>
            <a:r>
              <a:rPr lang="ru-RU" sz="1600" dirty="0" smtClean="0"/>
              <a:t>По линиям круга и овалов объедините контуры аккуратными плавными линиями, так получился силуэт кошки. Вверху головы изобразите треугольное острое ухо. От туловища нужно провести линию изогнутого хвоста.</a:t>
            </a:r>
          </a:p>
          <a:p>
            <a:r>
              <a:rPr lang="ru-RU" sz="1600" dirty="0" smtClean="0"/>
              <a:t>Необходимо провести ровные линии, виде подставки: на ней будет сидеть ваша кошка.</a:t>
            </a:r>
          </a:p>
          <a:p>
            <a:r>
              <a:rPr lang="ru-RU" sz="1600" dirty="0" smtClean="0"/>
              <a:t>Закончив рисунок, ластиком сотрите все вспомогательные линии. Тщательно прорисуйте все детали кошки черно-серой краской, предавая ей объем, учитывая затененные и освещенные участки.</a:t>
            </a:r>
          </a:p>
          <a:p>
            <a:r>
              <a:rPr lang="ru-RU" sz="1600" dirty="0" smtClean="0"/>
              <a:t>Нужно нарисовать кошачий глаз в виде галочки, ведь мы на него смотрим с боку.</a:t>
            </a:r>
          </a:p>
          <a:p>
            <a:r>
              <a:rPr lang="ru-RU" sz="1600" dirty="0" smtClean="0"/>
              <a:t>Детализируйте рисунок. Добавьте тени в виде штриховки, где это нужно. Нарисуйте ворсинки шерсти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60355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21104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19400"/>
            <a:ext cx="61256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505200"/>
            <a:ext cx="5749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114800"/>
            <a:ext cx="59224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800600"/>
            <a:ext cx="61298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5410200"/>
            <a:ext cx="61305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cxnSp>
        <p:nvCxnSpPr>
          <p:cNvPr id="23" name="Прямая со стрелкой 22"/>
          <p:cNvCxnSpPr>
            <a:stCxn id="4" idx="3"/>
          </p:cNvCxnSpPr>
          <p:nvPr/>
        </p:nvCxnSpPr>
        <p:spPr>
          <a:xfrm>
            <a:off x="1213154" y="2033588"/>
            <a:ext cx="234646" cy="25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1"/>
          </p:cNvCxnSpPr>
          <p:nvPr/>
        </p:nvCxnSpPr>
        <p:spPr>
          <a:xfrm rot="10800000" flipV="1">
            <a:off x="1066800" y="2576512"/>
            <a:ext cx="381000" cy="242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3"/>
          </p:cNvCxnSpPr>
          <p:nvPr/>
        </p:nvCxnSpPr>
        <p:spPr>
          <a:xfrm>
            <a:off x="1222168" y="3257550"/>
            <a:ext cx="378032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1"/>
          </p:cNvCxnSpPr>
          <p:nvPr/>
        </p:nvCxnSpPr>
        <p:spPr>
          <a:xfrm rot="10800000" flipV="1">
            <a:off x="1143000" y="3919538"/>
            <a:ext cx="304800" cy="195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3"/>
          </p:cNvCxnSpPr>
          <p:nvPr/>
        </p:nvCxnSpPr>
        <p:spPr>
          <a:xfrm>
            <a:off x="1278042" y="4533900"/>
            <a:ext cx="169758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1"/>
          </p:cNvCxnSpPr>
          <p:nvPr/>
        </p:nvCxnSpPr>
        <p:spPr>
          <a:xfrm rot="10800000" flipV="1">
            <a:off x="1219200" y="5233988"/>
            <a:ext cx="228600" cy="176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 descr="http://festival.1september.ru/articles/529020/03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533400"/>
            <a:ext cx="1066800" cy="144780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858000" cy="609600"/>
          </a:xfr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dir="11580000" sx="46000" sy="46000">
              <a:srgbClr val="0099FF">
                <a:alpha val="72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Выставка работ учащихся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 cstate="print"/>
          <a:srcRect l="4167" t="8571" r="16667" b="14286"/>
          <a:stretch>
            <a:fillRect/>
          </a:stretch>
        </p:blipFill>
        <p:spPr bwMode="auto">
          <a:xfrm>
            <a:off x="6172200" y="3276600"/>
            <a:ext cx="1600200" cy="2667000"/>
          </a:xfrm>
          <a:prstGeom prst="round2DiagRect">
            <a:avLst>
              <a:gd name="adj1" fmla="val 35129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print"/>
          <a:srcRect l="8333" t="12500" r="16667"/>
          <a:stretch>
            <a:fillRect/>
          </a:stretch>
        </p:blipFill>
        <p:spPr bwMode="auto">
          <a:xfrm>
            <a:off x="1143000" y="1600200"/>
            <a:ext cx="1600200" cy="137160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print"/>
          <a:srcRect l="12500" t="2449" r="33333" b="14286"/>
          <a:stretch>
            <a:fillRect/>
          </a:stretch>
        </p:blipFill>
        <p:spPr bwMode="auto">
          <a:xfrm>
            <a:off x="1447800" y="3352800"/>
            <a:ext cx="1295400" cy="2590800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 cstate="print"/>
          <a:srcRect r="6437" b="18181"/>
          <a:stretch>
            <a:fillRect/>
          </a:stretch>
        </p:blipFill>
        <p:spPr bwMode="auto">
          <a:xfrm>
            <a:off x="3048000" y="1828800"/>
            <a:ext cx="2819400" cy="1676400"/>
          </a:xfrm>
          <a:prstGeom prst="round2DiagRect">
            <a:avLst>
              <a:gd name="adj1" fmla="val 39016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6" cstate="print"/>
          <a:srcRect l="3586" t="18750" r="16768" b="12500"/>
          <a:stretch>
            <a:fillRect/>
          </a:stretch>
        </p:blipFill>
        <p:spPr bwMode="auto">
          <a:xfrm>
            <a:off x="6248400" y="1600200"/>
            <a:ext cx="1828800" cy="1295400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7" cstate="print"/>
          <a:srcRect l="10000" r="17500" b="17241"/>
          <a:stretch>
            <a:fillRect/>
          </a:stretch>
        </p:blipFill>
        <p:spPr bwMode="auto">
          <a:xfrm>
            <a:off x="3352800" y="3886200"/>
            <a:ext cx="2209800" cy="1828800"/>
          </a:xfrm>
          <a:prstGeom prst="round2DiagRect">
            <a:avLst>
              <a:gd name="adj1" fmla="val 0"/>
              <a:gd name="adj2" fmla="val 49231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774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66800" y="1524000"/>
            <a:ext cx="70866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Какие виды украшений предпочитали носить древние египтяне?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Какие символы использовали мастера-ювелиры в своих произведениях?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Вспомните и назовите священных животных в Древнем Египте.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Почему в египетской религии так много божественных животных?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 олицетворяла богиня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почему египтяне считали кошку священным животным?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чем связан культ жука скарабея?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 египтяне делали с умершими быками?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6800" y="685800"/>
            <a:ext cx="7086600" cy="609600"/>
          </a:xfrm>
          <a:prstGeom prst="rect">
            <a:avLst/>
          </a:prstGeom>
          <a:solidFill>
            <a:schemeClr val="bg1"/>
          </a:solidFill>
          <a:ln w="76200" cap="rnd" cmpd="sng" algn="ctr">
            <a:noFill/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dir="11580000" sx="46000" sy="46000">
              <a:srgbClr val="0099FF">
                <a:alpha val="72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 для повторения: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3000" y="762000"/>
            <a:ext cx="7086600" cy="609600"/>
          </a:xfrm>
          <a:prstGeom prst="rect">
            <a:avLst/>
          </a:prstGeom>
          <a:solidFill>
            <a:schemeClr val="bg1"/>
          </a:solidFill>
          <a:ln w="76200" cap="rnd" cmpd="sng" algn="ctr">
            <a:noFill/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dir="11580000" sx="46000" sy="46000">
              <a:srgbClr val="0099FF">
                <a:alpha val="72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Домашнее задание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Украшения Древнего Египта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25908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66800" y="1828801"/>
            <a:ext cx="44958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Приведенный перечень животных, игравших ту или иную роль в религиозных воззрениях египтян, не является исчерпывающим ни по названиям животных, ни тем более по деталям их культа.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Дополнительно найти материал по данной теме. (лев, собака, шакал)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0909798">
            <a:off x="2063213" y="4044844"/>
            <a:ext cx="5473393" cy="609600"/>
          </a:xfrm>
          <a:prstGeom prst="rect">
            <a:avLst/>
          </a:prstGeom>
          <a:solidFill>
            <a:schemeClr val="bg1"/>
          </a:solidFill>
          <a:ln w="76200" cap="rnd" cmpd="sng" algn="ctr">
            <a:noFill/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dir="11580000" sx="46000" sy="46000">
              <a:srgbClr val="0099FF">
                <a:alpha val="72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Творческих успехов!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3" descr="pali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7934">
            <a:off x="2667000" y="1143000"/>
            <a:ext cx="20050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Гиза"/>
          <p:cNvPicPr>
            <a:picLocks noChangeAspect="1" noChangeArrowheads="1"/>
          </p:cNvPicPr>
          <p:nvPr/>
        </p:nvPicPr>
        <p:blipFill>
          <a:blip r:embed="rId2"/>
          <a:srcRect t="7739"/>
          <a:stretch>
            <a:fillRect/>
          </a:stretch>
        </p:blipFill>
        <p:spPr bwMode="auto">
          <a:xfrm>
            <a:off x="1219200" y="1752600"/>
            <a:ext cx="7691996" cy="4876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 rot="21288154">
            <a:off x="990507" y="878670"/>
            <a:ext cx="4343400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«Благодари судьбу за счастье, 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видел родину чудес, 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Край, где неведомо ненастье,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Страну безоблачных небес…»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Романов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6189" t="3371" r="9280" b="69663"/>
          <a:stretch>
            <a:fillRect/>
          </a:stretch>
        </p:blipFill>
        <p:spPr bwMode="auto">
          <a:xfrm>
            <a:off x="609600" y="1981200"/>
            <a:ext cx="7924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5800" y="914400"/>
            <a:ext cx="7772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 только «души» божеств олицетворяли животные.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 изображение богов было причудливой смесью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 с животными.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59719" t="31473" r="-68" b="55328"/>
          <a:stretch>
            <a:fillRect/>
          </a:stretch>
        </p:blipFill>
        <p:spPr bwMode="auto">
          <a:xfrm>
            <a:off x="1600200" y="4267200"/>
            <a:ext cx="3276600" cy="1981200"/>
          </a:xfrm>
          <a:prstGeom prst="round2DiagRect">
            <a:avLst>
              <a:gd name="adj1" fmla="val 0"/>
              <a:gd name="adj2" fmla="val 276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/>
          <a:srcRect l="22522" t="34689" r="58451" b="55412"/>
          <a:stretch>
            <a:fillRect/>
          </a:stretch>
        </p:blipFill>
        <p:spPr bwMode="auto">
          <a:xfrm>
            <a:off x="3581400" y="4343400"/>
            <a:ext cx="1143000" cy="990600"/>
          </a:xfrm>
          <a:prstGeom prst="round2DiagRect">
            <a:avLst>
              <a:gd name="adj1" fmla="val 0"/>
              <a:gd name="adj2" fmla="val 323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2"/>
          <a:srcRect t="80337" r="63817"/>
          <a:stretch>
            <a:fillRect/>
          </a:stretch>
        </p:blipFill>
        <p:spPr bwMode="auto">
          <a:xfrm>
            <a:off x="990600" y="1981200"/>
            <a:ext cx="990600" cy="9906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/>
          <a:srcRect b="85530"/>
          <a:stretch>
            <a:fillRect/>
          </a:stretch>
        </p:blipFill>
        <p:spPr bwMode="auto">
          <a:xfrm>
            <a:off x="381000" y="533400"/>
            <a:ext cx="8305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 l="51039" t="77662" r="830" b="9270"/>
          <a:stretch>
            <a:fillRect/>
          </a:stretch>
        </p:blipFill>
        <p:spPr bwMode="auto">
          <a:xfrm>
            <a:off x="533400" y="2590800"/>
            <a:ext cx="8077200" cy="381000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86200" y="2514600"/>
            <a:ext cx="48874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Ра</a:t>
            </a:r>
            <a:r>
              <a:rPr lang="ru-RU" dirty="0" smtClean="0"/>
              <a:t> - Главный и сильнейший, бог света и Солнца.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514600"/>
            <a:ext cx="25737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Нут </a:t>
            </a:r>
            <a:r>
              <a:rPr lang="ru-RU" dirty="0" smtClean="0"/>
              <a:t>- Мать звезд и неба.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4267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В древней религии много было почитаемых животных, от которых во многом зависела жизнь людей.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esktop\нагрудные украшения_files\piktoral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33400"/>
            <a:ext cx="35956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13"/>
          <p:cNvPicPr/>
          <p:nvPr/>
        </p:nvPicPr>
        <p:blipFill>
          <a:blip r:embed="rId3"/>
          <a:srcRect r="57244" b="6605"/>
          <a:stretch>
            <a:fillRect/>
          </a:stretch>
        </p:blipFill>
        <p:spPr bwMode="auto">
          <a:xfrm>
            <a:off x="762000" y="609600"/>
            <a:ext cx="42672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10200" y="4648200"/>
            <a:ext cx="35052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Египет считают родиной ювелирных изделий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1600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4191000" cy="2514600"/>
          </a:xfrm>
          <a:prstGeom prst="roundRect">
            <a:avLst>
              <a:gd name="adj" fmla="val 141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1639" t="2446" r="3279" b="7034"/>
          <a:stretch>
            <a:fillRect/>
          </a:stretch>
        </p:blipFill>
        <p:spPr bwMode="auto">
          <a:xfrm>
            <a:off x="609600" y="5562600"/>
            <a:ext cx="35814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16064" t="5112" r="16466" b="7987"/>
          <a:stretch>
            <a:fillRect/>
          </a:stretch>
        </p:blipFill>
        <p:spPr bwMode="auto">
          <a:xfrm>
            <a:off x="2895600" y="3429000"/>
            <a:ext cx="1219200" cy="182880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76800" y="838200"/>
            <a:ext cx="3927678" cy="584775"/>
          </a:xfrm>
          <a:prstGeom prst="rect">
            <a:avLst/>
          </a:prstGeom>
          <a:solidFill>
            <a:schemeClr val="accent6">
              <a:lumMod val="20000"/>
              <a:lumOff val="80000"/>
              <a:alpha val="73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обереги, талисманы 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33400"/>
            <a:ext cx="3733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>
          <a:xfrm>
            <a:off x="4724400" y="1828800"/>
            <a:ext cx="4038600" cy="1898074"/>
          </a:xfrm>
          <a:prstGeom prst="round2DiagRect">
            <a:avLst>
              <a:gd name="adj1" fmla="val 3964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 rot="20763619">
            <a:off x="461621" y="4728494"/>
            <a:ext cx="196573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200" b="1" dirty="0" smtClean="0"/>
              <a:t>Золотой трон Тутанхамона</a:t>
            </a:r>
            <a:endParaRPr lang="ru-RU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1200" y="6172200"/>
            <a:ext cx="2971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саркофаг Тутанхамона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7400" y="2057400"/>
            <a:ext cx="226241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b="1" dirty="0" smtClean="0"/>
              <a:t>Египетские амулеты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5800" y="4343400"/>
            <a:ext cx="17281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dirty="0" smtClean="0"/>
              <a:t>Шакал (Анубис)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91302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38100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festival.1september.ru/articles/591302/img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3581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62000" y="5257800"/>
            <a:ext cx="7848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Египет пронес всю свою магически-религиозную силу, воплощенную в ювелирных изделиях, которые носили в определенный момент и на определенных частях тела. </a:t>
            </a:r>
            <a:endParaRPr lang="ru-RU" sz="2400" dirty="0"/>
          </a:p>
        </p:txBody>
      </p:sp>
      <p:pic>
        <p:nvPicPr>
          <p:cNvPr id="5" name="Рисунок 4" descr="img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09600"/>
            <a:ext cx="7391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2804</TotalTime>
  <Words>940</Words>
  <PresentationFormat>Экран (4:3)</PresentationFormat>
  <Paragraphs>126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Office Theme</vt:lpstr>
      <vt:lpstr>Фотография Photo Editor</vt:lpstr>
      <vt:lpstr>Священные животные Древнего Египта в украшениях и предметах быта</vt:lpstr>
      <vt:lpstr>Цель: </vt:lpstr>
      <vt:lpstr>Задачи: </vt:lpstr>
      <vt:lpstr>Слайд 4</vt:lpstr>
      <vt:lpstr>Слайд 5</vt:lpstr>
      <vt:lpstr>Слайд 6</vt:lpstr>
      <vt:lpstr>Слайд 7</vt:lpstr>
      <vt:lpstr>Слайд 8</vt:lpstr>
      <vt:lpstr>Слайд 9</vt:lpstr>
      <vt:lpstr>Украшения древнего Египта</vt:lpstr>
      <vt:lpstr>Декоративная символика Древнего Египта </vt:lpstr>
      <vt:lpstr>Слайд 12</vt:lpstr>
      <vt:lpstr>Слайд 13</vt:lpstr>
      <vt:lpstr>знаки – обереги</vt:lpstr>
      <vt:lpstr>Слайд 15</vt:lpstr>
      <vt:lpstr>Слайд 16</vt:lpstr>
      <vt:lpstr>Статуэтка  бога Аписа с солнечным диском между рогов. VII в. до н. э.; Эрмитаж.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знаки-символы священных животных Древнего Египта </vt:lpstr>
      <vt:lpstr>Задание:</vt:lpstr>
      <vt:lpstr>Как же можно нарисовать египетскую кошку?</vt:lpstr>
      <vt:lpstr>Выставка работ учащихся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Священные животные Древнего Египта в украшениях и предметах быта</dc:title>
  <dc:creator>Татьяна</dc:creator>
  <cp:lastModifiedBy>Татьяна</cp:lastModifiedBy>
  <cp:revision>210</cp:revision>
  <dcterms:created xsi:type="dcterms:W3CDTF">2014-09-29T11:45:52Z</dcterms:created>
  <dcterms:modified xsi:type="dcterms:W3CDTF">2014-12-23T05:30:16Z</dcterms:modified>
</cp:coreProperties>
</file>